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5"/>
  </p:notesMasterIdLst>
  <p:sldIdLst>
    <p:sldId id="257" r:id="rId2"/>
    <p:sldId id="258" r:id="rId3"/>
    <p:sldId id="259" r:id="rId4"/>
    <p:sldId id="260" r:id="rId5"/>
    <p:sldId id="263" r:id="rId6"/>
    <p:sldId id="261" r:id="rId7"/>
    <p:sldId id="262"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52" r:id="rId33"/>
    <p:sldId id="353" r:id="rId34"/>
    <p:sldId id="354" r:id="rId35"/>
    <p:sldId id="291" r:id="rId36"/>
    <p:sldId id="299" r:id="rId37"/>
    <p:sldId id="300" r:id="rId38"/>
    <p:sldId id="301" r:id="rId39"/>
    <p:sldId id="302" r:id="rId40"/>
    <p:sldId id="303" r:id="rId41"/>
    <p:sldId id="306" r:id="rId42"/>
    <p:sldId id="309" r:id="rId43"/>
    <p:sldId id="313" r:id="rId44"/>
    <p:sldId id="314" r:id="rId45"/>
    <p:sldId id="315" r:id="rId46"/>
    <p:sldId id="316" r:id="rId47"/>
    <p:sldId id="311" r:id="rId48"/>
    <p:sldId id="312" r:id="rId49"/>
    <p:sldId id="307" r:id="rId50"/>
    <p:sldId id="304" r:id="rId51"/>
    <p:sldId id="308" r:id="rId52"/>
    <p:sldId id="305"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292" r:id="rId68"/>
    <p:sldId id="293" r:id="rId69"/>
    <p:sldId id="294" r:id="rId70"/>
    <p:sldId id="296" r:id="rId71"/>
    <p:sldId id="297" r:id="rId72"/>
    <p:sldId id="295" r:id="rId73"/>
    <p:sldId id="298" r:id="rId74"/>
    <p:sldId id="331" r:id="rId75"/>
    <p:sldId id="332" r:id="rId76"/>
    <p:sldId id="333" r:id="rId77"/>
    <p:sldId id="334" r:id="rId78"/>
    <p:sldId id="336" r:id="rId79"/>
    <p:sldId id="337" r:id="rId80"/>
    <p:sldId id="340" r:id="rId81"/>
    <p:sldId id="343" r:id="rId82"/>
    <p:sldId id="344" r:id="rId83"/>
    <p:sldId id="345" r:id="rId84"/>
    <p:sldId id="346" r:id="rId85"/>
    <p:sldId id="347" r:id="rId86"/>
    <p:sldId id="348" r:id="rId87"/>
    <p:sldId id="342" r:id="rId88"/>
    <p:sldId id="339" r:id="rId89"/>
    <p:sldId id="341" r:id="rId90"/>
    <p:sldId id="349" r:id="rId91"/>
    <p:sldId id="350" r:id="rId92"/>
    <p:sldId id="351" r:id="rId93"/>
    <p:sldId id="355" r:id="rId94"/>
    <p:sldId id="356" r:id="rId95"/>
    <p:sldId id="357" r:id="rId96"/>
    <p:sldId id="358" r:id="rId97"/>
    <p:sldId id="359"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6" r:id="rId122"/>
    <p:sldId id="385" r:id="rId123"/>
    <p:sldId id="391" r:id="rId124"/>
    <p:sldId id="387" r:id="rId125"/>
    <p:sldId id="392" r:id="rId126"/>
    <p:sldId id="393" r:id="rId127"/>
    <p:sldId id="394" r:id="rId128"/>
    <p:sldId id="388" r:id="rId129"/>
    <p:sldId id="390" r:id="rId130"/>
    <p:sldId id="396" r:id="rId131"/>
    <p:sldId id="395" r:id="rId132"/>
    <p:sldId id="389" r:id="rId133"/>
    <p:sldId id="384"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800"/>
    <a:srgbClr val="00A3EE"/>
    <a:srgbClr val="EE266E"/>
    <a:srgbClr val="5B9BD5"/>
    <a:srgbClr val="3F48CC"/>
    <a:srgbClr val="2D9DAB"/>
    <a:srgbClr val="7EB900"/>
    <a:srgbClr val="F14F21"/>
    <a:srgbClr val="0070C0"/>
    <a:srgbClr val="19A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82047" autoAdjust="0"/>
  </p:normalViewPr>
  <p:slideViewPr>
    <p:cSldViewPr snapToGrid="0">
      <p:cViewPr>
        <p:scale>
          <a:sx n="40" d="100"/>
          <a:sy n="40" d="100"/>
        </p:scale>
        <p:origin x="133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9816D4-B5FA-4BFC-890B-2C56B4CA1F45}" type="datetimeFigureOut">
              <a:rPr lang="en-GB" smtClean="0"/>
              <a:t>02/02/2022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4BBD5-805D-40DA-B511-3DB0D30D7A3F}" type="slidenum">
              <a:rPr lang="en-GB" smtClean="0"/>
              <a:t>‹#›</a:t>
            </a:fld>
            <a:endParaRPr lang="en-GB"/>
          </a:p>
        </p:txBody>
      </p:sp>
    </p:spTree>
    <p:extLst>
      <p:ext uri="{BB962C8B-B14F-4D97-AF65-F5344CB8AC3E}">
        <p14:creationId xmlns:p14="http://schemas.microsoft.com/office/powerpoint/2010/main" val="185377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ata-flair.training/blogs/data-types-in-c-and-cpp/"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All top CEOs are waiting to hire people who knew the history of C and who found it. Great work memorizing it!</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34</a:t>
            </a:fld>
            <a:endParaRPr lang="en-GB"/>
          </a:p>
        </p:txBody>
      </p:sp>
    </p:spTree>
    <p:extLst>
      <p:ext uri="{BB962C8B-B14F-4D97-AF65-F5344CB8AC3E}">
        <p14:creationId xmlns:p14="http://schemas.microsoft.com/office/powerpoint/2010/main" val="251741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As a result of this modification, the new program has to make only 20 iterations, instead of 100. Afterwards, only 20% of the jumps and conditional branches need to be taken, and represents, over many iterations, a potentially significant decrease in the loop administration overhead. To produce the optimal benefit, no variables should be specified in the unrolled code that require </a:t>
            </a:r>
            <a:r>
              <a:rPr lang="en-GB" sz="1200" b="0" i="0" u="none" strike="noStrike" kern="1200" dirty="0" smtClean="0">
                <a:solidFill>
                  <a:schemeClr val="tx1"/>
                </a:solidFill>
                <a:effectLst/>
                <a:latin typeface="+mn-lt"/>
                <a:ea typeface="+mn-ea"/>
                <a:cs typeface="+mn-cs"/>
              </a:rPr>
              <a:t>pointer</a:t>
            </a:r>
            <a:r>
              <a:rPr lang="en-GB" sz="1200" b="0" i="0" u="none" strike="noStrike" kern="1200" baseline="0" dirty="0" smtClean="0">
                <a:solidFill>
                  <a:schemeClr val="tx1"/>
                </a:solidFill>
                <a:effectLst/>
                <a:latin typeface="+mn-lt"/>
                <a:ea typeface="+mn-ea"/>
                <a:cs typeface="+mn-cs"/>
              </a:rPr>
              <a:t> arithmetic.</a:t>
            </a:r>
            <a:r>
              <a:rPr lang="en-GB" sz="1200" b="0" i="0" kern="1200" dirty="0" smtClean="0">
                <a:solidFill>
                  <a:schemeClr val="tx1"/>
                </a:solidFill>
                <a:effectLst/>
                <a:latin typeface="+mn-lt"/>
                <a:ea typeface="+mn-ea"/>
                <a:cs typeface="+mn-cs"/>
              </a:rPr>
              <a:t> This usually requires "</a:t>
            </a:r>
            <a:r>
              <a:rPr lang="en-GB" sz="1200" b="0" i="0" u="none" strike="noStrike" kern="1200" dirty="0" smtClean="0">
                <a:solidFill>
                  <a:schemeClr val="tx1"/>
                </a:solidFill>
                <a:effectLst/>
                <a:latin typeface="+mn-lt"/>
                <a:ea typeface="+mn-ea"/>
                <a:cs typeface="+mn-cs"/>
              </a:rPr>
              <a:t>base</a:t>
            </a:r>
            <a:r>
              <a:rPr lang="en-GB" sz="1200" b="0" i="0" kern="1200" dirty="0" smtClean="0">
                <a:solidFill>
                  <a:schemeClr val="tx1"/>
                </a:solidFill>
                <a:effectLst/>
                <a:latin typeface="+mn-lt"/>
                <a:ea typeface="+mn-ea"/>
                <a:cs typeface="+mn-cs"/>
              </a:rPr>
              <a:t> plus offset" addressing, rather than indexed referencing.</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47</a:t>
            </a:fld>
            <a:endParaRPr lang="en-GB"/>
          </a:p>
        </p:txBody>
      </p:sp>
    </p:spTree>
    <p:extLst>
      <p:ext uri="{BB962C8B-B14F-4D97-AF65-F5344CB8AC3E}">
        <p14:creationId xmlns:p14="http://schemas.microsoft.com/office/powerpoint/2010/main" val="410627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this case, unrolling is faster because the ENDWHILE (a jump to the start of the loop) will be executed 66% less often.</a:t>
            </a:r>
          </a:p>
          <a:p>
            <a:r>
              <a:rPr lang="en-GB" sz="1200" b="0" i="0" kern="1200" dirty="0" smtClean="0">
                <a:solidFill>
                  <a:schemeClr val="tx1"/>
                </a:solidFill>
                <a:effectLst/>
                <a:latin typeface="+mn-lt"/>
                <a:ea typeface="+mn-ea"/>
                <a:cs typeface="+mn-cs"/>
              </a:rPr>
              <a:t>Even better, the "tweaked" pseudocode example, that may be performed automatically by some optimizing compilers, eliminating unconditional jumps altogether.</a:t>
            </a:r>
          </a:p>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48</a:t>
            </a:fld>
            <a:endParaRPr lang="en-GB"/>
          </a:p>
        </p:txBody>
      </p:sp>
    </p:spTree>
    <p:extLst>
      <p:ext uri="{BB962C8B-B14F-4D97-AF65-F5344CB8AC3E}">
        <p14:creationId xmlns:p14="http://schemas.microsoft.com/office/powerpoint/2010/main" val="1552566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49</a:t>
            </a:fld>
            <a:endParaRPr lang="en-GB"/>
          </a:p>
        </p:txBody>
      </p:sp>
    </p:spTree>
    <p:extLst>
      <p:ext uri="{BB962C8B-B14F-4D97-AF65-F5344CB8AC3E}">
        <p14:creationId xmlns:p14="http://schemas.microsoft.com/office/powerpoint/2010/main" val="164734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dirty="0" err="1" smtClean="0">
                <a:solidFill>
                  <a:schemeClr val="bg1"/>
                </a:solidFill>
                <a:latin typeface="Agency FB" panose="020B0503020202020204" pitchFamily="34" charset="0"/>
              </a:rPr>
              <a:t>Terv</a:t>
            </a:r>
            <a:r>
              <a:rPr lang="en-IN" sz="1200" b="1" dirty="0" smtClean="0">
                <a:solidFill>
                  <a:schemeClr val="bg1"/>
                </a:solidFill>
                <a:latin typeface="Agency FB" panose="020B0503020202020204" pitchFamily="34" charset="0"/>
              </a:rPr>
              <a:t>: Predefined Macros!</a:t>
            </a:r>
            <a:br>
              <a:rPr lang="en-IN" sz="1200" b="1" dirty="0" smtClean="0">
                <a:solidFill>
                  <a:schemeClr val="bg1"/>
                </a:solidFill>
                <a:latin typeface="Agency FB" panose="020B0503020202020204" pitchFamily="34" charset="0"/>
              </a:rPr>
            </a:br>
            <a:r>
              <a:rPr lang="en-GB" sz="1200" b="0" i="0" kern="1200" dirty="0" smtClean="0">
                <a:solidFill>
                  <a:schemeClr val="tx1"/>
                </a:solidFill>
                <a:effectLst/>
                <a:latin typeface="+mn-lt"/>
                <a:ea typeface="+mn-ea"/>
                <a:cs typeface="+mn-cs"/>
              </a:rPr>
              <a:t>File name is: </a:t>
            </a:r>
            <a:r>
              <a:rPr lang="en-GB" sz="1200" b="0" i="0" kern="1200" dirty="0" err="1" smtClean="0">
                <a:solidFill>
                  <a:schemeClr val="tx1"/>
                </a:solidFill>
                <a:effectLst/>
                <a:latin typeface="+mn-lt"/>
                <a:ea typeface="+mn-ea"/>
                <a:cs typeface="+mn-cs"/>
              </a:rPr>
              <a:t>main.c</a:t>
            </a:r>
            <a:r>
              <a:rPr lang="en-GB" dirty="0" smtClean="0"/>
              <a:t/>
            </a:r>
            <a:br>
              <a:rPr lang="en-GB" dirty="0" smtClean="0"/>
            </a:br>
            <a:r>
              <a:rPr lang="en-GB" sz="1200" b="0" i="0" kern="1200" dirty="0" smtClean="0">
                <a:solidFill>
                  <a:schemeClr val="tx1"/>
                </a:solidFill>
                <a:effectLst/>
                <a:latin typeface="+mn-lt"/>
                <a:ea typeface="+mn-ea"/>
                <a:cs typeface="+mn-cs"/>
              </a:rPr>
              <a:t>Date is: Jan 03 2022 (specify the current date)</a:t>
            </a:r>
            <a:r>
              <a:rPr lang="en-GB" dirty="0" smtClean="0"/>
              <a:t/>
            </a:r>
            <a:br>
              <a:rPr lang="en-GB" dirty="0" smtClean="0"/>
            </a:br>
            <a:r>
              <a:rPr lang="en-GB" sz="1200" b="0" i="0" kern="1200" dirty="0" smtClean="0">
                <a:solidFill>
                  <a:schemeClr val="tx1"/>
                </a:solidFill>
                <a:effectLst/>
                <a:latin typeface="+mn-lt"/>
                <a:ea typeface="+mn-ea"/>
                <a:cs typeface="+mn-cs"/>
              </a:rPr>
              <a:t>Now time is: 09:47:33</a:t>
            </a:r>
            <a:r>
              <a:rPr lang="en-GB" dirty="0" smtClean="0"/>
              <a:t/>
            </a:r>
            <a:br>
              <a:rPr lang="en-GB" dirty="0" smtClean="0"/>
            </a:br>
            <a:r>
              <a:rPr lang="en-GB" sz="1200" b="0" i="0" kern="1200" dirty="0" smtClean="0">
                <a:solidFill>
                  <a:schemeClr val="tx1"/>
                </a:solidFill>
                <a:effectLst/>
                <a:latin typeface="+mn-lt"/>
                <a:ea typeface="+mn-ea"/>
                <a:cs typeface="+mn-cs"/>
              </a:rPr>
              <a:t>Current line number: 15</a:t>
            </a:r>
            <a:r>
              <a:rPr lang="en-GB" dirty="0" smtClean="0"/>
              <a:t/>
            </a:r>
            <a:br>
              <a:rPr lang="en-GB" dirty="0" smtClean="0"/>
            </a:br>
            <a:r>
              <a:rPr lang="en-GB" sz="1200" b="0" i="0" kern="1200" dirty="0" smtClean="0">
                <a:solidFill>
                  <a:schemeClr val="tx1"/>
                </a:solidFill>
                <a:effectLst/>
                <a:latin typeface="+mn-lt"/>
                <a:ea typeface="+mn-ea"/>
                <a:cs typeface="+mn-cs"/>
              </a:rPr>
              <a:t>Compilation Success: 1</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50</a:t>
            </a:fld>
            <a:endParaRPr lang="en-GB"/>
          </a:p>
        </p:txBody>
      </p:sp>
    </p:spTree>
    <p:extLst>
      <p:ext uri="{BB962C8B-B14F-4D97-AF65-F5344CB8AC3E}">
        <p14:creationId xmlns:p14="http://schemas.microsoft.com/office/powerpoint/2010/main" val="3669496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100</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51</a:t>
            </a:fld>
            <a:endParaRPr lang="en-GB"/>
          </a:p>
        </p:txBody>
      </p:sp>
    </p:spTree>
    <p:extLst>
      <p:ext uri="{BB962C8B-B14F-4D97-AF65-F5344CB8AC3E}">
        <p14:creationId xmlns:p14="http://schemas.microsoft.com/office/powerpoint/2010/main" val="546470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50</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52</a:t>
            </a:fld>
            <a:endParaRPr lang="en-GB"/>
          </a:p>
        </p:txBody>
      </p:sp>
    </p:spTree>
    <p:extLst>
      <p:ext uri="{BB962C8B-B14F-4D97-AF65-F5344CB8AC3E}">
        <p14:creationId xmlns:p14="http://schemas.microsoft.com/office/powerpoint/2010/main" val="1645592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kern="1200" dirty="0" err="1" smtClean="0">
                <a:solidFill>
                  <a:schemeClr val="tx1"/>
                </a:solidFill>
                <a:effectLst/>
                <a:latin typeface="+mn-lt"/>
                <a:ea typeface="+mn-ea"/>
                <a:cs typeface="+mn-cs"/>
              </a:rPr>
              <a:t>circle.c</a:t>
            </a:r>
            <a:r>
              <a:rPr lang="en-GB" sz="1200" b="0" i="0" kern="1200" dirty="0" smtClean="0">
                <a:solidFill>
                  <a:schemeClr val="tx1"/>
                </a:solidFill>
                <a:effectLst/>
                <a:latin typeface="+mn-lt"/>
                <a:ea typeface="+mn-ea"/>
                <a:cs typeface="+mn-cs"/>
              </a:rPr>
              <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This file has definition of the function/methods.</a:t>
            </a:r>
          </a:p>
          <a:p>
            <a:pPr fontAlgn="base"/>
            <a:r>
              <a:rPr lang="en-GB" sz="1200" b="1" i="0" kern="1200" dirty="0" err="1" smtClean="0">
                <a:solidFill>
                  <a:schemeClr val="tx1"/>
                </a:solidFill>
                <a:effectLst/>
                <a:latin typeface="+mn-lt"/>
                <a:ea typeface="+mn-ea"/>
                <a:cs typeface="+mn-cs"/>
              </a:rPr>
              <a:t>circle.h</a:t>
            </a:r>
            <a:r>
              <a:rPr lang="en-GB" sz="1200" b="0" i="0" kern="1200" dirty="0" smtClean="0">
                <a:solidFill>
                  <a:schemeClr val="tx1"/>
                </a:solidFill>
                <a:effectLst/>
                <a:latin typeface="+mn-lt"/>
                <a:ea typeface="+mn-ea"/>
                <a:cs typeface="+mn-cs"/>
              </a:rPr>
              <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This file has all the macro definitions and function declaration (prototypes).</a:t>
            </a:r>
          </a:p>
          <a:p>
            <a:pPr fontAlgn="base"/>
            <a:r>
              <a:rPr lang="en-GB" sz="1200" b="1" i="0" kern="1200" dirty="0" err="1" smtClean="0">
                <a:solidFill>
                  <a:schemeClr val="tx1"/>
                </a:solidFill>
                <a:effectLst/>
                <a:latin typeface="+mn-lt"/>
                <a:ea typeface="+mn-ea"/>
                <a:cs typeface="+mn-cs"/>
              </a:rPr>
              <a:t>PRIMARY.c</a:t>
            </a:r>
            <a:r>
              <a:rPr lang="en-GB" sz="1200" b="0" i="0" kern="1200" dirty="0" smtClean="0">
                <a:solidFill>
                  <a:schemeClr val="tx1"/>
                </a:solidFill>
                <a:effectLst/>
                <a:latin typeface="+mn-lt"/>
                <a:ea typeface="+mn-ea"/>
                <a:cs typeface="+mn-cs"/>
              </a:rPr>
              <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This is our main C program where we include </a:t>
            </a:r>
            <a:r>
              <a:rPr lang="en-GB" sz="1200" b="0" i="0" kern="1200" dirty="0" err="1" smtClean="0">
                <a:solidFill>
                  <a:schemeClr val="tx1"/>
                </a:solidFill>
                <a:effectLst/>
                <a:latin typeface="+mn-lt"/>
                <a:ea typeface="+mn-ea"/>
                <a:cs typeface="+mn-cs"/>
              </a:rPr>
              <a:t>circle.h</a:t>
            </a:r>
            <a:r>
              <a:rPr lang="en-GB" sz="1200" b="0" i="0" kern="1200" dirty="0" smtClean="0">
                <a:solidFill>
                  <a:schemeClr val="tx1"/>
                </a:solidFill>
                <a:effectLst/>
                <a:latin typeface="+mn-lt"/>
                <a:ea typeface="+mn-ea"/>
                <a:cs typeface="+mn-cs"/>
              </a:rPr>
              <a:t> file. By including this file we also include macro definition for PI and also the function to calculate area of circle.</a:t>
            </a:r>
          </a:p>
          <a:p>
            <a:pPr fontAlgn="base"/>
            <a:r>
              <a:rPr lang="en-GB" sz="1200" b="1" i="0" kern="1200" dirty="0" smtClean="0">
                <a:solidFill>
                  <a:schemeClr val="tx1"/>
                </a:solidFill>
                <a:effectLst/>
                <a:latin typeface="+mn-lt"/>
                <a:ea typeface="+mn-ea"/>
                <a:cs typeface="+mn-cs"/>
              </a:rPr>
              <a:t>Note:</a:t>
            </a:r>
            <a:r>
              <a:rPr lang="en-GB" sz="1200" b="0" i="0" kern="1200" dirty="0" smtClean="0">
                <a:solidFill>
                  <a:schemeClr val="tx1"/>
                </a:solidFill>
                <a:effectLst/>
                <a:latin typeface="+mn-lt"/>
                <a:ea typeface="+mn-ea"/>
                <a:cs typeface="+mn-cs"/>
              </a:rPr>
              <a:t> Make sure </a:t>
            </a:r>
            <a:r>
              <a:rPr lang="en-GB" sz="1200" b="0" i="0" kern="1200" dirty="0" err="1" smtClean="0">
                <a:solidFill>
                  <a:schemeClr val="tx1"/>
                </a:solidFill>
                <a:effectLst/>
                <a:latin typeface="+mn-lt"/>
                <a:ea typeface="+mn-ea"/>
                <a:cs typeface="+mn-cs"/>
              </a:rPr>
              <a:t>PRIMARY.c</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circle.c</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circle.h</a:t>
            </a:r>
            <a:r>
              <a:rPr lang="en-GB" sz="1200" b="0" i="0" kern="1200" dirty="0" smtClean="0">
                <a:solidFill>
                  <a:schemeClr val="tx1"/>
                </a:solidFill>
                <a:effectLst/>
                <a:latin typeface="+mn-lt"/>
                <a:ea typeface="+mn-ea"/>
                <a:cs typeface="+mn-cs"/>
              </a:rPr>
              <a:t> are all in the same directory/folder or you defined a proper path for all of them.</a:t>
            </a:r>
          </a:p>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55</a:t>
            </a:fld>
            <a:endParaRPr lang="en-GB"/>
          </a:p>
        </p:txBody>
      </p:sp>
    </p:spTree>
    <p:extLst>
      <p:ext uri="{BB962C8B-B14F-4D97-AF65-F5344CB8AC3E}">
        <p14:creationId xmlns:p14="http://schemas.microsoft.com/office/powerpoint/2010/main" val="110886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50</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56</a:t>
            </a:fld>
            <a:endParaRPr lang="en-GB"/>
          </a:p>
        </p:txBody>
      </p:sp>
    </p:spTree>
    <p:extLst>
      <p:ext uri="{BB962C8B-B14F-4D97-AF65-F5344CB8AC3E}">
        <p14:creationId xmlns:p14="http://schemas.microsoft.com/office/powerpoint/2010/main" val="3532113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57</a:t>
            </a:fld>
            <a:endParaRPr lang="en-GB"/>
          </a:p>
        </p:txBody>
      </p:sp>
    </p:spTree>
    <p:extLst>
      <p:ext uri="{BB962C8B-B14F-4D97-AF65-F5344CB8AC3E}">
        <p14:creationId xmlns:p14="http://schemas.microsoft.com/office/powerpoint/2010/main" val="369297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58</a:t>
            </a:fld>
            <a:endParaRPr lang="en-GB"/>
          </a:p>
        </p:txBody>
      </p:sp>
    </p:spTree>
    <p:extLst>
      <p:ext uri="{BB962C8B-B14F-4D97-AF65-F5344CB8AC3E}">
        <p14:creationId xmlns:p14="http://schemas.microsoft.com/office/powerpoint/2010/main" val="412445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While</a:t>
            </a:r>
            <a:r>
              <a:rPr lang="en-IN" baseline="0" dirty="0" smtClean="0"/>
              <a:t> cooking, do we bring the prepare the ingredients before we start cooking or only after we start cooking we will run for buying the ingredients?</a:t>
            </a:r>
            <a:br>
              <a:rPr lang="en-IN" baseline="0" dirty="0" smtClean="0"/>
            </a:br>
            <a:r>
              <a:rPr lang="en-IN" baseline="0" dirty="0" smtClean="0"/>
              <a:t/>
            </a:r>
            <a:br>
              <a:rPr lang="en-IN" baseline="0" dirty="0" smtClean="0"/>
            </a:br>
            <a:r>
              <a:rPr lang="en-IN" baseline="0" dirty="0" smtClean="0"/>
              <a:t>Obviously we prepare everything before we start cooking. The same happens with programming. Here that work is done with the help of pre-processor directives. </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36</a:t>
            </a:fld>
            <a:endParaRPr lang="en-GB"/>
          </a:p>
        </p:txBody>
      </p:sp>
    </p:spTree>
    <p:extLst>
      <p:ext uri="{BB962C8B-B14F-4D97-AF65-F5344CB8AC3E}">
        <p14:creationId xmlns:p14="http://schemas.microsoft.com/office/powerpoint/2010/main" val="2344336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59</a:t>
            </a:fld>
            <a:endParaRPr lang="en-GB"/>
          </a:p>
        </p:txBody>
      </p:sp>
    </p:spTree>
    <p:extLst>
      <p:ext uri="{BB962C8B-B14F-4D97-AF65-F5344CB8AC3E}">
        <p14:creationId xmlns:p14="http://schemas.microsoft.com/office/powerpoint/2010/main" val="42803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Inside main()</a:t>
            </a:r>
            <a:br>
              <a:rPr lang="en-GB" dirty="0" smtClean="0"/>
            </a:br>
            <a:r>
              <a:rPr lang="en-GB" dirty="0" smtClean="0"/>
              <a:t>Only</a:t>
            </a:r>
            <a:r>
              <a:rPr lang="en-GB" baseline="0" dirty="0" smtClean="0"/>
              <a:t> this is the output in GCC compiler</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60</a:t>
            </a:fld>
            <a:endParaRPr lang="en-GB"/>
          </a:p>
        </p:txBody>
      </p:sp>
    </p:spTree>
    <p:extLst>
      <p:ext uri="{BB962C8B-B14F-4D97-AF65-F5344CB8AC3E}">
        <p14:creationId xmlns:p14="http://schemas.microsoft.com/office/powerpoint/2010/main" val="4285327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61</a:t>
            </a:fld>
            <a:endParaRPr lang="en-GB"/>
          </a:p>
        </p:txBody>
      </p:sp>
    </p:spTree>
    <p:extLst>
      <p:ext uri="{BB962C8B-B14F-4D97-AF65-F5344CB8AC3E}">
        <p14:creationId xmlns:p14="http://schemas.microsoft.com/office/powerpoint/2010/main" val="2589614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62</a:t>
            </a:fld>
            <a:endParaRPr lang="en-GB"/>
          </a:p>
        </p:txBody>
      </p:sp>
    </p:spTree>
    <p:extLst>
      <p:ext uri="{BB962C8B-B14F-4D97-AF65-F5344CB8AC3E}">
        <p14:creationId xmlns:p14="http://schemas.microsoft.com/office/powerpoint/2010/main" val="48389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63</a:t>
            </a:fld>
            <a:endParaRPr lang="en-GB"/>
          </a:p>
        </p:txBody>
      </p:sp>
    </p:spTree>
    <p:extLst>
      <p:ext uri="{BB962C8B-B14F-4D97-AF65-F5344CB8AC3E}">
        <p14:creationId xmlns:p14="http://schemas.microsoft.com/office/powerpoint/2010/main" val="653207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64</a:t>
            </a:fld>
            <a:endParaRPr lang="en-GB"/>
          </a:p>
        </p:txBody>
      </p:sp>
    </p:spTree>
    <p:extLst>
      <p:ext uri="{BB962C8B-B14F-4D97-AF65-F5344CB8AC3E}">
        <p14:creationId xmlns:p14="http://schemas.microsoft.com/office/powerpoint/2010/main" val="1288357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65</a:t>
            </a:fld>
            <a:endParaRPr lang="en-GB"/>
          </a:p>
        </p:txBody>
      </p:sp>
    </p:spTree>
    <p:extLst>
      <p:ext uri="{BB962C8B-B14F-4D97-AF65-F5344CB8AC3E}">
        <p14:creationId xmlns:p14="http://schemas.microsoft.com/office/powerpoint/2010/main" val="555164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66</a:t>
            </a:fld>
            <a:endParaRPr lang="en-GB"/>
          </a:p>
        </p:txBody>
      </p:sp>
    </p:spTree>
    <p:extLst>
      <p:ext uri="{BB962C8B-B14F-4D97-AF65-F5344CB8AC3E}">
        <p14:creationId xmlns:p14="http://schemas.microsoft.com/office/powerpoint/2010/main" val="404456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We can include header files in our program by using one of the above two syntax whether it is pre-defined or user-defined header file. The “#include” </a:t>
            </a:r>
            <a:r>
              <a:rPr lang="en-GB" sz="1200" b="0" i="0" kern="1200" dirty="0" err="1" smtClean="0">
                <a:solidFill>
                  <a:schemeClr val="tx1"/>
                </a:solidFill>
                <a:effectLst/>
                <a:latin typeface="+mn-lt"/>
                <a:ea typeface="+mn-ea"/>
                <a:cs typeface="+mn-cs"/>
              </a:rPr>
              <a:t>preprocessor</a:t>
            </a:r>
            <a:r>
              <a:rPr lang="en-GB" sz="1200" b="0" i="0" kern="1200" dirty="0" smtClean="0">
                <a:solidFill>
                  <a:schemeClr val="tx1"/>
                </a:solidFill>
                <a:effectLst/>
                <a:latin typeface="+mn-lt"/>
                <a:ea typeface="+mn-ea"/>
                <a:cs typeface="+mn-cs"/>
              </a:rPr>
              <a:t> is responsible for directing the compiler that the header file needs to be processed before compilation and includes all the necessary data type and function definitions.</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74</a:t>
            </a:fld>
            <a:endParaRPr lang="en-GB"/>
          </a:p>
        </p:txBody>
      </p:sp>
    </p:spTree>
    <p:extLst>
      <p:ext uri="{BB962C8B-B14F-4D97-AF65-F5344CB8AC3E}">
        <p14:creationId xmlns:p14="http://schemas.microsoft.com/office/powerpoint/2010/main" val="1793661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Instead of writing a large and complex code, we can create your own header files and include them in our program to use it whenever we want. It enhances code functionality and readability. </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75</a:t>
            </a:fld>
            <a:endParaRPr lang="en-GB"/>
          </a:p>
        </p:txBody>
      </p:sp>
    </p:spTree>
    <p:extLst>
      <p:ext uri="{BB962C8B-B14F-4D97-AF65-F5344CB8AC3E}">
        <p14:creationId xmlns:p14="http://schemas.microsoft.com/office/powerpoint/2010/main" val="1934950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Token – A compiler breaks the program into smallest possible units and that</a:t>
            </a:r>
            <a:r>
              <a:rPr lang="en-IN" baseline="0" dirty="0" smtClean="0"/>
              <a:t> smallest possible unit is called as a Token.</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40</a:t>
            </a:fld>
            <a:endParaRPr lang="en-GB"/>
          </a:p>
        </p:txBody>
      </p:sp>
    </p:spTree>
    <p:extLst>
      <p:ext uri="{BB962C8B-B14F-4D97-AF65-F5344CB8AC3E}">
        <p14:creationId xmlns:p14="http://schemas.microsoft.com/office/powerpoint/2010/main" val="856299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Instead of writing a large and complex code, we can create your own header files and include them in our program to use it whenever we want. It enhances code functionality and readability. </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76</a:t>
            </a:fld>
            <a:endParaRPr lang="en-GB"/>
          </a:p>
        </p:txBody>
      </p:sp>
    </p:spTree>
    <p:extLst>
      <p:ext uri="{BB962C8B-B14F-4D97-AF65-F5344CB8AC3E}">
        <p14:creationId xmlns:p14="http://schemas.microsoft.com/office/powerpoint/2010/main" val="340395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77</a:t>
            </a:fld>
            <a:endParaRPr lang="en-GB"/>
          </a:p>
        </p:txBody>
      </p:sp>
    </p:spTree>
    <p:extLst>
      <p:ext uri="{BB962C8B-B14F-4D97-AF65-F5344CB8AC3E}">
        <p14:creationId xmlns:p14="http://schemas.microsoft.com/office/powerpoint/2010/main" val="78681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STDIO:</a:t>
            </a:r>
            <a:r>
              <a:rPr lang="en-GB" baseline="0" dirty="0" smtClean="0"/>
              <a:t> </a:t>
            </a:r>
            <a:r>
              <a:rPr lang="en-GB" dirty="0" smtClean="0">
                <a:solidFill>
                  <a:schemeClr val="bg1"/>
                </a:solidFill>
              </a:rPr>
              <a:t>Used to perform input and output operations in C like </a:t>
            </a:r>
            <a:r>
              <a:rPr lang="en-GB" dirty="0" err="1" smtClean="0">
                <a:solidFill>
                  <a:schemeClr val="bg1"/>
                </a:solidFill>
              </a:rPr>
              <a:t>scanf</a:t>
            </a:r>
            <a:r>
              <a:rPr lang="en-GB" dirty="0" smtClean="0">
                <a:solidFill>
                  <a:schemeClr val="bg1"/>
                </a:solidFill>
              </a:rPr>
              <a:t>() and </a:t>
            </a:r>
            <a:r>
              <a:rPr lang="en-GB" dirty="0" err="1" smtClean="0">
                <a:solidFill>
                  <a:schemeClr val="bg1"/>
                </a:solidFill>
              </a:rPr>
              <a:t>printf</a:t>
            </a:r>
            <a:r>
              <a:rPr lang="en-GB" dirty="0" smtClean="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bg1"/>
                </a:solidFill>
              </a:rPr>
              <a:t>STRING:</a:t>
            </a:r>
            <a:r>
              <a:rPr lang="en-GB" baseline="0" dirty="0" smtClean="0">
                <a:solidFill>
                  <a:schemeClr val="bg1"/>
                </a:solidFill>
              </a:rPr>
              <a:t> </a:t>
            </a:r>
            <a:r>
              <a:rPr lang="en-GB" sz="1200" b="0" i="0" kern="1200" dirty="0" smtClean="0">
                <a:solidFill>
                  <a:schemeClr val="tx1"/>
                </a:solidFill>
                <a:effectLst/>
                <a:latin typeface="+mn-lt"/>
                <a:ea typeface="+mn-ea"/>
                <a:cs typeface="+mn-cs"/>
              </a:rPr>
              <a:t>Perform string manipulation operations like </a:t>
            </a:r>
            <a:r>
              <a:rPr lang="en-GB" sz="1200" b="0" i="0" kern="1200" dirty="0" err="1" smtClean="0">
                <a:solidFill>
                  <a:schemeClr val="tx1"/>
                </a:solidFill>
                <a:effectLst/>
                <a:latin typeface="+mn-lt"/>
                <a:ea typeface="+mn-ea"/>
                <a:cs typeface="+mn-cs"/>
              </a:rPr>
              <a:t>strlen</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strcpy</a:t>
            </a:r>
            <a:r>
              <a:rPr lang="en-GB"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CONIO:</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Perform console input and console output operations like </a:t>
            </a:r>
            <a:r>
              <a:rPr lang="en-GB" sz="1200" b="0" i="0" kern="1200" dirty="0" err="1" smtClean="0">
                <a:solidFill>
                  <a:schemeClr val="tx1"/>
                </a:solidFill>
                <a:effectLst/>
                <a:latin typeface="+mn-lt"/>
                <a:ea typeface="+mn-ea"/>
                <a:cs typeface="+mn-cs"/>
              </a:rPr>
              <a:t>clrscr</a:t>
            </a:r>
            <a:r>
              <a:rPr lang="en-GB" sz="1200" b="0" i="0" kern="1200" dirty="0" smtClean="0">
                <a:solidFill>
                  <a:schemeClr val="tx1"/>
                </a:solidFill>
                <a:effectLst/>
                <a:latin typeface="+mn-lt"/>
                <a:ea typeface="+mn-ea"/>
                <a:cs typeface="+mn-cs"/>
              </a:rPr>
              <a:t>() to clear the screen and </a:t>
            </a:r>
            <a:r>
              <a:rPr lang="en-GB" sz="1200" b="0" i="0" kern="1200" dirty="0" err="1" smtClean="0">
                <a:solidFill>
                  <a:schemeClr val="tx1"/>
                </a:solidFill>
                <a:effectLst/>
                <a:latin typeface="+mn-lt"/>
                <a:ea typeface="+mn-ea"/>
                <a:cs typeface="+mn-cs"/>
              </a:rPr>
              <a:t>getch</a:t>
            </a:r>
            <a:r>
              <a:rPr lang="en-GB" sz="1200" b="0" i="0" kern="1200" dirty="0" smtClean="0">
                <a:solidFill>
                  <a:schemeClr val="tx1"/>
                </a:solidFill>
                <a:effectLst/>
                <a:latin typeface="+mn-lt"/>
                <a:ea typeface="+mn-ea"/>
                <a:cs typeface="+mn-cs"/>
              </a:rPr>
              <a:t>() to get the character from the keyboard.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STDLIB: Perform standard utility functions like dynamic memory allocation, using functions such as </a:t>
            </a:r>
            <a:r>
              <a:rPr lang="en-GB" sz="1200" b="0" i="0" kern="1200" dirty="0" err="1" smtClean="0">
                <a:solidFill>
                  <a:schemeClr val="tx1"/>
                </a:solidFill>
                <a:effectLst/>
                <a:latin typeface="+mn-lt"/>
                <a:ea typeface="+mn-ea"/>
                <a:cs typeface="+mn-cs"/>
              </a:rPr>
              <a:t>malloc</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calloc</a:t>
            </a:r>
            <a:r>
              <a:rPr lang="en-GB"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MATH: Perform mathematical operations like </a:t>
            </a:r>
            <a:r>
              <a:rPr lang="en-GB" sz="1200" b="0" i="0" kern="1200" dirty="0" err="1" smtClean="0">
                <a:solidFill>
                  <a:schemeClr val="tx1"/>
                </a:solidFill>
                <a:effectLst/>
                <a:latin typeface="+mn-lt"/>
                <a:ea typeface="+mn-ea"/>
                <a:cs typeface="+mn-cs"/>
              </a:rPr>
              <a:t>sqrt</a:t>
            </a:r>
            <a:r>
              <a:rPr lang="en-GB" sz="1200" b="0" i="0" kern="1200" dirty="0" smtClean="0">
                <a:solidFill>
                  <a:schemeClr val="tx1"/>
                </a:solidFill>
                <a:effectLst/>
                <a:latin typeface="+mn-lt"/>
                <a:ea typeface="+mn-ea"/>
                <a:cs typeface="+mn-cs"/>
              </a:rPr>
              <a:t>() and pow(). To obtain the square root and the power of a number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CTYPE: Perform character type functions like </a:t>
            </a:r>
            <a:r>
              <a:rPr lang="en-GB" sz="1200" b="0" i="0" kern="1200" dirty="0" err="1" smtClean="0">
                <a:solidFill>
                  <a:schemeClr val="tx1"/>
                </a:solidFill>
                <a:effectLst/>
                <a:latin typeface="+mn-lt"/>
                <a:ea typeface="+mn-ea"/>
                <a:cs typeface="+mn-cs"/>
              </a:rPr>
              <a:t>isaplha</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isdigit</a:t>
            </a:r>
            <a:r>
              <a:rPr lang="en-GB" sz="1200" b="0" i="0" kern="1200" dirty="0" smtClean="0">
                <a:solidFill>
                  <a:schemeClr val="tx1"/>
                </a:solidFill>
                <a:effectLst/>
                <a:latin typeface="+mn-lt"/>
                <a:ea typeface="+mn-ea"/>
                <a:cs typeface="+mn-cs"/>
              </a:rPr>
              <a:t>(). To find whether the given character is an alphabet or a digit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TIME: Perform functions related to date and time like </a:t>
            </a:r>
            <a:r>
              <a:rPr lang="en-GB" sz="1200" b="0" i="0" kern="1200" dirty="0" err="1" smtClean="0">
                <a:solidFill>
                  <a:schemeClr val="tx1"/>
                </a:solidFill>
                <a:effectLst/>
                <a:latin typeface="+mn-lt"/>
                <a:ea typeface="+mn-ea"/>
                <a:cs typeface="+mn-cs"/>
              </a:rPr>
              <a:t>setdate</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getdate</a:t>
            </a:r>
            <a:r>
              <a:rPr lang="en-GB" sz="1200" b="0" i="0" kern="1200" dirty="0" smtClean="0">
                <a:solidFill>
                  <a:schemeClr val="tx1"/>
                </a:solidFill>
                <a:effectLst/>
                <a:latin typeface="+mn-lt"/>
                <a:ea typeface="+mn-ea"/>
                <a:cs typeface="+mn-cs"/>
              </a:rPr>
              <a:t>(). To modify the system date and get the CPU time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ASSERT: It is used in program assertion functions like assert(). To get an integer </a:t>
            </a:r>
            <a:r>
              <a:rPr lang="en-GB" sz="1200" b="1" i="1" u="sng" kern="1200" dirty="0" smtClean="0">
                <a:solidFill>
                  <a:schemeClr val="tx1"/>
                </a:solidFill>
                <a:effectLst/>
                <a:latin typeface="+mn-lt"/>
                <a:ea typeface="+mn-ea"/>
                <a:cs typeface="+mn-cs"/>
                <a:hlinkClick r:id="rId3"/>
              </a:rPr>
              <a:t>data type in C/C++</a:t>
            </a:r>
            <a:r>
              <a:rPr lang="en-GB" sz="1200" b="1"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as a parameter which prints </a:t>
            </a:r>
            <a:r>
              <a:rPr lang="en-GB" sz="1200" b="0" i="0" kern="1200" dirty="0" err="1" smtClean="0">
                <a:solidFill>
                  <a:schemeClr val="tx1"/>
                </a:solidFill>
                <a:effectLst/>
                <a:latin typeface="+mn-lt"/>
                <a:ea typeface="+mn-ea"/>
                <a:cs typeface="+mn-cs"/>
              </a:rPr>
              <a:t>stderr</a:t>
            </a:r>
            <a:r>
              <a:rPr lang="en-GB" sz="1200" b="0" i="0" kern="1200" dirty="0" smtClean="0">
                <a:solidFill>
                  <a:schemeClr val="tx1"/>
                </a:solidFill>
                <a:effectLst/>
                <a:latin typeface="+mn-lt"/>
                <a:ea typeface="+mn-ea"/>
                <a:cs typeface="+mn-cs"/>
              </a:rPr>
              <a:t> only if the parameter passed is 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LOCALE: Perform localization functions like </a:t>
            </a:r>
            <a:r>
              <a:rPr lang="en-GB" sz="1200" b="0" i="0" kern="1200" dirty="0" err="1" smtClean="0">
                <a:solidFill>
                  <a:schemeClr val="tx1"/>
                </a:solidFill>
                <a:effectLst/>
                <a:latin typeface="+mn-lt"/>
                <a:ea typeface="+mn-ea"/>
                <a:cs typeface="+mn-cs"/>
              </a:rPr>
              <a:t>setlocale</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localeconv</a:t>
            </a:r>
            <a:r>
              <a:rPr lang="en-GB" sz="1200" b="0" i="0" kern="1200" dirty="0" smtClean="0">
                <a:solidFill>
                  <a:schemeClr val="tx1"/>
                </a:solidFill>
                <a:effectLst/>
                <a:latin typeface="+mn-lt"/>
                <a:ea typeface="+mn-ea"/>
                <a:cs typeface="+mn-cs"/>
              </a:rPr>
              <a:t>(). To set locale and get locale conventions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SIGNAL:</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Perform signal handling functions like signal() and raise(). To install signal handler and to raise the signal in the program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SETJMP:</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Perform jump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STDARG: Perform standard argument functions like </a:t>
            </a:r>
            <a:r>
              <a:rPr lang="en-GB" sz="1200" b="0" i="0" kern="1200" dirty="0" err="1" smtClean="0">
                <a:solidFill>
                  <a:schemeClr val="tx1"/>
                </a:solidFill>
                <a:effectLst/>
                <a:latin typeface="+mn-lt"/>
                <a:ea typeface="+mn-ea"/>
                <a:cs typeface="+mn-cs"/>
              </a:rPr>
              <a:t>va_start</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va_arg</a:t>
            </a:r>
            <a:r>
              <a:rPr lang="en-GB" sz="1200" b="0" i="0" kern="1200" dirty="0" smtClean="0">
                <a:solidFill>
                  <a:schemeClr val="tx1"/>
                </a:solidFill>
                <a:effectLst/>
                <a:latin typeface="+mn-lt"/>
                <a:ea typeface="+mn-ea"/>
                <a:cs typeface="+mn-cs"/>
              </a:rPr>
              <a:t>(). To indicate start of the variable-length argument list and to fetch the arguments from the variable-length argument list in the program respectively.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ERRNO: Used to perform error handling operations like </a:t>
            </a:r>
            <a:r>
              <a:rPr lang="en-GB" sz="1200" b="0" i="0" kern="1200" dirty="0" err="1" smtClean="0">
                <a:solidFill>
                  <a:schemeClr val="tx1"/>
                </a:solidFill>
                <a:effectLst/>
                <a:latin typeface="+mn-lt"/>
                <a:ea typeface="+mn-ea"/>
                <a:cs typeface="+mn-cs"/>
              </a:rPr>
              <a:t>errno</a:t>
            </a:r>
            <a:r>
              <a:rPr lang="en-GB" sz="1200" b="0" i="0" kern="1200" dirty="0" smtClean="0">
                <a:solidFill>
                  <a:schemeClr val="tx1"/>
                </a:solidFill>
                <a:effectLst/>
                <a:latin typeface="+mn-lt"/>
                <a:ea typeface="+mn-ea"/>
                <a:cs typeface="+mn-cs"/>
              </a:rPr>
              <a:t>(). To indicate errors in the program by initially assigning the value of this function to 0 and then later changing it to indicate errors.</a:t>
            </a:r>
            <a:endParaRPr lang="en-GB" dirty="0" smtClean="0">
              <a:solidFill>
                <a:schemeClr val="bg1"/>
              </a:solidFill>
            </a:endParaRPr>
          </a:p>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78</a:t>
            </a:fld>
            <a:endParaRPr lang="en-GB"/>
          </a:p>
        </p:txBody>
      </p:sp>
    </p:spTree>
    <p:extLst>
      <p:ext uri="{BB962C8B-B14F-4D97-AF65-F5344CB8AC3E}">
        <p14:creationId xmlns:p14="http://schemas.microsoft.com/office/powerpoint/2010/main" val="840628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Documentation Section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documentation section is the part of the program where the programmer gives the details associated with the program. He usually gives the name of the program, the details of the author and other details like the time of coding and description. It gives anyone reading the code the overview of the code.</a:t>
            </a:r>
          </a:p>
          <a:p>
            <a:endParaRPr lang="en-GB" dirty="0" smtClean="0"/>
          </a:p>
          <a:p>
            <a:r>
              <a:rPr lang="en-GB" sz="1200" b="1" i="0" kern="1200" dirty="0" smtClean="0">
                <a:solidFill>
                  <a:schemeClr val="tx1"/>
                </a:solidFill>
                <a:effectLst/>
                <a:latin typeface="+mn-lt"/>
                <a:ea typeface="+mn-ea"/>
                <a:cs typeface="+mn-cs"/>
              </a:rPr>
              <a:t>Link Section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This part of the code is used to declare all the header files that will be used in the program. This leads to the compiler being told to link the header files to the system libraries.</a:t>
            </a:r>
          </a:p>
          <a:p>
            <a:endParaRPr lang="en-GB" dirty="0" smtClean="0"/>
          </a:p>
          <a:p>
            <a:r>
              <a:rPr lang="en-GB" sz="1200" b="1" i="0" kern="1200" dirty="0" smtClean="0">
                <a:solidFill>
                  <a:schemeClr val="tx1"/>
                </a:solidFill>
                <a:effectLst/>
                <a:latin typeface="+mn-lt"/>
                <a:ea typeface="+mn-ea"/>
                <a:cs typeface="+mn-cs"/>
              </a:rPr>
              <a:t>Definition Section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In this section, we define different constants. The keyword define is used in this part.</a:t>
            </a:r>
          </a:p>
          <a:p>
            <a:endParaRPr lang="en-GB" dirty="0" smtClean="0"/>
          </a:p>
          <a:p>
            <a:r>
              <a:rPr lang="en-GB" sz="1200" b="1" i="0" kern="1200" dirty="0" smtClean="0">
                <a:solidFill>
                  <a:schemeClr val="tx1"/>
                </a:solidFill>
                <a:effectLst/>
                <a:latin typeface="+mn-lt"/>
                <a:ea typeface="+mn-ea"/>
                <a:cs typeface="+mn-cs"/>
              </a:rPr>
              <a:t>Global Declaration Section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This part of the code is the part where the global variables are declared. All the global variable used are declared in this part. The user-defined functions are also declared in this part of the code.</a:t>
            </a:r>
          </a:p>
          <a:p>
            <a:endParaRPr lang="en-GB" dirty="0" smtClean="0"/>
          </a:p>
          <a:p>
            <a:r>
              <a:rPr lang="en-GB" sz="1200" b="1" i="0" kern="1200" dirty="0" smtClean="0">
                <a:solidFill>
                  <a:schemeClr val="tx1"/>
                </a:solidFill>
                <a:effectLst/>
                <a:latin typeface="+mn-lt"/>
                <a:ea typeface="+mn-ea"/>
                <a:cs typeface="+mn-cs"/>
              </a:rPr>
              <a:t>Main Function Section</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Every C-programs needs to have the main function. Each main function contains 2 parts. A declaration part and an Execution part. The declaration part is the part where all the variables are declared. The execution part begins with the curly brackets and ends with the curly close bracket. Both the declaration and execution part are inside the curly braces.</a:t>
            </a:r>
          </a:p>
          <a:p>
            <a:endParaRPr lang="en-GB" dirty="0" smtClean="0"/>
          </a:p>
          <a:p>
            <a:r>
              <a:rPr lang="en-GB" sz="1200" b="1" i="0" kern="1200" dirty="0" smtClean="0">
                <a:solidFill>
                  <a:schemeClr val="tx1"/>
                </a:solidFill>
                <a:effectLst/>
                <a:latin typeface="+mn-lt"/>
                <a:ea typeface="+mn-ea"/>
                <a:cs typeface="+mn-cs"/>
              </a:rPr>
              <a:t>Sample Program</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C program here will find the area of a circle using a user-defined function and a global variable pi holding the value of pi</a:t>
            </a:r>
          </a:p>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79</a:t>
            </a:fld>
            <a:endParaRPr lang="en-GB"/>
          </a:p>
        </p:txBody>
      </p:sp>
    </p:spTree>
    <p:extLst>
      <p:ext uri="{BB962C8B-B14F-4D97-AF65-F5344CB8AC3E}">
        <p14:creationId xmlns:p14="http://schemas.microsoft.com/office/powerpoint/2010/main" val="425843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computer science and computer programming, a data type or simply type is an attribute of data which </a:t>
            </a:r>
            <a:r>
              <a:rPr lang="en-GB" sz="1200" b="1" i="0" kern="1200" dirty="0" smtClean="0">
                <a:solidFill>
                  <a:schemeClr val="tx1"/>
                </a:solidFill>
                <a:effectLst/>
                <a:latin typeface="+mn-lt"/>
                <a:ea typeface="+mn-ea"/>
                <a:cs typeface="+mn-cs"/>
              </a:rPr>
              <a:t>tells the compiler or interpreter how the programmer intends to use the data</a:t>
            </a:r>
            <a:r>
              <a:rPr lang="en-GB" sz="1200" b="0" i="0" kern="1200" dirty="0" smtClean="0">
                <a:solidFill>
                  <a:schemeClr val="tx1"/>
                </a:solidFill>
                <a:effectLst/>
                <a:latin typeface="+mn-lt"/>
                <a:ea typeface="+mn-ea"/>
                <a:cs typeface="+mn-cs"/>
              </a:rPr>
              <a:t>. ... This data type defines the operations that can be done on the data, the meaning of the data, and the way values of that type can be stored.</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80</a:t>
            </a:fld>
            <a:endParaRPr lang="en-GB"/>
          </a:p>
        </p:txBody>
      </p:sp>
    </p:spTree>
    <p:extLst>
      <p:ext uri="{BB962C8B-B14F-4D97-AF65-F5344CB8AC3E}">
        <p14:creationId xmlns:p14="http://schemas.microsoft.com/office/powerpoint/2010/main" val="403018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81</a:t>
            </a:fld>
            <a:endParaRPr lang="en-GB"/>
          </a:p>
        </p:txBody>
      </p:sp>
    </p:spTree>
    <p:extLst>
      <p:ext uri="{BB962C8B-B14F-4D97-AF65-F5344CB8AC3E}">
        <p14:creationId xmlns:p14="http://schemas.microsoft.com/office/powerpoint/2010/main" val="2668946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82</a:t>
            </a:fld>
            <a:endParaRPr lang="en-GB"/>
          </a:p>
        </p:txBody>
      </p:sp>
    </p:spTree>
    <p:extLst>
      <p:ext uri="{BB962C8B-B14F-4D97-AF65-F5344CB8AC3E}">
        <p14:creationId xmlns:p14="http://schemas.microsoft.com/office/powerpoint/2010/main" val="826052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83</a:t>
            </a:fld>
            <a:endParaRPr lang="en-GB"/>
          </a:p>
        </p:txBody>
      </p:sp>
    </p:spTree>
    <p:extLst>
      <p:ext uri="{BB962C8B-B14F-4D97-AF65-F5344CB8AC3E}">
        <p14:creationId xmlns:p14="http://schemas.microsoft.com/office/powerpoint/2010/main" val="1893655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84</a:t>
            </a:fld>
            <a:endParaRPr lang="en-GB"/>
          </a:p>
        </p:txBody>
      </p:sp>
    </p:spTree>
    <p:extLst>
      <p:ext uri="{BB962C8B-B14F-4D97-AF65-F5344CB8AC3E}">
        <p14:creationId xmlns:p14="http://schemas.microsoft.com/office/powerpoint/2010/main" val="4022461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85</a:t>
            </a:fld>
            <a:endParaRPr lang="en-GB"/>
          </a:p>
        </p:txBody>
      </p:sp>
    </p:spTree>
    <p:extLst>
      <p:ext uri="{BB962C8B-B14F-4D97-AF65-F5344CB8AC3E}">
        <p14:creationId xmlns:p14="http://schemas.microsoft.com/office/powerpoint/2010/main" val="1410258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41</a:t>
            </a:fld>
            <a:endParaRPr lang="en-GB"/>
          </a:p>
        </p:txBody>
      </p:sp>
    </p:spTree>
    <p:extLst>
      <p:ext uri="{BB962C8B-B14F-4D97-AF65-F5344CB8AC3E}">
        <p14:creationId xmlns:p14="http://schemas.microsoft.com/office/powerpoint/2010/main" val="2802603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solidFill>
                  <a:prstClr val="black"/>
                </a:solidFill>
              </a:rPr>
              <a:pPr/>
              <a:t>86</a:t>
            </a:fld>
            <a:endParaRPr lang="en-GB">
              <a:solidFill>
                <a:prstClr val="black"/>
              </a:solidFill>
            </a:endParaRPr>
          </a:p>
        </p:txBody>
      </p:sp>
    </p:spTree>
    <p:extLst>
      <p:ext uri="{BB962C8B-B14F-4D97-AF65-F5344CB8AC3E}">
        <p14:creationId xmlns:p14="http://schemas.microsoft.com/office/powerpoint/2010/main" val="325060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In computer science and computer programming, a data type or simply type is an attribute of data which </a:t>
            </a:r>
            <a:r>
              <a:rPr lang="en-GB" sz="1200" b="1" i="0" kern="1200" dirty="0" smtClean="0">
                <a:solidFill>
                  <a:schemeClr val="tx1"/>
                </a:solidFill>
                <a:effectLst/>
                <a:latin typeface="+mn-lt"/>
                <a:ea typeface="+mn-ea"/>
                <a:cs typeface="+mn-cs"/>
              </a:rPr>
              <a:t>tells the compiler or interpreter how the programmer intends to use the data</a:t>
            </a:r>
            <a:r>
              <a:rPr lang="en-GB" sz="1200" b="0" i="0" kern="1200" dirty="0" smtClean="0">
                <a:solidFill>
                  <a:schemeClr val="tx1"/>
                </a:solidFill>
                <a:effectLst/>
                <a:latin typeface="+mn-lt"/>
                <a:ea typeface="+mn-ea"/>
                <a:cs typeface="+mn-cs"/>
              </a:rPr>
              <a:t>. ... This data type defines the operations that can be done on the data, the meaning of the data, and the way values of that type can be stored.</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87</a:t>
            </a:fld>
            <a:endParaRPr lang="en-GB"/>
          </a:p>
        </p:txBody>
      </p:sp>
    </p:spTree>
    <p:extLst>
      <p:ext uri="{BB962C8B-B14F-4D97-AF65-F5344CB8AC3E}">
        <p14:creationId xmlns:p14="http://schemas.microsoft.com/office/powerpoint/2010/main" val="3289417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88</a:t>
            </a:fld>
            <a:endParaRPr lang="en-GB"/>
          </a:p>
        </p:txBody>
      </p:sp>
    </p:spTree>
    <p:extLst>
      <p:ext uri="{BB962C8B-B14F-4D97-AF65-F5344CB8AC3E}">
        <p14:creationId xmlns:p14="http://schemas.microsoft.com/office/powerpoint/2010/main" val="2266930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a:t>
            </a:r>
            <a:r>
              <a:rPr lang="en-GB" baseline="0" dirty="0" smtClean="0"/>
              <a:t> that we need to know about modifiers.</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89</a:t>
            </a:fld>
            <a:endParaRPr lang="en-GB"/>
          </a:p>
        </p:txBody>
      </p:sp>
    </p:spTree>
    <p:extLst>
      <p:ext uri="{BB962C8B-B14F-4D97-AF65-F5344CB8AC3E}">
        <p14:creationId xmlns:p14="http://schemas.microsoft.com/office/powerpoint/2010/main" val="1855543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90</a:t>
            </a:fld>
            <a:endParaRPr lang="en-GB"/>
          </a:p>
        </p:txBody>
      </p:sp>
    </p:spTree>
    <p:extLst>
      <p:ext uri="{BB962C8B-B14F-4D97-AF65-F5344CB8AC3E}">
        <p14:creationId xmlns:p14="http://schemas.microsoft.com/office/powerpoint/2010/main" val="3771775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91</a:t>
            </a:fld>
            <a:endParaRPr lang="en-GB"/>
          </a:p>
        </p:txBody>
      </p:sp>
    </p:spTree>
    <p:extLst>
      <p:ext uri="{BB962C8B-B14F-4D97-AF65-F5344CB8AC3E}">
        <p14:creationId xmlns:p14="http://schemas.microsoft.com/office/powerpoint/2010/main" val="1151027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negative has one more number in range as compared to positive?</a:t>
            </a:r>
            <a:br>
              <a:rPr lang="en-GB" dirty="0" smtClean="0"/>
            </a:br>
            <a:r>
              <a:rPr lang="en-GB" dirty="0" smtClean="0"/>
              <a:t>The</a:t>
            </a:r>
            <a:r>
              <a:rPr lang="en-GB" baseline="0" dirty="0" smtClean="0"/>
              <a:t> answer is because of the computer itself. Since we have to store everything as binary, this condition prevails. The negative numbers are stored in binary by finding the two’s complement of the same number.</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92</a:t>
            </a:fld>
            <a:endParaRPr lang="en-GB"/>
          </a:p>
        </p:txBody>
      </p:sp>
    </p:spTree>
    <p:extLst>
      <p:ext uri="{BB962C8B-B14F-4D97-AF65-F5344CB8AC3E}">
        <p14:creationId xmlns:p14="http://schemas.microsoft.com/office/powerpoint/2010/main" val="1559733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understand that we have to first understand how</a:t>
            </a:r>
            <a:r>
              <a:rPr lang="en-GB" baseline="0" dirty="0" smtClean="0"/>
              <a:t> a number is represented in the form of binary. Lets start with positive numbers.</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93</a:t>
            </a:fld>
            <a:endParaRPr lang="en-GB"/>
          </a:p>
        </p:txBody>
      </p:sp>
    </p:spTree>
    <p:extLst>
      <p:ext uri="{BB962C8B-B14F-4D97-AF65-F5344CB8AC3E}">
        <p14:creationId xmlns:p14="http://schemas.microsoft.com/office/powerpoint/2010/main" val="1183161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Find</a:t>
            </a:r>
            <a:r>
              <a:rPr lang="en-GB" baseline="0" dirty="0" smtClean="0"/>
              <a:t> 1’s compliment and add 1</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94</a:t>
            </a:fld>
            <a:endParaRPr lang="en-GB"/>
          </a:p>
        </p:txBody>
      </p:sp>
    </p:spTree>
    <p:extLst>
      <p:ext uri="{BB962C8B-B14F-4D97-AF65-F5344CB8AC3E}">
        <p14:creationId xmlns:p14="http://schemas.microsoft.com/office/powerpoint/2010/main" val="194188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Are</a:t>
            </a:r>
            <a:r>
              <a:rPr lang="en-GB" baseline="0" dirty="0" smtClean="0"/>
              <a:t> you so eager to know the answer? Just hold on. We shall see the answer in a couple of minutes!</a:t>
            </a:r>
          </a:p>
          <a:p>
            <a:endParaRPr lang="en-GB" baseline="0" dirty="0" smtClean="0"/>
          </a:p>
          <a:p>
            <a:r>
              <a:rPr lang="en-GB" sz="1200" b="0" i="0" kern="1200" dirty="0" smtClean="0">
                <a:solidFill>
                  <a:schemeClr val="tx1"/>
                </a:solidFill>
                <a:effectLst/>
                <a:latin typeface="+mn-lt"/>
                <a:ea typeface="+mn-ea"/>
                <a:cs typeface="+mn-cs"/>
              </a:rPr>
              <a:t>Signed magnitude notation works, provided that the sign bit is treated separately from the magnitude of the number and guides how arithmetic operations are performed.  However, arithmetic in this notation is difficult and results in some anomalies, such as two representations for zero (+0 is 0000 and -0 is 1000).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For </a:t>
            </a:r>
            <a:r>
              <a:rPr lang="en-GB" sz="1200" b="0" i="1" kern="1200" dirty="0" smtClean="0">
                <a:solidFill>
                  <a:schemeClr val="tx1"/>
                </a:solidFill>
                <a:effectLst/>
                <a:latin typeface="+mn-lt"/>
                <a:ea typeface="+mn-ea"/>
                <a:cs typeface="+mn-cs"/>
              </a:rPr>
              <a:t>n</a:t>
            </a:r>
            <a:r>
              <a:rPr lang="en-GB" sz="1200" b="0" i="0" kern="1200" dirty="0" smtClean="0">
                <a:solidFill>
                  <a:schemeClr val="tx1"/>
                </a:solidFill>
                <a:effectLst/>
                <a:latin typeface="+mn-lt"/>
                <a:ea typeface="+mn-ea"/>
                <a:cs typeface="+mn-cs"/>
              </a:rPr>
              <a:t> bits of storage the range of numbers that can be represented in two’s complement notation extends from negative 2 </a:t>
            </a:r>
            <a:r>
              <a:rPr lang="en-GB" sz="1200" b="0" i="0" kern="1200" baseline="30000" dirty="0" smtClean="0">
                <a:solidFill>
                  <a:schemeClr val="tx1"/>
                </a:solidFill>
                <a:effectLst/>
                <a:latin typeface="+mn-lt"/>
                <a:ea typeface="+mn-ea"/>
                <a:cs typeface="+mn-cs"/>
              </a:rPr>
              <a:t>n -1</a:t>
            </a:r>
            <a:r>
              <a:rPr lang="en-GB" sz="1200" b="0" i="0" kern="1200" dirty="0" smtClean="0">
                <a:solidFill>
                  <a:schemeClr val="tx1"/>
                </a:solidFill>
                <a:effectLst/>
                <a:latin typeface="+mn-lt"/>
                <a:ea typeface="+mn-ea"/>
                <a:cs typeface="+mn-cs"/>
              </a:rPr>
              <a:t> to positive 2 </a:t>
            </a:r>
            <a:r>
              <a:rPr lang="en-GB" sz="1200" b="0" i="0" kern="1200" baseline="30000" dirty="0" smtClean="0">
                <a:solidFill>
                  <a:schemeClr val="tx1"/>
                </a:solidFill>
                <a:effectLst/>
                <a:latin typeface="+mn-lt"/>
                <a:ea typeface="+mn-ea"/>
                <a:cs typeface="+mn-cs"/>
              </a:rPr>
              <a:t>n - 1</a:t>
            </a:r>
            <a:r>
              <a:rPr lang="en-GB" sz="1200" b="0" i="0" kern="1200" dirty="0" smtClean="0">
                <a:solidFill>
                  <a:schemeClr val="tx1"/>
                </a:solidFill>
                <a:effectLst/>
                <a:latin typeface="+mn-lt"/>
                <a:ea typeface="+mn-ea"/>
                <a:cs typeface="+mn-cs"/>
              </a:rPr>
              <a:t> –1.  In figure 11.21 four bits of storage were used, so the range of numbers was from negative 2 </a:t>
            </a:r>
            <a:r>
              <a:rPr lang="en-GB" sz="1200" b="0" i="0" kern="1200" baseline="30000" dirty="0" smtClean="0">
                <a:solidFill>
                  <a:schemeClr val="tx1"/>
                </a:solidFill>
                <a:effectLst/>
                <a:latin typeface="+mn-lt"/>
                <a:ea typeface="+mn-ea"/>
                <a:cs typeface="+mn-cs"/>
              </a:rPr>
              <a:t>4-1</a:t>
            </a:r>
            <a:r>
              <a:rPr lang="en-GB" sz="1200" b="0" i="0" kern="1200" dirty="0" smtClean="0">
                <a:solidFill>
                  <a:schemeClr val="tx1"/>
                </a:solidFill>
                <a:effectLst/>
                <a:latin typeface="+mn-lt"/>
                <a:ea typeface="+mn-ea"/>
                <a:cs typeface="+mn-cs"/>
              </a:rPr>
              <a:t> ( i.e., - 2 </a:t>
            </a:r>
            <a:r>
              <a:rPr lang="en-GB" sz="1200" b="0" i="0" kern="1200" baseline="30000" dirty="0" smtClean="0">
                <a:solidFill>
                  <a:schemeClr val="tx1"/>
                </a:solidFill>
                <a:effectLst/>
                <a:latin typeface="+mn-lt"/>
                <a:ea typeface="+mn-ea"/>
                <a:cs typeface="+mn-cs"/>
              </a:rPr>
              <a:t>3</a:t>
            </a:r>
            <a:r>
              <a:rPr lang="en-GB" sz="1200" b="0" i="0" kern="1200" dirty="0" smtClean="0">
                <a:solidFill>
                  <a:schemeClr val="tx1"/>
                </a:solidFill>
                <a:effectLst/>
                <a:latin typeface="+mn-lt"/>
                <a:ea typeface="+mn-ea"/>
                <a:cs typeface="+mn-cs"/>
              </a:rPr>
              <a:t> =  -8 ) to positive 2 </a:t>
            </a:r>
            <a:r>
              <a:rPr lang="en-GB" sz="1200" b="0" i="0" kern="1200" baseline="30000" dirty="0" smtClean="0">
                <a:solidFill>
                  <a:schemeClr val="tx1"/>
                </a:solidFill>
                <a:effectLst/>
                <a:latin typeface="+mn-lt"/>
                <a:ea typeface="+mn-ea"/>
                <a:cs typeface="+mn-cs"/>
              </a:rPr>
              <a:t>4-1 </a:t>
            </a:r>
            <a:r>
              <a:rPr lang="en-GB" sz="1200" b="0" i="0" kern="1200" dirty="0" smtClean="0">
                <a:solidFill>
                  <a:schemeClr val="tx1"/>
                </a:solidFill>
                <a:effectLst/>
                <a:latin typeface="+mn-lt"/>
                <a:ea typeface="+mn-ea"/>
                <a:cs typeface="+mn-cs"/>
              </a:rPr>
              <a:t>- 1 ( i.e.,  2 </a:t>
            </a:r>
            <a:r>
              <a:rPr lang="en-GB" sz="1200" b="0" i="0" kern="1200" baseline="30000" dirty="0" smtClean="0">
                <a:solidFill>
                  <a:schemeClr val="tx1"/>
                </a:solidFill>
                <a:effectLst/>
                <a:latin typeface="+mn-lt"/>
                <a:ea typeface="+mn-ea"/>
                <a:cs typeface="+mn-cs"/>
              </a:rPr>
              <a:t>3</a:t>
            </a:r>
            <a:r>
              <a:rPr lang="en-GB" sz="1200" b="0" i="0" kern="1200" dirty="0" smtClean="0">
                <a:solidFill>
                  <a:schemeClr val="tx1"/>
                </a:solidFill>
                <a:effectLst/>
                <a:latin typeface="+mn-lt"/>
                <a:ea typeface="+mn-ea"/>
                <a:cs typeface="+mn-cs"/>
              </a:rPr>
              <a:t>- 1  = 8 –1 = 7 ).  Most modern PCs use a “word” size of thirty-two bits to represent integers.  Thus, they are capable of representing values in the range negative 2 </a:t>
            </a:r>
            <a:r>
              <a:rPr lang="en-GB" sz="1200" b="0" i="0" kern="1200" baseline="30000" dirty="0" smtClean="0">
                <a:solidFill>
                  <a:schemeClr val="tx1"/>
                </a:solidFill>
                <a:effectLst/>
                <a:latin typeface="+mn-lt"/>
                <a:ea typeface="+mn-ea"/>
                <a:cs typeface="+mn-cs"/>
              </a:rPr>
              <a:t>31</a:t>
            </a:r>
            <a:r>
              <a:rPr lang="en-GB" sz="1200" b="0" i="0" kern="1200" dirty="0" smtClean="0">
                <a:solidFill>
                  <a:schemeClr val="tx1"/>
                </a:solidFill>
                <a:effectLst/>
                <a:latin typeface="+mn-lt"/>
                <a:ea typeface="+mn-ea"/>
                <a:cs typeface="+mn-cs"/>
              </a:rPr>
              <a:t> to positive 2 </a:t>
            </a:r>
            <a:r>
              <a:rPr lang="en-GB" sz="1200" b="0" i="0" kern="1200" baseline="30000" dirty="0" smtClean="0">
                <a:solidFill>
                  <a:schemeClr val="tx1"/>
                </a:solidFill>
                <a:effectLst/>
                <a:latin typeface="+mn-lt"/>
                <a:ea typeface="+mn-ea"/>
                <a:cs typeface="+mn-cs"/>
              </a:rPr>
              <a:t>31</a:t>
            </a:r>
            <a:r>
              <a:rPr lang="en-GB" sz="1200" b="0" i="0" kern="1200" dirty="0" smtClean="0">
                <a:solidFill>
                  <a:schemeClr val="tx1"/>
                </a:solidFill>
                <a:effectLst/>
                <a:latin typeface="+mn-lt"/>
                <a:ea typeface="+mn-ea"/>
                <a:cs typeface="+mn-cs"/>
              </a:rPr>
              <a:t>-1, or -2,147,483,648 to 2,147,483,647.  Older computers used sixteen-bit words and were thus limited to representing integers in the range negative 2 </a:t>
            </a:r>
            <a:r>
              <a:rPr lang="en-GB" sz="1200" b="0" i="0" kern="1200" baseline="30000" dirty="0" smtClean="0">
                <a:solidFill>
                  <a:schemeClr val="tx1"/>
                </a:solidFill>
                <a:effectLst/>
                <a:latin typeface="+mn-lt"/>
                <a:ea typeface="+mn-ea"/>
                <a:cs typeface="+mn-cs"/>
              </a:rPr>
              <a:t>15</a:t>
            </a:r>
            <a:r>
              <a:rPr lang="en-GB" sz="1200" b="0" i="0" kern="1200" dirty="0" smtClean="0">
                <a:solidFill>
                  <a:schemeClr val="tx1"/>
                </a:solidFill>
                <a:effectLst/>
                <a:latin typeface="+mn-lt"/>
                <a:ea typeface="+mn-ea"/>
                <a:cs typeface="+mn-cs"/>
              </a:rPr>
              <a:t> to positive 2</a:t>
            </a:r>
            <a:r>
              <a:rPr lang="en-GB" sz="1200" b="0" i="0" kern="1200" baseline="30000" dirty="0" smtClean="0">
                <a:solidFill>
                  <a:schemeClr val="tx1"/>
                </a:solidFill>
                <a:effectLst/>
                <a:latin typeface="+mn-lt"/>
                <a:ea typeface="+mn-ea"/>
                <a:cs typeface="+mn-cs"/>
              </a:rPr>
              <a:t> 15</a:t>
            </a:r>
            <a:r>
              <a:rPr lang="en-GB" sz="1200" b="0" i="0" kern="1200" dirty="0" smtClean="0">
                <a:solidFill>
                  <a:schemeClr val="tx1"/>
                </a:solidFill>
                <a:effectLst/>
                <a:latin typeface="+mn-lt"/>
                <a:ea typeface="+mn-ea"/>
                <a:cs typeface="+mn-cs"/>
              </a:rPr>
              <a:t> – 1, or -32,768 to 32,767.</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95</a:t>
            </a:fld>
            <a:endParaRPr lang="en-GB"/>
          </a:p>
        </p:txBody>
      </p:sp>
    </p:spTree>
    <p:extLst>
      <p:ext uri="{BB962C8B-B14F-4D97-AF65-F5344CB8AC3E}">
        <p14:creationId xmlns:p14="http://schemas.microsoft.com/office/powerpoint/2010/main" val="1938206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Terv</a:t>
            </a:r>
            <a:r>
              <a:rPr lang="en-IN" dirty="0" smtClean="0"/>
              <a:t> Pro: Macro</a:t>
            </a:r>
            <a:r>
              <a:rPr lang="en-IN" baseline="0" dirty="0" smtClean="0"/>
              <a:t> </a:t>
            </a:r>
            <a:r>
              <a:rPr lang="en-IN" baseline="0" dirty="0" err="1" smtClean="0"/>
              <a:t>Stringize</a:t>
            </a:r>
            <a:r>
              <a:rPr lang="en-IN" baseline="0" dirty="0" smtClean="0"/>
              <a:t>!</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42</a:t>
            </a:fld>
            <a:endParaRPr lang="en-GB"/>
          </a:p>
        </p:txBody>
      </p:sp>
    </p:spTree>
    <p:extLst>
      <p:ext uri="{BB962C8B-B14F-4D97-AF65-F5344CB8AC3E}">
        <p14:creationId xmlns:p14="http://schemas.microsoft.com/office/powerpoint/2010/main" val="99389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96</a:t>
            </a:fld>
            <a:endParaRPr lang="en-GB"/>
          </a:p>
        </p:txBody>
      </p:sp>
    </p:spTree>
    <p:extLst>
      <p:ext uri="{BB962C8B-B14F-4D97-AF65-F5344CB8AC3E}">
        <p14:creationId xmlns:p14="http://schemas.microsoft.com/office/powerpoint/2010/main" val="4087532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97</a:t>
            </a:fld>
            <a:endParaRPr lang="en-GB"/>
          </a:p>
        </p:txBody>
      </p:sp>
    </p:spTree>
    <p:extLst>
      <p:ext uri="{BB962C8B-B14F-4D97-AF65-F5344CB8AC3E}">
        <p14:creationId xmlns:p14="http://schemas.microsoft.com/office/powerpoint/2010/main" val="3417469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98</a:t>
            </a:fld>
            <a:endParaRPr lang="en-GB"/>
          </a:p>
        </p:txBody>
      </p:sp>
    </p:spTree>
    <p:extLst>
      <p:ext uri="{BB962C8B-B14F-4D97-AF65-F5344CB8AC3E}">
        <p14:creationId xmlns:p14="http://schemas.microsoft.com/office/powerpoint/2010/main" val="961539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99</a:t>
            </a:fld>
            <a:endParaRPr lang="en-GB"/>
          </a:p>
        </p:txBody>
      </p:sp>
    </p:spTree>
    <p:extLst>
      <p:ext uri="{BB962C8B-B14F-4D97-AF65-F5344CB8AC3E}">
        <p14:creationId xmlns:p14="http://schemas.microsoft.com/office/powerpoint/2010/main" val="2855952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100</a:t>
            </a:fld>
            <a:endParaRPr lang="en-GB"/>
          </a:p>
        </p:txBody>
      </p:sp>
    </p:spTree>
    <p:extLst>
      <p:ext uri="{BB962C8B-B14F-4D97-AF65-F5344CB8AC3E}">
        <p14:creationId xmlns:p14="http://schemas.microsoft.com/office/powerpoint/2010/main" val="40382845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101</a:t>
            </a:fld>
            <a:endParaRPr lang="en-GB"/>
          </a:p>
        </p:txBody>
      </p:sp>
    </p:spTree>
    <p:extLst>
      <p:ext uri="{BB962C8B-B14F-4D97-AF65-F5344CB8AC3E}">
        <p14:creationId xmlns:p14="http://schemas.microsoft.com/office/powerpoint/2010/main" val="431727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102</a:t>
            </a:fld>
            <a:endParaRPr lang="en-GB"/>
          </a:p>
        </p:txBody>
      </p:sp>
    </p:spTree>
    <p:extLst>
      <p:ext uri="{BB962C8B-B14F-4D97-AF65-F5344CB8AC3E}">
        <p14:creationId xmlns:p14="http://schemas.microsoft.com/office/powerpoint/2010/main" val="32965242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103</a:t>
            </a:fld>
            <a:endParaRPr lang="en-GB"/>
          </a:p>
        </p:txBody>
      </p:sp>
    </p:spTree>
    <p:extLst>
      <p:ext uri="{BB962C8B-B14F-4D97-AF65-F5344CB8AC3E}">
        <p14:creationId xmlns:p14="http://schemas.microsoft.com/office/powerpoint/2010/main" val="2481584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104</a:t>
            </a:fld>
            <a:endParaRPr lang="en-GB"/>
          </a:p>
        </p:txBody>
      </p:sp>
    </p:spTree>
    <p:extLst>
      <p:ext uri="{BB962C8B-B14F-4D97-AF65-F5344CB8AC3E}">
        <p14:creationId xmlns:p14="http://schemas.microsoft.com/office/powerpoint/2010/main" val="107157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105</a:t>
            </a:fld>
            <a:endParaRPr lang="en-GB"/>
          </a:p>
        </p:txBody>
      </p:sp>
    </p:spTree>
    <p:extLst>
      <p:ext uri="{BB962C8B-B14F-4D97-AF65-F5344CB8AC3E}">
        <p14:creationId xmlns:p14="http://schemas.microsoft.com/office/powerpoint/2010/main" val="100540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Allows tokens used as actual arguments to be concatenated to form other tokens. It is often useful to merge two tokens into one while expanding macros. This is called token pasting or token concatenation. The ‘##’ pre-processing operator performs token pasting. When a macro is expanded, the two tokens on either side of each ‘##’ operator are combined into a single token, which then replaces the ‘##’ and the two original tokens in the macro expansion.</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43</a:t>
            </a:fld>
            <a:endParaRPr lang="en-GB"/>
          </a:p>
        </p:txBody>
      </p:sp>
    </p:spTree>
    <p:extLst>
      <p:ext uri="{BB962C8B-B14F-4D97-AF65-F5344CB8AC3E}">
        <p14:creationId xmlns:p14="http://schemas.microsoft.com/office/powerpoint/2010/main" val="2242943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106</a:t>
            </a:fld>
            <a:endParaRPr lang="en-GB"/>
          </a:p>
        </p:txBody>
      </p:sp>
    </p:spTree>
    <p:extLst>
      <p:ext uri="{BB962C8B-B14F-4D97-AF65-F5344CB8AC3E}">
        <p14:creationId xmlns:p14="http://schemas.microsoft.com/office/powerpoint/2010/main" val="2943961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107</a:t>
            </a:fld>
            <a:endParaRPr lang="en-GB"/>
          </a:p>
        </p:txBody>
      </p:sp>
    </p:spTree>
    <p:extLst>
      <p:ext uri="{BB962C8B-B14F-4D97-AF65-F5344CB8AC3E}">
        <p14:creationId xmlns:p14="http://schemas.microsoft.com/office/powerpoint/2010/main" val="4453485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108</a:t>
            </a:fld>
            <a:endParaRPr lang="en-GB"/>
          </a:p>
        </p:txBody>
      </p:sp>
    </p:spTree>
    <p:extLst>
      <p:ext uri="{BB962C8B-B14F-4D97-AF65-F5344CB8AC3E}">
        <p14:creationId xmlns:p14="http://schemas.microsoft.com/office/powerpoint/2010/main" val="3743812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109</a:t>
            </a:fld>
            <a:endParaRPr lang="en-GB"/>
          </a:p>
        </p:txBody>
      </p:sp>
    </p:spTree>
    <p:extLst>
      <p:ext uri="{BB962C8B-B14F-4D97-AF65-F5344CB8AC3E}">
        <p14:creationId xmlns:p14="http://schemas.microsoft.com/office/powerpoint/2010/main" val="38319826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110</a:t>
            </a:fld>
            <a:endParaRPr lang="en-GB"/>
          </a:p>
        </p:txBody>
      </p:sp>
    </p:spTree>
    <p:extLst>
      <p:ext uri="{BB962C8B-B14F-4D97-AF65-F5344CB8AC3E}">
        <p14:creationId xmlns:p14="http://schemas.microsoft.com/office/powerpoint/2010/main" val="213343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111</a:t>
            </a:fld>
            <a:endParaRPr lang="en-GB"/>
          </a:p>
        </p:txBody>
      </p:sp>
    </p:spTree>
    <p:extLst>
      <p:ext uri="{BB962C8B-B14F-4D97-AF65-F5344CB8AC3E}">
        <p14:creationId xmlns:p14="http://schemas.microsoft.com/office/powerpoint/2010/main" val="33929005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112</a:t>
            </a:fld>
            <a:endParaRPr lang="en-GB"/>
          </a:p>
        </p:txBody>
      </p:sp>
    </p:spTree>
    <p:extLst>
      <p:ext uri="{BB962C8B-B14F-4D97-AF65-F5344CB8AC3E}">
        <p14:creationId xmlns:p14="http://schemas.microsoft.com/office/powerpoint/2010/main" val="135705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113</a:t>
            </a:fld>
            <a:endParaRPr lang="en-GB"/>
          </a:p>
        </p:txBody>
      </p:sp>
    </p:spTree>
    <p:extLst>
      <p:ext uri="{BB962C8B-B14F-4D97-AF65-F5344CB8AC3E}">
        <p14:creationId xmlns:p14="http://schemas.microsoft.com/office/powerpoint/2010/main" val="577175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114</a:t>
            </a:fld>
            <a:endParaRPr lang="en-GB"/>
          </a:p>
        </p:txBody>
      </p:sp>
    </p:spTree>
    <p:extLst>
      <p:ext uri="{BB962C8B-B14F-4D97-AF65-F5344CB8AC3E}">
        <p14:creationId xmlns:p14="http://schemas.microsoft.com/office/powerpoint/2010/main" val="2568556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try to increase a number over the limit</a:t>
            </a:r>
            <a:r>
              <a:rPr lang="en-GB" baseline="0" dirty="0" smtClean="0"/>
              <a:t> or try to decrease the number over the limit, it just moves to the other side.</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115</a:t>
            </a:fld>
            <a:endParaRPr lang="en-GB"/>
          </a:p>
        </p:txBody>
      </p:sp>
    </p:spTree>
    <p:extLst>
      <p:ext uri="{BB962C8B-B14F-4D97-AF65-F5344CB8AC3E}">
        <p14:creationId xmlns:p14="http://schemas.microsoft.com/office/powerpoint/2010/main" val="133155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Allows tokens used as actual arguments to be concatenated to form other tokens. It is often useful to merge two tokens into one while expanding macros. This is called token pasting or token concatenation. The ‘##’ pre-processing operator performs token pasting. </a:t>
            </a:r>
            <a:r>
              <a:rPr lang="en-GB" sz="1200" b="0" i="0" kern="1200" smtClean="0">
                <a:solidFill>
                  <a:schemeClr val="tx1"/>
                </a:solidFill>
                <a:effectLst/>
                <a:latin typeface="+mn-lt"/>
                <a:ea typeface="+mn-ea"/>
                <a:cs typeface="+mn-cs"/>
              </a:rPr>
              <a:t>When a macro is expanded, the two tokens on either side of each ‘##’ operator are combined into a single token, which then replaces the ‘##’ and the two original tokens in the macro expansion.</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44</a:t>
            </a:fld>
            <a:endParaRPr lang="en-GB"/>
          </a:p>
        </p:txBody>
      </p:sp>
    </p:spTree>
    <p:extLst>
      <p:ext uri="{BB962C8B-B14F-4D97-AF65-F5344CB8AC3E}">
        <p14:creationId xmlns:p14="http://schemas.microsoft.com/office/powerpoint/2010/main" val="2169150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try to increase a number over the limit</a:t>
            </a:r>
            <a:r>
              <a:rPr lang="en-GB" baseline="0" dirty="0" smtClean="0"/>
              <a:t> or try to decrease the number over the limit, it just moves to the other side.</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116</a:t>
            </a:fld>
            <a:endParaRPr lang="en-GB"/>
          </a:p>
        </p:txBody>
      </p:sp>
    </p:spTree>
    <p:extLst>
      <p:ext uri="{BB962C8B-B14F-4D97-AF65-F5344CB8AC3E}">
        <p14:creationId xmlns:p14="http://schemas.microsoft.com/office/powerpoint/2010/main" val="4644923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117</a:t>
            </a:fld>
            <a:endParaRPr lang="en-GB"/>
          </a:p>
        </p:txBody>
      </p:sp>
    </p:spTree>
    <p:extLst>
      <p:ext uri="{BB962C8B-B14F-4D97-AF65-F5344CB8AC3E}">
        <p14:creationId xmlns:p14="http://schemas.microsoft.com/office/powerpoint/2010/main" val="24618072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118</a:t>
            </a:fld>
            <a:endParaRPr lang="en-GB"/>
          </a:p>
        </p:txBody>
      </p:sp>
    </p:spTree>
    <p:extLst>
      <p:ext uri="{BB962C8B-B14F-4D97-AF65-F5344CB8AC3E}">
        <p14:creationId xmlns:p14="http://schemas.microsoft.com/office/powerpoint/2010/main" val="30476070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119</a:t>
            </a:fld>
            <a:endParaRPr lang="en-GB"/>
          </a:p>
        </p:txBody>
      </p:sp>
    </p:spTree>
    <p:extLst>
      <p:ext uri="{BB962C8B-B14F-4D97-AF65-F5344CB8AC3E}">
        <p14:creationId xmlns:p14="http://schemas.microsoft.com/office/powerpoint/2010/main" val="1083715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120</a:t>
            </a:fld>
            <a:endParaRPr lang="en-GB"/>
          </a:p>
        </p:txBody>
      </p:sp>
    </p:spTree>
    <p:extLst>
      <p:ext uri="{BB962C8B-B14F-4D97-AF65-F5344CB8AC3E}">
        <p14:creationId xmlns:p14="http://schemas.microsoft.com/office/powerpoint/2010/main" val="7090950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121</a:t>
            </a:fld>
            <a:endParaRPr lang="en-GB"/>
          </a:p>
        </p:txBody>
      </p:sp>
    </p:spTree>
    <p:extLst>
      <p:ext uri="{BB962C8B-B14F-4D97-AF65-F5344CB8AC3E}">
        <p14:creationId xmlns:p14="http://schemas.microsoft.com/office/powerpoint/2010/main" val="36457511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122</a:t>
            </a:fld>
            <a:endParaRPr lang="en-GB"/>
          </a:p>
        </p:txBody>
      </p:sp>
    </p:spTree>
    <p:extLst>
      <p:ext uri="{BB962C8B-B14F-4D97-AF65-F5344CB8AC3E}">
        <p14:creationId xmlns:p14="http://schemas.microsoft.com/office/powerpoint/2010/main" val="2485581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123</a:t>
            </a:fld>
            <a:endParaRPr lang="en-GB"/>
          </a:p>
        </p:txBody>
      </p:sp>
    </p:spTree>
    <p:extLst>
      <p:ext uri="{BB962C8B-B14F-4D97-AF65-F5344CB8AC3E}">
        <p14:creationId xmlns:p14="http://schemas.microsoft.com/office/powerpoint/2010/main" val="3126590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124</a:t>
            </a:fld>
            <a:endParaRPr lang="en-GB"/>
          </a:p>
        </p:txBody>
      </p:sp>
    </p:spTree>
    <p:extLst>
      <p:ext uri="{BB962C8B-B14F-4D97-AF65-F5344CB8AC3E}">
        <p14:creationId xmlns:p14="http://schemas.microsoft.com/office/powerpoint/2010/main" val="36493567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125</a:t>
            </a:fld>
            <a:endParaRPr lang="en-GB"/>
          </a:p>
        </p:txBody>
      </p:sp>
    </p:spTree>
    <p:extLst>
      <p:ext uri="{BB962C8B-B14F-4D97-AF65-F5344CB8AC3E}">
        <p14:creationId xmlns:p14="http://schemas.microsoft.com/office/powerpoint/2010/main" val="4217498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Allows tokens used as actual arguments to be concatenated to form other tokens. It is often useful to merge two tokens into one while expanding macros. This is called token pasting or token concatenation. The ‘##’ pre-processing operator performs token pasting. </a:t>
            </a:r>
            <a:r>
              <a:rPr lang="en-GB" sz="1200" b="0" i="0" kern="1200" smtClean="0">
                <a:solidFill>
                  <a:schemeClr val="tx1"/>
                </a:solidFill>
                <a:effectLst/>
                <a:latin typeface="+mn-lt"/>
                <a:ea typeface="+mn-ea"/>
                <a:cs typeface="+mn-cs"/>
              </a:rPr>
              <a:t>When a macro is expanded, the two tokens on either side of each ‘##’ operator are combined into a single token, which then replaces the ‘##’ and the two original tokens in the macro expansion.</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45</a:t>
            </a:fld>
            <a:endParaRPr lang="en-GB"/>
          </a:p>
        </p:txBody>
      </p:sp>
    </p:spTree>
    <p:extLst>
      <p:ext uri="{BB962C8B-B14F-4D97-AF65-F5344CB8AC3E}">
        <p14:creationId xmlns:p14="http://schemas.microsoft.com/office/powerpoint/2010/main" val="17776847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126</a:t>
            </a:fld>
            <a:endParaRPr lang="en-GB"/>
          </a:p>
        </p:txBody>
      </p:sp>
    </p:spTree>
    <p:extLst>
      <p:ext uri="{BB962C8B-B14F-4D97-AF65-F5344CB8AC3E}">
        <p14:creationId xmlns:p14="http://schemas.microsoft.com/office/powerpoint/2010/main" val="607460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127</a:t>
            </a:fld>
            <a:endParaRPr lang="en-GB"/>
          </a:p>
        </p:txBody>
      </p:sp>
    </p:spTree>
    <p:extLst>
      <p:ext uri="{BB962C8B-B14F-4D97-AF65-F5344CB8AC3E}">
        <p14:creationId xmlns:p14="http://schemas.microsoft.com/office/powerpoint/2010/main" val="33827117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131</a:t>
            </a:fld>
            <a:endParaRPr lang="en-GB"/>
          </a:p>
        </p:txBody>
      </p:sp>
    </p:spTree>
    <p:extLst>
      <p:ext uri="{BB962C8B-B14F-4D97-AF65-F5344CB8AC3E}">
        <p14:creationId xmlns:p14="http://schemas.microsoft.com/office/powerpoint/2010/main" val="743298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Allows tokens used as actual arguments to be concatenated to form other tokens. It is often useful to merge two tokens into one while expanding macros. This is called token pasting or token concatenation. The ‘##’ pre-processing operator performs token pasting. </a:t>
            </a:r>
            <a:r>
              <a:rPr lang="en-GB" sz="1200" b="0" i="0" kern="1200" smtClean="0">
                <a:solidFill>
                  <a:schemeClr val="tx1"/>
                </a:solidFill>
                <a:effectLst/>
                <a:latin typeface="+mn-lt"/>
                <a:ea typeface="+mn-ea"/>
                <a:cs typeface="+mn-cs"/>
              </a:rPr>
              <a:t>When a macro is expanded, the two tokens on either side of each ‘##’ operator are combined into a single token, which then replaces the ‘##’ and the two original tokens in the macro expansion.</a:t>
            </a:r>
            <a:endParaRPr lang="en-GB" dirty="0"/>
          </a:p>
        </p:txBody>
      </p:sp>
      <p:sp>
        <p:nvSpPr>
          <p:cNvPr id="4" name="Slide Number Placeholder 3"/>
          <p:cNvSpPr>
            <a:spLocks noGrp="1"/>
          </p:cNvSpPr>
          <p:nvPr>
            <p:ph type="sldNum" sz="quarter" idx="10"/>
          </p:nvPr>
        </p:nvSpPr>
        <p:spPr/>
        <p:txBody>
          <a:bodyPr/>
          <a:lstStyle/>
          <a:p>
            <a:fld id="{61A4BBD5-805D-40DA-B511-3DB0D30D7A3F}" type="slidenum">
              <a:rPr lang="en-GB" smtClean="0"/>
              <a:t>46</a:t>
            </a:fld>
            <a:endParaRPr lang="en-GB"/>
          </a:p>
        </p:txBody>
      </p:sp>
    </p:spTree>
    <p:extLst>
      <p:ext uri="{BB962C8B-B14F-4D97-AF65-F5344CB8AC3E}">
        <p14:creationId xmlns:p14="http://schemas.microsoft.com/office/powerpoint/2010/main" val="674597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864EF21-241E-42D4-B5F3-F04D1EC4736C}" type="datetimeFigureOut">
              <a:rPr lang="en-GB" smtClean="0"/>
              <a:t>02/02/2022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128285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64EF21-241E-42D4-B5F3-F04D1EC4736C}" type="datetimeFigureOut">
              <a:rPr lang="en-GB" smtClean="0"/>
              <a:t>02/02/2022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267310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64EF21-241E-42D4-B5F3-F04D1EC4736C}" type="datetimeFigureOut">
              <a:rPr lang="en-GB" smtClean="0"/>
              <a:t>02/02/2022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422503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864EF21-241E-42D4-B5F3-F04D1EC4736C}" type="datetimeFigureOut">
              <a:rPr lang="en-GB" smtClean="0"/>
              <a:t>02/02/2022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1039895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64EF21-241E-42D4-B5F3-F04D1EC4736C}" type="datetimeFigureOut">
              <a:rPr lang="en-GB" smtClean="0"/>
              <a:t>02/02/2022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2364738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864EF21-241E-42D4-B5F3-F04D1EC4736C}" type="datetimeFigureOut">
              <a:rPr lang="en-GB" smtClean="0"/>
              <a:t>02/02/2022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335133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864EF21-241E-42D4-B5F3-F04D1EC4736C}" type="datetimeFigureOut">
              <a:rPr lang="en-GB" smtClean="0"/>
              <a:t>02/02/2022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26226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864EF21-241E-42D4-B5F3-F04D1EC4736C}" type="datetimeFigureOut">
              <a:rPr lang="en-GB" smtClean="0"/>
              <a:t>02/02/2022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290130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4EF21-241E-42D4-B5F3-F04D1EC4736C}" type="datetimeFigureOut">
              <a:rPr lang="en-GB" smtClean="0"/>
              <a:t>02/02/2022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3030436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64EF21-241E-42D4-B5F3-F04D1EC4736C}" type="datetimeFigureOut">
              <a:rPr lang="en-GB" smtClean="0"/>
              <a:t>02/02/2022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3941159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64EF21-241E-42D4-B5F3-F04D1EC4736C}" type="datetimeFigureOut">
              <a:rPr lang="en-GB" smtClean="0"/>
              <a:t>02/02/2022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BE68E0F-304B-4D47-B975-094E4C8244AF}" type="slidenum">
              <a:rPr lang="en-GB" smtClean="0"/>
              <a:t>‹#›</a:t>
            </a:fld>
            <a:endParaRPr lang="en-GB"/>
          </a:p>
        </p:txBody>
      </p:sp>
    </p:spTree>
    <p:extLst>
      <p:ext uri="{BB962C8B-B14F-4D97-AF65-F5344CB8AC3E}">
        <p14:creationId xmlns:p14="http://schemas.microsoft.com/office/powerpoint/2010/main" val="3624093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4EF21-241E-42D4-B5F3-F04D1EC4736C}" type="datetimeFigureOut">
              <a:rPr lang="en-GB" smtClean="0"/>
              <a:t>02/02/2022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68E0F-304B-4D47-B975-094E4C8244AF}" type="slidenum">
              <a:rPr lang="en-GB" smtClean="0"/>
              <a:t>‹#›</a:t>
            </a:fld>
            <a:endParaRPr lang="en-GB"/>
          </a:p>
        </p:txBody>
      </p:sp>
    </p:spTree>
    <p:extLst>
      <p:ext uri="{BB962C8B-B14F-4D97-AF65-F5344CB8AC3E}">
        <p14:creationId xmlns:p14="http://schemas.microsoft.com/office/powerpoint/2010/main" val="1556844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microsoft.com/office/2007/relationships/hdphoto" Target="../media/hdphoto2.wdp"/><Relationship Id="rId2" Type="http://schemas.openxmlformats.org/officeDocument/2006/relationships/image" Target="../media/image5.jpe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7.png"/><Relationship Id="rId10" Type="http://schemas.openxmlformats.org/officeDocument/2006/relationships/image" Target="../media/image13.png"/><Relationship Id="rId19"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2.png"/><Relationship Id="rId1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2.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gif"/></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3.gif"/></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it Wallpapers - Top Free Suit Backgrounds - WallpaperAccess"/>
          <p:cNvPicPr>
            <a:picLocks noChangeAspect="1" noChangeArrowheads="1"/>
          </p:cNvPicPr>
          <p:nvPr/>
        </p:nvPicPr>
        <p:blipFill rotWithShape="1">
          <a:blip r:embed="rId2">
            <a:extLst>
              <a:ext uri="{28A0092B-C50C-407E-A947-70E740481C1C}">
                <a14:useLocalDpi xmlns:a14="http://schemas.microsoft.com/office/drawing/2010/main" val="0"/>
              </a:ext>
            </a:extLst>
          </a:blip>
          <a:srcRect l="20485"/>
          <a:stretch/>
        </p:blipFill>
        <p:spPr bwMode="auto">
          <a:xfrm>
            <a:off x="-133350" y="0"/>
            <a:ext cx="9694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726904" y="0"/>
            <a:ext cx="3465096"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5588" y="2305051"/>
            <a:ext cx="4767708" cy="2247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22030" y="4383674"/>
            <a:ext cx="3237079" cy="338554"/>
          </a:xfrm>
          <a:prstGeom prst="rect">
            <a:avLst/>
          </a:prstGeom>
          <a:noFill/>
        </p:spPr>
        <p:txBody>
          <a:bodyPr wrap="square" rtlCol="0">
            <a:spAutoFit/>
          </a:bodyPr>
          <a:lstStyle/>
          <a:p>
            <a:pPr algn="r"/>
            <a:r>
              <a:rPr lang="en-GB" sz="1600" dirty="0" smtClean="0">
                <a:solidFill>
                  <a:schemeClr val="bg1"/>
                </a:solidFill>
              </a:rPr>
              <a:t>practical learning redefined</a:t>
            </a:r>
            <a:endParaRPr lang="en-GB" sz="1600" dirty="0">
              <a:solidFill>
                <a:schemeClr val="bg1"/>
              </a:solidFill>
            </a:endParaRPr>
          </a:p>
        </p:txBody>
      </p:sp>
      <p:sp>
        <p:nvSpPr>
          <p:cNvPr id="12" name="TextBox 11"/>
          <p:cNvSpPr txBox="1"/>
          <p:nvPr/>
        </p:nvSpPr>
        <p:spPr>
          <a:xfrm>
            <a:off x="3625024" y="6493074"/>
            <a:ext cx="4941953" cy="307777"/>
          </a:xfrm>
          <a:prstGeom prst="rect">
            <a:avLst/>
          </a:prstGeom>
          <a:noFill/>
        </p:spPr>
        <p:txBody>
          <a:bodyPr wrap="square" rtlCol="0">
            <a:spAutoFit/>
          </a:bodyPr>
          <a:lstStyle/>
          <a:p>
            <a:pPr algn="ctr"/>
            <a:r>
              <a:rPr lang="en-GB" sz="1400" dirty="0" smtClean="0">
                <a:solidFill>
                  <a:schemeClr val="bg1"/>
                </a:solidFill>
              </a:rPr>
              <a:t>One point solution for all your placement needs</a:t>
            </a:r>
            <a:endParaRPr lang="en-GB" sz="1400" dirty="0">
              <a:solidFill>
                <a:schemeClr val="bg1"/>
              </a:solidFill>
            </a:endParaRPr>
          </a:p>
        </p:txBody>
      </p:sp>
      <p:pic>
        <p:nvPicPr>
          <p:cNvPr id="2052" name="Picture 4" descr="Web Icon White #163845 - Free Icons Libr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2871" y="6530481"/>
            <a:ext cx="206192" cy="2061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252644" y="6467657"/>
            <a:ext cx="963420" cy="307777"/>
          </a:xfrm>
          <a:prstGeom prst="rect">
            <a:avLst/>
          </a:prstGeom>
          <a:noFill/>
        </p:spPr>
        <p:txBody>
          <a:bodyPr wrap="square" rtlCol="0">
            <a:spAutoFit/>
          </a:bodyPr>
          <a:lstStyle/>
          <a:p>
            <a:pPr algn="ctr"/>
            <a:r>
              <a:rPr lang="en-GB" sz="1400" dirty="0">
                <a:solidFill>
                  <a:schemeClr val="bg1"/>
                </a:solidFill>
              </a:rPr>
              <a:t>t</a:t>
            </a:r>
            <a:r>
              <a:rPr lang="en-GB" sz="1400" dirty="0" smtClean="0">
                <a:solidFill>
                  <a:schemeClr val="bg1"/>
                </a:solidFill>
              </a:rPr>
              <a:t>erv.pro</a:t>
            </a:r>
            <a:endParaRPr lang="en-GB" sz="1400" dirty="0">
              <a:solidFill>
                <a:schemeClr val="bg1"/>
              </a:solidFill>
            </a:endParaRPr>
          </a:p>
        </p:txBody>
      </p:sp>
      <p:pic>
        <p:nvPicPr>
          <p:cNvPr id="2054" name="Picture 6" descr="Creative Block? The Answer Could Be as Simple as Electric Shocks to Your  Brain | Brain gif, Limbic system, Brain boost"/>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2118" y="1005857"/>
            <a:ext cx="3323191" cy="166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2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repeatCount="indefinite" fill="remove" grpId="0" nodeType="withEffect">
                                  <p:stCondLst>
                                    <p:cond delay="0"/>
                                  </p:stCondLst>
                                  <p:iterate type="wd">
                                    <p:tmPct val="10000"/>
                                  </p:iterate>
                                  <p:childTnLst>
                                    <p:animClr clrSpc="hsl" dir="cw">
                                      <p:cBhvr override="childStyle">
                                        <p:cTn id="6" dur="2000" fill="hold"/>
                                        <p:tgtEl>
                                          <p:spTgt spid="5"/>
                                        </p:tgtEl>
                                        <p:attrNameLst>
                                          <p:attrName>style.color</p:attrName>
                                        </p:attrNameLst>
                                      </p:cBhvr>
                                      <p:by>
                                        <p:hsl h="0" s="-12549" l="-25098"/>
                                      </p:by>
                                    </p:animClr>
                                    <p:animClr clrSpc="hsl" dir="cw">
                                      <p:cBhvr>
                                        <p:cTn id="7" dur="2000" fill="hold"/>
                                        <p:tgtEl>
                                          <p:spTgt spid="5"/>
                                        </p:tgtEl>
                                        <p:attrNameLst>
                                          <p:attrName>fillcolor</p:attrName>
                                        </p:attrNameLst>
                                      </p:cBhvr>
                                      <p:by>
                                        <p:hsl h="0" s="-12549" l="-25098"/>
                                      </p:by>
                                    </p:animClr>
                                    <p:animClr clrSpc="hsl" dir="cw">
                                      <p:cBhvr>
                                        <p:cTn id="8" dur="2000" fill="hold"/>
                                        <p:tgtEl>
                                          <p:spTgt spid="5"/>
                                        </p:tgtEl>
                                        <p:attrNameLst>
                                          <p:attrName>stroke.color</p:attrName>
                                        </p:attrNameLst>
                                      </p:cBhvr>
                                      <p:by>
                                        <p:hsl h="0" s="-12549" l="-25098"/>
                                      </p:by>
                                    </p:animClr>
                                    <p:set>
                                      <p:cBhvr>
                                        <p:cTn id="9" dur="20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9D85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6042"/>
            <a:ext cx="7074568" cy="6922168"/>
          </a:xfrm>
          <a:custGeom>
            <a:avLst/>
            <a:gdLst>
              <a:gd name="connsiteX0" fmla="*/ 0 w 6112042"/>
              <a:gd name="connsiteY0" fmla="*/ 0 h 6858000"/>
              <a:gd name="connsiteX1" fmla="*/ 6112042 w 6112042"/>
              <a:gd name="connsiteY1" fmla="*/ 0 h 6858000"/>
              <a:gd name="connsiteX2" fmla="*/ 6112042 w 6112042"/>
              <a:gd name="connsiteY2" fmla="*/ 6858000 h 6858000"/>
              <a:gd name="connsiteX3" fmla="*/ 0 w 6112042"/>
              <a:gd name="connsiteY3" fmla="*/ 6858000 h 6858000"/>
              <a:gd name="connsiteX4" fmla="*/ 0 w 6112042"/>
              <a:gd name="connsiteY4" fmla="*/ 0 h 6858000"/>
              <a:gd name="connsiteX0" fmla="*/ 0 w 6112042"/>
              <a:gd name="connsiteY0" fmla="*/ 0 h 6858000"/>
              <a:gd name="connsiteX1" fmla="*/ 6112042 w 6112042"/>
              <a:gd name="connsiteY1" fmla="*/ 0 h 6858000"/>
              <a:gd name="connsiteX2" fmla="*/ 3433011 w 6112042"/>
              <a:gd name="connsiteY2" fmla="*/ 6858000 h 6858000"/>
              <a:gd name="connsiteX3" fmla="*/ 0 w 6112042"/>
              <a:gd name="connsiteY3" fmla="*/ 6858000 h 6858000"/>
              <a:gd name="connsiteX4" fmla="*/ 0 w 6112042"/>
              <a:gd name="connsiteY4" fmla="*/ 0 h 6858000"/>
              <a:gd name="connsiteX0" fmla="*/ 0 w 6112042"/>
              <a:gd name="connsiteY0" fmla="*/ 0 h 6906126"/>
              <a:gd name="connsiteX1" fmla="*/ 6112042 w 6112042"/>
              <a:gd name="connsiteY1" fmla="*/ 0 h 6906126"/>
              <a:gd name="connsiteX2" fmla="*/ 5342022 w 6112042"/>
              <a:gd name="connsiteY2" fmla="*/ 6906126 h 6906126"/>
              <a:gd name="connsiteX3" fmla="*/ 0 w 6112042"/>
              <a:gd name="connsiteY3" fmla="*/ 6858000 h 6906126"/>
              <a:gd name="connsiteX4" fmla="*/ 0 w 6112042"/>
              <a:gd name="connsiteY4" fmla="*/ 0 h 6906126"/>
              <a:gd name="connsiteX0" fmla="*/ 0 w 7074568"/>
              <a:gd name="connsiteY0" fmla="*/ 16042 h 6922168"/>
              <a:gd name="connsiteX1" fmla="*/ 7074568 w 7074568"/>
              <a:gd name="connsiteY1" fmla="*/ 0 h 6922168"/>
              <a:gd name="connsiteX2" fmla="*/ 5342022 w 7074568"/>
              <a:gd name="connsiteY2" fmla="*/ 6922168 h 6922168"/>
              <a:gd name="connsiteX3" fmla="*/ 0 w 7074568"/>
              <a:gd name="connsiteY3" fmla="*/ 6874042 h 6922168"/>
              <a:gd name="connsiteX4" fmla="*/ 0 w 7074568"/>
              <a:gd name="connsiteY4" fmla="*/ 16042 h 692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4568" h="6922168">
                <a:moveTo>
                  <a:pt x="0" y="16042"/>
                </a:moveTo>
                <a:lnTo>
                  <a:pt x="7074568" y="0"/>
                </a:lnTo>
                <a:lnTo>
                  <a:pt x="5342022" y="6922168"/>
                </a:lnTo>
                <a:lnTo>
                  <a:pt x="0" y="6874042"/>
                </a:lnTo>
                <a:lnTo>
                  <a:pt x="0" y="16042"/>
                </a:lnTo>
                <a:close/>
              </a:path>
            </a:pathLst>
          </a:custGeom>
          <a:solidFill>
            <a:srgbClr val="0C3A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66" name="Picture 2" descr="Androidify yourself in a photo with half robot face mask"/>
          <p:cNvPicPr>
            <a:picLocks noChangeAspect="1" noChangeArrowheads="1"/>
          </p:cNvPicPr>
          <p:nvPr/>
        </p:nvPicPr>
        <p:blipFill rotWithShape="1">
          <a:blip r:embed="rId3">
            <a:extLst>
              <a:ext uri="{28A0092B-C50C-407E-A947-70E740481C1C}">
                <a14:useLocalDpi xmlns:a14="http://schemas.microsoft.com/office/drawing/2010/main" val="0"/>
              </a:ext>
            </a:extLst>
          </a:blip>
          <a:srcRect t="2697" b="5685"/>
          <a:stretch/>
        </p:blipFill>
        <p:spPr bwMode="auto">
          <a:xfrm>
            <a:off x="3342233" y="132348"/>
            <a:ext cx="5507534" cy="6593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71284" y="4780548"/>
            <a:ext cx="2353186" cy="769441"/>
          </a:xfrm>
          <a:prstGeom prst="rect">
            <a:avLst/>
          </a:prstGeom>
          <a:noFill/>
        </p:spPr>
        <p:txBody>
          <a:bodyPr wrap="square" rtlCol="0">
            <a:spAutoFit/>
          </a:bodyPr>
          <a:lstStyle/>
          <a:p>
            <a:r>
              <a:rPr lang="en-GB" sz="4400" b="1" dirty="0" smtClean="0">
                <a:solidFill>
                  <a:schemeClr val="bg1"/>
                </a:solidFill>
              </a:rPr>
              <a:t>HUMAN</a:t>
            </a:r>
            <a:endParaRPr lang="en-GB" sz="4400" b="1" dirty="0">
              <a:solidFill>
                <a:schemeClr val="bg1"/>
              </a:solidFill>
            </a:endParaRPr>
          </a:p>
        </p:txBody>
      </p:sp>
      <p:sp>
        <p:nvSpPr>
          <p:cNvPr id="8" name="TextBox 7"/>
          <p:cNvSpPr txBox="1"/>
          <p:nvPr/>
        </p:nvSpPr>
        <p:spPr>
          <a:xfrm>
            <a:off x="796542" y="1339517"/>
            <a:ext cx="2545691" cy="769441"/>
          </a:xfrm>
          <a:prstGeom prst="rect">
            <a:avLst/>
          </a:prstGeom>
          <a:noFill/>
        </p:spPr>
        <p:txBody>
          <a:bodyPr wrap="square" rtlCol="0">
            <a:spAutoFit/>
          </a:bodyPr>
          <a:lstStyle/>
          <a:p>
            <a:r>
              <a:rPr lang="en-GB" sz="4400" b="1" dirty="0" smtClean="0">
                <a:solidFill>
                  <a:schemeClr val="bg1"/>
                </a:solidFill>
              </a:rPr>
              <a:t>MACHINE</a:t>
            </a:r>
            <a:endParaRPr lang="en-GB" sz="4400" b="1" dirty="0">
              <a:solidFill>
                <a:schemeClr val="bg1"/>
              </a:solidFill>
            </a:endParaRPr>
          </a:p>
        </p:txBody>
      </p:sp>
    </p:spTree>
    <p:extLst>
      <p:ext uri="{BB962C8B-B14F-4D97-AF65-F5344CB8AC3E}">
        <p14:creationId xmlns:p14="http://schemas.microsoft.com/office/powerpoint/2010/main" val="22804821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60000">
            <a:off x="2136301" y="5478069"/>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60000">
            <a:off x="6092181" y="5472211"/>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046583"/>
      </p:ext>
    </p:extLst>
  </p:cSld>
  <p:clrMapOvr>
    <a:masterClrMapping/>
  </p:clrMapOvr>
  <mc:AlternateContent xmlns:mc="http://schemas.openxmlformats.org/markup-compatibility/2006" xmlns:p14="http://schemas.microsoft.com/office/powerpoint/2010/main">
    <mc:Choice Requires="p14">
      <p:transition p14:dur="200" advClick="0" advTm="50"/>
    </mc:Choice>
    <mc:Fallback xmlns="">
      <p:transition advClick="0" advTm="5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300000">
            <a:off x="2140016" y="5334198"/>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300000">
            <a:off x="6081324" y="5330757"/>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40978"/>
      </p:ext>
    </p:extLst>
  </p:cSld>
  <p:clrMapOvr>
    <a:masterClrMapping/>
  </p:clrMapOvr>
  <mc:AlternateContent xmlns:mc="http://schemas.openxmlformats.org/markup-compatibility/2006" xmlns:p14="http://schemas.microsoft.com/office/powerpoint/2010/main">
    <mc:Choice Requires="p14">
      <p:transition p14:dur="200" advClick="0" advTm="50"/>
    </mc:Choice>
    <mc:Fallback xmlns="">
      <p:transition advClick="0" advTm="5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480000">
            <a:off x="2155268" y="5223990"/>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480000">
            <a:off x="6076732" y="5223991"/>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444315"/>
      </p:ext>
    </p:extLst>
  </p:cSld>
  <p:clrMapOvr>
    <a:masterClrMapping/>
  </p:clrMapOvr>
  <mc:AlternateContent xmlns:mc="http://schemas.openxmlformats.org/markup-compatibility/2006" xmlns:p14="http://schemas.microsoft.com/office/powerpoint/2010/main">
    <mc:Choice Requires="p14">
      <p:transition p14:dur="200" advClick="0" advTm="50"/>
    </mc:Choice>
    <mc:Fallback xmlns="">
      <p:transition advClick="0" advTm="5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660000">
            <a:off x="2164358" y="5126666"/>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660000">
            <a:off x="6051602" y="5126666"/>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217091"/>
      </p:ext>
    </p:extLst>
  </p:cSld>
  <p:clrMapOvr>
    <a:masterClrMapping/>
  </p:clrMapOvr>
  <mc:AlternateContent xmlns:mc="http://schemas.openxmlformats.org/markup-compatibility/2006" xmlns:p14="http://schemas.microsoft.com/office/powerpoint/2010/main">
    <mc:Choice Requires="p14">
      <p:transition p14:dur="200" advClick="0" advTm="50"/>
    </mc:Choice>
    <mc:Fallback xmlns="">
      <p:transition advClick="0" advTm="5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840000">
            <a:off x="2194814" y="5025461"/>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840000">
            <a:off x="6037186" y="5025461"/>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715723"/>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960000">
            <a:off x="2212702" y="4958705"/>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960000">
            <a:off x="6019300" y="4958705"/>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99285"/>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2160000">
            <a:off x="2489016" y="3995665"/>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2160000">
            <a:off x="6975392" y="3924787"/>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7915445"/>
              <a:gd name="adj2" fmla="val 3925951"/>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06067894"/>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2340000">
            <a:off x="2526095" y="3929960"/>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2340000">
            <a:off x="6905384" y="3873513"/>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7915445"/>
              <a:gd name="adj2" fmla="val 3909362"/>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270652084"/>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2520000">
            <a:off x="2559869" y="3865426"/>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2520000">
            <a:off x="6862172" y="3818889"/>
            <a:ext cx="279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7915445"/>
              <a:gd name="adj2" fmla="val 3909362"/>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40157415"/>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5400000">
            <a:off x="3846000" y="3198643"/>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6366000" y="3198643"/>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6229533"/>
              <a:gd name="adj2" fmla="val 5390542"/>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58447946"/>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584005" y="831356"/>
            <a:ext cx="10940715" cy="4401205"/>
          </a:xfrm>
          <a:prstGeom prst="rect">
            <a:avLst/>
          </a:prstGeom>
          <a:noFill/>
        </p:spPr>
        <p:txBody>
          <a:bodyPr wrap="square" rtlCol="0">
            <a:spAutoFit/>
          </a:bodyPr>
          <a:lstStyle/>
          <a:p>
            <a:r>
              <a:rPr lang="en-GB" sz="2800" dirty="0" smtClean="0">
                <a:solidFill>
                  <a:srgbClr val="00B050"/>
                </a:solidFill>
              </a:rPr>
              <a:t>01010111 01000101 01001100 01000011 01001111 01001101 01000101 00100000 01010100 01001111 00100000 01001110 01000101 01010111 00100000 01000001 01000111 01000101 00100000 01001100 01000101 01000001 01010010 01001110 01001001 01001110 01000111 00101110 00100000 01010000 01010010 01000001 01000011 01010100 01001001 01000011 01000001 01001100 00100000 01001100 01000101 01000001 01010010 01001110 01001001 01001110 01000111 00100000 01010010 01000101 01000100 01000101 01000110 01001001 01001110 01000101 01000100 00100000 00101101 00100000 01010100 01000101 01010010 01010110 00101110</a:t>
            </a:r>
            <a:endParaRPr lang="en-GB" sz="2800" dirty="0">
              <a:solidFill>
                <a:srgbClr val="00B050"/>
              </a:solidFill>
            </a:endParaRPr>
          </a:p>
        </p:txBody>
      </p:sp>
      <p:sp>
        <p:nvSpPr>
          <p:cNvPr id="11" name="TextBox 10"/>
          <p:cNvSpPr txBox="1"/>
          <p:nvPr/>
        </p:nvSpPr>
        <p:spPr>
          <a:xfrm>
            <a:off x="600047" y="2554904"/>
            <a:ext cx="10940715" cy="954107"/>
          </a:xfrm>
          <a:prstGeom prst="rect">
            <a:avLst/>
          </a:prstGeom>
          <a:noFill/>
        </p:spPr>
        <p:txBody>
          <a:bodyPr wrap="square" rtlCol="0">
            <a:spAutoFit/>
          </a:bodyPr>
          <a:lstStyle/>
          <a:p>
            <a:r>
              <a:rPr lang="en-GB" sz="2800" dirty="0" smtClean="0">
                <a:solidFill>
                  <a:srgbClr val="00B050"/>
                </a:solidFill>
              </a:rPr>
              <a:t>WELCOME TO NEW AGE LEARNING. PRACTICAL LEARNING REDEFINED - TERV.</a:t>
            </a:r>
            <a:endParaRPr lang="en-GB" sz="2800" dirty="0">
              <a:solidFill>
                <a:srgbClr val="00B050"/>
              </a:solidFill>
            </a:endParaRPr>
          </a:p>
        </p:txBody>
      </p:sp>
    </p:spTree>
    <p:extLst>
      <p:ext uri="{BB962C8B-B14F-4D97-AF65-F5344CB8AC3E}">
        <p14:creationId xmlns:p14="http://schemas.microsoft.com/office/powerpoint/2010/main" val="40418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5580000">
            <a:off x="3886944" y="3198643"/>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580000">
            <a:off x="6311408" y="3198643"/>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6229533"/>
              <a:gd name="adj2" fmla="val 5390542"/>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17262979"/>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6000000">
            <a:off x="4004264" y="3216442"/>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6000000">
            <a:off x="6207737" y="3216442"/>
            <a:ext cx="198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6229533"/>
              <a:gd name="adj2" fmla="val 5390542"/>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64714855"/>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8100000">
            <a:off x="5087892" y="3098581"/>
            <a:ext cx="63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8100000">
            <a:off x="6475711" y="3098582"/>
            <a:ext cx="63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3505803"/>
              <a:gd name="adj2" fmla="val 8071659"/>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872426975"/>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rot="8280000">
            <a:off x="5087892" y="3117631"/>
            <a:ext cx="63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8280000">
            <a:off x="6467002" y="3116000"/>
            <a:ext cx="63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
        <p:nvSpPr>
          <p:cNvPr id="5" name="Arc 4"/>
          <p:cNvSpPr/>
          <p:nvPr/>
        </p:nvSpPr>
        <p:spPr>
          <a:xfrm rot="16200000" flipH="1">
            <a:off x="4836000" y="2931990"/>
            <a:ext cx="2520000" cy="2520000"/>
          </a:xfrm>
          <a:prstGeom prst="arc">
            <a:avLst>
              <a:gd name="adj1" fmla="val 13505803"/>
              <a:gd name="adj2" fmla="val 8071659"/>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874513743"/>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sp>
        <p:nvSpPr>
          <p:cNvPr id="5" name="Arc 4"/>
          <p:cNvSpPr/>
          <p:nvPr/>
        </p:nvSpPr>
        <p:spPr>
          <a:xfrm rot="16200000" flipH="1">
            <a:off x="4836000" y="2931990"/>
            <a:ext cx="2520000" cy="2520000"/>
          </a:xfrm>
          <a:prstGeom prst="arc">
            <a:avLst>
              <a:gd name="adj1" fmla="val 8093341"/>
              <a:gd name="adj2" fmla="val 8071659"/>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661716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3751920" y="2474774"/>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6233819" y="247477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sp>
        <p:nvSpPr>
          <p:cNvPr id="5" name="Arc 4"/>
          <p:cNvSpPr/>
          <p:nvPr/>
        </p:nvSpPr>
        <p:spPr>
          <a:xfrm rot="16200000" flipH="1">
            <a:off x="4836000" y="2931990"/>
            <a:ext cx="2520000" cy="2520000"/>
          </a:xfrm>
          <a:prstGeom prst="arc">
            <a:avLst>
              <a:gd name="adj1" fmla="val 8093341"/>
              <a:gd name="adj2" fmla="val 8071659"/>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Connector 12"/>
          <p:cNvCxnSpPr/>
          <p:nvPr/>
        </p:nvCxnSpPr>
        <p:spPr>
          <a:xfrm>
            <a:off x="6115050" y="2247900"/>
            <a:ext cx="0" cy="684089"/>
          </a:xfrm>
          <a:prstGeom prst="line">
            <a:avLst/>
          </a:prstGeom>
          <a:ln w="127000">
            <a:solidFill>
              <a:srgbClr val="EE266E"/>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60375" y="1062067"/>
            <a:ext cx="3812596" cy="785956"/>
            <a:chOff x="483976" y="2691628"/>
            <a:chExt cx="3812596" cy="785956"/>
          </a:xfrm>
        </p:grpSpPr>
        <p:sp>
          <p:nvSpPr>
            <p:cNvPr id="15" name="Rounded Rectangle 14"/>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16" name="TextBox 15"/>
            <p:cNvSpPr txBox="1"/>
            <p:nvPr/>
          </p:nvSpPr>
          <p:spPr>
            <a:xfrm>
              <a:off x="594938" y="2921230"/>
              <a:ext cx="2790499" cy="369332"/>
            </a:xfrm>
            <a:prstGeom prst="rect">
              <a:avLst/>
            </a:prstGeom>
            <a:noFill/>
          </p:spPr>
          <p:txBody>
            <a:bodyPr wrap="square" rtlCol="0">
              <a:spAutoFit/>
            </a:bodyPr>
            <a:lstStyle/>
            <a:p>
              <a:r>
                <a:rPr lang="en-GB" b="1" dirty="0" err="1" smtClean="0">
                  <a:solidFill>
                    <a:schemeClr val="bg1"/>
                  </a:solidFill>
                </a:rPr>
                <a:t>int</a:t>
              </a:r>
              <a:r>
                <a:rPr lang="en-GB" b="1" dirty="0" smtClean="0">
                  <a:solidFill>
                    <a:schemeClr val="bg1"/>
                  </a:solidFill>
                </a:rPr>
                <a:t> n = </a:t>
              </a:r>
              <a:r>
                <a:rPr lang="en-GB" b="1" i="1" dirty="0" smtClean="0">
                  <a:solidFill>
                    <a:srgbClr val="FF0000"/>
                  </a:solidFill>
                </a:rPr>
                <a:t>2,147,483,648</a:t>
              </a:r>
              <a:r>
                <a:rPr lang="en-GB" i="1" dirty="0" smtClean="0">
                  <a:solidFill>
                    <a:srgbClr val="FFC000"/>
                  </a:solidFill>
                </a:rPr>
                <a:t>;</a:t>
              </a:r>
              <a:r>
                <a:rPr lang="en-GB" b="1" dirty="0" smtClean="0">
                  <a:solidFill>
                    <a:schemeClr val="bg1"/>
                  </a:solidFill>
                </a:rPr>
                <a:t> </a:t>
              </a:r>
              <a:endParaRPr lang="en-GB" b="1" dirty="0">
                <a:solidFill>
                  <a:schemeClr val="bg1"/>
                </a:solidFill>
              </a:endParaRPr>
            </a:p>
          </p:txBody>
        </p:sp>
      </p:grpSp>
      <p:grpSp>
        <p:nvGrpSpPr>
          <p:cNvPr id="17" name="Group 16"/>
          <p:cNvGrpSpPr/>
          <p:nvPr/>
        </p:nvGrpSpPr>
        <p:grpSpPr>
          <a:xfrm>
            <a:off x="460375" y="1062067"/>
            <a:ext cx="3812596" cy="785956"/>
            <a:chOff x="483976" y="2691628"/>
            <a:chExt cx="3812596" cy="785956"/>
          </a:xfrm>
        </p:grpSpPr>
        <p:sp>
          <p:nvSpPr>
            <p:cNvPr id="18" name="Rounded Rectangle 17"/>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19" name="TextBox 18"/>
            <p:cNvSpPr txBox="1"/>
            <p:nvPr/>
          </p:nvSpPr>
          <p:spPr>
            <a:xfrm>
              <a:off x="594938" y="2921230"/>
              <a:ext cx="2790499" cy="369332"/>
            </a:xfrm>
            <a:prstGeom prst="rect">
              <a:avLst/>
            </a:prstGeom>
            <a:noFill/>
          </p:spPr>
          <p:txBody>
            <a:bodyPr wrap="square" rtlCol="0">
              <a:spAutoFit/>
            </a:bodyPr>
            <a:lstStyle/>
            <a:p>
              <a:r>
                <a:rPr lang="en-GB" b="1" dirty="0" err="1" smtClean="0">
                  <a:solidFill>
                    <a:schemeClr val="bg1"/>
                  </a:solidFill>
                </a:rPr>
                <a:t>int</a:t>
              </a:r>
              <a:r>
                <a:rPr lang="en-GB" b="1" dirty="0" smtClean="0">
                  <a:solidFill>
                    <a:schemeClr val="bg1"/>
                  </a:solidFill>
                </a:rPr>
                <a:t> n = </a:t>
              </a:r>
              <a:r>
                <a:rPr lang="en-GB" b="1" dirty="0" smtClean="0">
                  <a:solidFill>
                    <a:srgbClr val="FEB800"/>
                  </a:solidFill>
                </a:rPr>
                <a:t>-</a:t>
              </a:r>
              <a:r>
                <a:rPr lang="en-GB" b="1" i="1" dirty="0" smtClean="0">
                  <a:solidFill>
                    <a:srgbClr val="FEB800"/>
                  </a:solidFill>
                </a:rPr>
                <a:t>2,147,483,648</a:t>
              </a:r>
              <a:r>
                <a:rPr lang="en-GB" i="1" dirty="0" smtClean="0">
                  <a:solidFill>
                    <a:srgbClr val="FFC000"/>
                  </a:solidFill>
                </a:rPr>
                <a:t>;</a:t>
              </a:r>
              <a:r>
                <a:rPr lang="en-GB" b="1" dirty="0" smtClean="0">
                  <a:solidFill>
                    <a:schemeClr val="bg1"/>
                  </a:solidFill>
                </a:rPr>
                <a:t> </a:t>
              </a:r>
              <a:endParaRPr lang="en-GB" b="1" dirty="0">
                <a:solidFill>
                  <a:schemeClr val="bg1"/>
                </a:solidFill>
              </a:endParaRPr>
            </a:p>
          </p:txBody>
        </p:sp>
      </p:grpSp>
    </p:spTree>
    <p:extLst>
      <p:ext uri="{BB962C8B-B14F-4D97-AF65-F5344CB8AC3E}">
        <p14:creationId xmlns:p14="http://schemas.microsoft.com/office/powerpoint/2010/main" val="333546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3751920" y="2474774"/>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6233819" y="247477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sp>
        <p:nvSpPr>
          <p:cNvPr id="5" name="Arc 4"/>
          <p:cNvSpPr/>
          <p:nvPr/>
        </p:nvSpPr>
        <p:spPr>
          <a:xfrm rot="16200000" flipH="1">
            <a:off x="4836000" y="2931990"/>
            <a:ext cx="2520000" cy="2520000"/>
          </a:xfrm>
          <a:prstGeom prst="arc">
            <a:avLst>
              <a:gd name="adj1" fmla="val 8093341"/>
              <a:gd name="adj2" fmla="val 8071659"/>
            </a:avLst>
          </a:prstGeom>
          <a:ln w="50800">
            <a:solidFill>
              <a:srgbClr val="FEB8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3" name="Straight Connector 12"/>
          <p:cNvCxnSpPr/>
          <p:nvPr/>
        </p:nvCxnSpPr>
        <p:spPr>
          <a:xfrm>
            <a:off x="6115050" y="2247900"/>
            <a:ext cx="0" cy="684089"/>
          </a:xfrm>
          <a:prstGeom prst="line">
            <a:avLst/>
          </a:prstGeom>
          <a:ln w="127000">
            <a:solidFill>
              <a:srgbClr val="EE266E"/>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60375" y="1062067"/>
            <a:ext cx="3812596" cy="785956"/>
            <a:chOff x="483976" y="2691628"/>
            <a:chExt cx="3812596" cy="785956"/>
          </a:xfrm>
        </p:grpSpPr>
        <p:sp>
          <p:nvSpPr>
            <p:cNvPr id="15" name="Rounded Rectangle 14"/>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16" name="TextBox 15"/>
            <p:cNvSpPr txBox="1"/>
            <p:nvPr/>
          </p:nvSpPr>
          <p:spPr>
            <a:xfrm>
              <a:off x="594938" y="2921230"/>
              <a:ext cx="2790499" cy="369332"/>
            </a:xfrm>
            <a:prstGeom prst="rect">
              <a:avLst/>
            </a:prstGeom>
            <a:noFill/>
          </p:spPr>
          <p:txBody>
            <a:bodyPr wrap="square" rtlCol="0">
              <a:spAutoFit/>
            </a:bodyPr>
            <a:lstStyle/>
            <a:p>
              <a:r>
                <a:rPr lang="en-GB" b="1" dirty="0" err="1" smtClean="0">
                  <a:solidFill>
                    <a:schemeClr val="bg1"/>
                  </a:solidFill>
                </a:rPr>
                <a:t>int</a:t>
              </a:r>
              <a:r>
                <a:rPr lang="en-GB" b="1" dirty="0" smtClean="0">
                  <a:solidFill>
                    <a:schemeClr val="bg1"/>
                  </a:solidFill>
                </a:rPr>
                <a:t> n = </a:t>
              </a:r>
              <a:r>
                <a:rPr lang="en-GB" b="1" dirty="0" smtClean="0">
                  <a:solidFill>
                    <a:srgbClr val="FF0000"/>
                  </a:solidFill>
                </a:rPr>
                <a:t>-</a:t>
              </a:r>
              <a:r>
                <a:rPr lang="en-GB" b="1" i="1" dirty="0" smtClean="0">
                  <a:solidFill>
                    <a:srgbClr val="FF0000"/>
                  </a:solidFill>
                </a:rPr>
                <a:t>2,147,483,650</a:t>
              </a:r>
              <a:r>
                <a:rPr lang="en-GB" i="1" dirty="0" smtClean="0">
                  <a:solidFill>
                    <a:srgbClr val="FFC000"/>
                  </a:solidFill>
                </a:rPr>
                <a:t>;</a:t>
              </a:r>
              <a:r>
                <a:rPr lang="en-GB" b="1" dirty="0" smtClean="0">
                  <a:solidFill>
                    <a:schemeClr val="bg1"/>
                  </a:solidFill>
                </a:rPr>
                <a:t> </a:t>
              </a:r>
              <a:endParaRPr lang="en-GB" b="1" dirty="0">
                <a:solidFill>
                  <a:schemeClr val="bg1"/>
                </a:solidFill>
              </a:endParaRPr>
            </a:p>
          </p:txBody>
        </p:sp>
      </p:grpSp>
      <p:grpSp>
        <p:nvGrpSpPr>
          <p:cNvPr id="20" name="Group 19"/>
          <p:cNvGrpSpPr/>
          <p:nvPr/>
        </p:nvGrpSpPr>
        <p:grpSpPr>
          <a:xfrm>
            <a:off x="460375" y="1062067"/>
            <a:ext cx="3812596" cy="785956"/>
            <a:chOff x="483976" y="2691628"/>
            <a:chExt cx="3812596" cy="785956"/>
          </a:xfrm>
        </p:grpSpPr>
        <p:sp>
          <p:nvSpPr>
            <p:cNvPr id="21" name="Rounded Rectangle 20"/>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24" name="TextBox 23"/>
            <p:cNvSpPr txBox="1"/>
            <p:nvPr/>
          </p:nvSpPr>
          <p:spPr>
            <a:xfrm>
              <a:off x="594938" y="2921230"/>
              <a:ext cx="2790499" cy="369332"/>
            </a:xfrm>
            <a:prstGeom prst="rect">
              <a:avLst/>
            </a:prstGeom>
            <a:noFill/>
          </p:spPr>
          <p:txBody>
            <a:bodyPr wrap="square" rtlCol="0">
              <a:spAutoFit/>
            </a:bodyPr>
            <a:lstStyle/>
            <a:p>
              <a:r>
                <a:rPr lang="en-GB" b="1" dirty="0" err="1" smtClean="0">
                  <a:solidFill>
                    <a:schemeClr val="bg1"/>
                  </a:solidFill>
                </a:rPr>
                <a:t>int</a:t>
              </a:r>
              <a:r>
                <a:rPr lang="en-GB" b="1" dirty="0" smtClean="0">
                  <a:solidFill>
                    <a:schemeClr val="bg1"/>
                  </a:solidFill>
                </a:rPr>
                <a:t> n = </a:t>
              </a:r>
              <a:r>
                <a:rPr lang="en-GB" b="1" dirty="0" smtClean="0">
                  <a:solidFill>
                    <a:srgbClr val="FF0000"/>
                  </a:solidFill>
                </a:rPr>
                <a:t>2,147,483,646</a:t>
              </a:r>
              <a:r>
                <a:rPr lang="en-GB" i="1" dirty="0" smtClean="0">
                  <a:solidFill>
                    <a:srgbClr val="FFC000"/>
                  </a:solidFill>
                </a:rPr>
                <a:t>;</a:t>
              </a:r>
              <a:r>
                <a:rPr lang="en-GB" b="1" dirty="0" smtClean="0">
                  <a:solidFill>
                    <a:schemeClr val="bg1"/>
                  </a:solidFill>
                </a:rPr>
                <a:t> </a:t>
              </a:r>
              <a:endParaRPr lang="en-GB" b="1" dirty="0">
                <a:solidFill>
                  <a:schemeClr val="bg1"/>
                </a:solidFill>
              </a:endParaRPr>
            </a:p>
          </p:txBody>
        </p:sp>
      </p:grpSp>
    </p:spTree>
    <p:extLst>
      <p:ext uri="{BB962C8B-B14F-4D97-AF65-F5344CB8AC3E}">
        <p14:creationId xmlns:p14="http://schemas.microsoft.com/office/powerpoint/2010/main" val="1498352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a:t>
            </a:r>
            <a:endParaRPr lang="en-GB" sz="3200" b="1" dirty="0">
              <a:solidFill>
                <a:schemeClr val="bg1"/>
              </a:solidFill>
              <a:latin typeface="Agency FB" panose="020B0503020202020204" pitchFamily="34" charset="0"/>
            </a:endParaRPr>
          </a:p>
        </p:txBody>
      </p:sp>
      <p:grpSp>
        <p:nvGrpSpPr>
          <p:cNvPr id="19" name="Group 18"/>
          <p:cNvGrpSpPr/>
          <p:nvPr/>
        </p:nvGrpSpPr>
        <p:grpSpPr>
          <a:xfrm>
            <a:off x="460375" y="950250"/>
            <a:ext cx="3812596" cy="1023406"/>
            <a:chOff x="483976" y="2691628"/>
            <a:chExt cx="3812596" cy="785956"/>
          </a:xfrm>
        </p:grpSpPr>
        <p:sp>
          <p:nvSpPr>
            <p:cNvPr id="26" name="Rounded Rectangle 25"/>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27" name="TextBox 26"/>
            <p:cNvSpPr txBox="1"/>
            <p:nvPr/>
          </p:nvSpPr>
          <p:spPr>
            <a:xfrm>
              <a:off x="643064" y="2841153"/>
              <a:ext cx="2790499" cy="496370"/>
            </a:xfrm>
            <a:prstGeom prst="rect">
              <a:avLst/>
            </a:prstGeom>
            <a:noFill/>
          </p:spPr>
          <p:txBody>
            <a:bodyPr wrap="square" rtlCol="0">
              <a:spAutoFit/>
            </a:bodyPr>
            <a:lstStyle/>
            <a:p>
              <a:r>
                <a:rPr lang="en-GB" b="1" dirty="0" err="1" smtClean="0">
                  <a:solidFill>
                    <a:srgbClr val="00A3EE"/>
                  </a:solidFill>
                </a:rPr>
                <a:t>int</a:t>
              </a:r>
              <a:r>
                <a:rPr lang="en-GB" b="1" dirty="0" smtClean="0">
                  <a:solidFill>
                    <a:schemeClr val="bg1"/>
                  </a:solidFill>
                </a:rPr>
                <a:t> n = </a:t>
              </a:r>
              <a:r>
                <a:rPr lang="en-GB" b="1" dirty="0">
                  <a:solidFill>
                    <a:srgbClr val="FEB800"/>
                  </a:solidFill>
                </a:rPr>
                <a:t>5</a:t>
              </a:r>
              <a:r>
                <a:rPr lang="en-GB" i="1" dirty="0" smtClean="0">
                  <a:solidFill>
                    <a:srgbClr val="FFC000"/>
                  </a:solidFill>
                </a:rPr>
                <a:t>;</a:t>
              </a:r>
            </a:p>
            <a:p>
              <a:r>
                <a:rPr lang="en-GB" b="1" dirty="0" err="1" smtClean="0">
                  <a:solidFill>
                    <a:srgbClr val="EE266E"/>
                  </a:solidFill>
                </a:rPr>
                <a:t>printf</a:t>
              </a:r>
              <a:r>
                <a:rPr lang="en-GB" b="1" dirty="0" smtClean="0">
                  <a:solidFill>
                    <a:schemeClr val="bg1"/>
                  </a:solidFill>
                </a:rPr>
                <a:t>(“%</a:t>
              </a:r>
              <a:r>
                <a:rPr lang="en-GB" b="1" dirty="0" err="1" smtClean="0">
                  <a:solidFill>
                    <a:schemeClr val="bg1"/>
                  </a:solidFill>
                </a:rPr>
                <a:t>d”,n</a:t>
              </a:r>
              <a:r>
                <a:rPr lang="en-GB" b="1" dirty="0" smtClean="0">
                  <a:solidFill>
                    <a:schemeClr val="bg1"/>
                  </a:solidFill>
                </a:rPr>
                <a:t>); </a:t>
              </a:r>
              <a:endParaRPr lang="en-GB" b="1" dirty="0">
                <a:solidFill>
                  <a:schemeClr val="bg1"/>
                </a:solidFill>
              </a:endParaRPr>
            </a:p>
          </p:txBody>
        </p:sp>
      </p:grpSp>
      <p:sp>
        <p:nvSpPr>
          <p:cNvPr id="29" name="Rounded Rectangle 28"/>
          <p:cNvSpPr/>
          <p:nvPr/>
        </p:nvSpPr>
        <p:spPr>
          <a:xfrm>
            <a:off x="4907202" y="944919"/>
            <a:ext cx="3812596" cy="102340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31" name="TextBox 30"/>
          <p:cNvSpPr txBox="1"/>
          <p:nvPr/>
        </p:nvSpPr>
        <p:spPr>
          <a:xfrm>
            <a:off x="5059299" y="1029541"/>
            <a:ext cx="1394531" cy="338554"/>
          </a:xfrm>
          <a:prstGeom prst="rect">
            <a:avLst/>
          </a:prstGeom>
          <a:noFill/>
        </p:spPr>
        <p:txBody>
          <a:bodyPr wrap="square" rtlCol="0">
            <a:spAutoFit/>
          </a:bodyPr>
          <a:lstStyle/>
          <a:p>
            <a:r>
              <a:rPr lang="en-GB" sz="1600" b="1" u="sng" dirty="0" smtClean="0">
                <a:solidFill>
                  <a:schemeClr val="bg1"/>
                </a:solidFill>
              </a:rPr>
              <a:t>OUTPUT:</a:t>
            </a:r>
            <a:endParaRPr lang="en-GB" sz="1600" b="1" u="sng" dirty="0">
              <a:solidFill>
                <a:schemeClr val="bg1"/>
              </a:solidFill>
            </a:endParaRPr>
          </a:p>
        </p:txBody>
      </p:sp>
      <p:sp>
        <p:nvSpPr>
          <p:cNvPr id="32" name="TextBox 31"/>
          <p:cNvSpPr txBox="1"/>
          <p:nvPr/>
        </p:nvSpPr>
        <p:spPr>
          <a:xfrm>
            <a:off x="5059299" y="1439160"/>
            <a:ext cx="2790499" cy="338554"/>
          </a:xfrm>
          <a:prstGeom prst="rect">
            <a:avLst/>
          </a:prstGeom>
          <a:noFill/>
        </p:spPr>
        <p:txBody>
          <a:bodyPr wrap="square" rtlCol="0">
            <a:spAutoFit/>
          </a:bodyPr>
          <a:lstStyle/>
          <a:p>
            <a:r>
              <a:rPr lang="en-GB" sz="1600" b="1" dirty="0" smtClean="0">
                <a:solidFill>
                  <a:schemeClr val="bg1"/>
                </a:solidFill>
              </a:rPr>
              <a:t>5</a:t>
            </a:r>
            <a:endParaRPr lang="en-GB" sz="1600" b="1" dirty="0">
              <a:solidFill>
                <a:schemeClr val="bg1"/>
              </a:solidFill>
            </a:endParaRPr>
          </a:p>
        </p:txBody>
      </p:sp>
      <p:sp>
        <p:nvSpPr>
          <p:cNvPr id="33" name="Rounded Rectangle 32"/>
          <p:cNvSpPr/>
          <p:nvPr/>
        </p:nvSpPr>
        <p:spPr>
          <a:xfrm>
            <a:off x="5059299" y="1509780"/>
            <a:ext cx="1882075" cy="327589"/>
          </a:xfrm>
          <a:prstGeom prst="roundRect">
            <a:avLst/>
          </a:prstGeom>
          <a:solidFill>
            <a:srgbClr val="262626"/>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smtClean="0"/>
              <a:t>`</a:t>
            </a:r>
            <a:endParaRPr lang="en-GB" dirty="0"/>
          </a:p>
        </p:txBody>
      </p:sp>
      <p:grpSp>
        <p:nvGrpSpPr>
          <p:cNvPr id="34" name="Group 33"/>
          <p:cNvGrpSpPr/>
          <p:nvPr/>
        </p:nvGrpSpPr>
        <p:grpSpPr>
          <a:xfrm>
            <a:off x="460375" y="2168355"/>
            <a:ext cx="3812596" cy="1023406"/>
            <a:chOff x="483976" y="2691628"/>
            <a:chExt cx="3812596" cy="785956"/>
          </a:xfrm>
        </p:grpSpPr>
        <p:sp>
          <p:nvSpPr>
            <p:cNvPr id="35" name="Rounded Rectangle 34"/>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36" name="TextBox 35"/>
            <p:cNvSpPr txBox="1"/>
            <p:nvPr/>
          </p:nvSpPr>
          <p:spPr>
            <a:xfrm>
              <a:off x="643064" y="2841153"/>
              <a:ext cx="2790499" cy="496370"/>
            </a:xfrm>
            <a:prstGeom prst="rect">
              <a:avLst/>
            </a:prstGeom>
            <a:noFill/>
          </p:spPr>
          <p:txBody>
            <a:bodyPr wrap="square" rtlCol="0">
              <a:spAutoFit/>
            </a:bodyPr>
            <a:lstStyle/>
            <a:p>
              <a:r>
                <a:rPr lang="en-GB" b="1" dirty="0" err="1" smtClean="0">
                  <a:solidFill>
                    <a:srgbClr val="00A3EE"/>
                  </a:solidFill>
                </a:rPr>
                <a:t>int</a:t>
              </a:r>
              <a:r>
                <a:rPr lang="en-GB" b="1" dirty="0" smtClean="0">
                  <a:solidFill>
                    <a:schemeClr val="bg1"/>
                  </a:solidFill>
                </a:rPr>
                <a:t> n = </a:t>
              </a:r>
              <a:r>
                <a:rPr lang="en-GB" b="1" dirty="0" smtClean="0">
                  <a:solidFill>
                    <a:srgbClr val="FEB800"/>
                  </a:solidFill>
                </a:rPr>
                <a:t>5.1</a:t>
              </a:r>
              <a:r>
                <a:rPr lang="en-GB" i="1" dirty="0" smtClean="0">
                  <a:solidFill>
                    <a:srgbClr val="FFC000"/>
                  </a:solidFill>
                </a:rPr>
                <a:t>;</a:t>
              </a:r>
            </a:p>
            <a:p>
              <a:r>
                <a:rPr lang="en-GB" b="1" dirty="0" err="1" smtClean="0">
                  <a:solidFill>
                    <a:srgbClr val="EE266E"/>
                  </a:solidFill>
                </a:rPr>
                <a:t>printf</a:t>
              </a:r>
              <a:r>
                <a:rPr lang="en-GB" b="1" dirty="0" smtClean="0">
                  <a:solidFill>
                    <a:schemeClr val="bg1"/>
                  </a:solidFill>
                </a:rPr>
                <a:t>(“%</a:t>
              </a:r>
              <a:r>
                <a:rPr lang="en-GB" b="1" dirty="0" err="1" smtClean="0">
                  <a:solidFill>
                    <a:schemeClr val="bg1"/>
                  </a:solidFill>
                </a:rPr>
                <a:t>d”,n</a:t>
              </a:r>
              <a:r>
                <a:rPr lang="en-GB" b="1" dirty="0" smtClean="0">
                  <a:solidFill>
                    <a:schemeClr val="bg1"/>
                  </a:solidFill>
                </a:rPr>
                <a:t>); </a:t>
              </a:r>
              <a:endParaRPr lang="en-GB" b="1" dirty="0">
                <a:solidFill>
                  <a:schemeClr val="bg1"/>
                </a:solidFill>
              </a:endParaRPr>
            </a:p>
          </p:txBody>
        </p:sp>
      </p:grpSp>
      <p:sp>
        <p:nvSpPr>
          <p:cNvPr id="37" name="Rounded Rectangle 36"/>
          <p:cNvSpPr/>
          <p:nvPr/>
        </p:nvSpPr>
        <p:spPr>
          <a:xfrm>
            <a:off x="4907202" y="2163024"/>
            <a:ext cx="3812596" cy="102340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40" name="TextBox 39"/>
          <p:cNvSpPr txBox="1"/>
          <p:nvPr/>
        </p:nvSpPr>
        <p:spPr>
          <a:xfrm>
            <a:off x="5059299" y="2654384"/>
            <a:ext cx="2790499" cy="338554"/>
          </a:xfrm>
          <a:prstGeom prst="rect">
            <a:avLst/>
          </a:prstGeom>
          <a:noFill/>
        </p:spPr>
        <p:txBody>
          <a:bodyPr wrap="square" rtlCol="0">
            <a:spAutoFit/>
          </a:bodyPr>
          <a:lstStyle/>
          <a:p>
            <a:r>
              <a:rPr lang="en-GB" sz="1600" b="1" dirty="0" smtClean="0">
                <a:solidFill>
                  <a:schemeClr val="bg1"/>
                </a:solidFill>
              </a:rPr>
              <a:t>5</a:t>
            </a:r>
            <a:endParaRPr lang="en-GB" sz="1600" b="1" dirty="0">
              <a:solidFill>
                <a:schemeClr val="bg1"/>
              </a:solidFill>
            </a:endParaRPr>
          </a:p>
        </p:txBody>
      </p:sp>
      <p:sp>
        <p:nvSpPr>
          <p:cNvPr id="38" name="Rounded Rectangle 37"/>
          <p:cNvSpPr/>
          <p:nvPr/>
        </p:nvSpPr>
        <p:spPr>
          <a:xfrm>
            <a:off x="5059299" y="2717837"/>
            <a:ext cx="1882075" cy="327589"/>
          </a:xfrm>
          <a:prstGeom prst="roundRect">
            <a:avLst/>
          </a:prstGeom>
          <a:solidFill>
            <a:srgbClr val="262626"/>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smtClean="0"/>
              <a:t>`</a:t>
            </a:r>
            <a:endParaRPr lang="en-GB" dirty="0"/>
          </a:p>
        </p:txBody>
      </p:sp>
      <p:sp>
        <p:nvSpPr>
          <p:cNvPr id="39" name="TextBox 38"/>
          <p:cNvSpPr txBox="1"/>
          <p:nvPr/>
        </p:nvSpPr>
        <p:spPr>
          <a:xfrm>
            <a:off x="5059298" y="2252516"/>
            <a:ext cx="1394531" cy="338554"/>
          </a:xfrm>
          <a:prstGeom prst="rect">
            <a:avLst/>
          </a:prstGeom>
          <a:noFill/>
        </p:spPr>
        <p:txBody>
          <a:bodyPr wrap="square" rtlCol="0">
            <a:spAutoFit/>
          </a:bodyPr>
          <a:lstStyle/>
          <a:p>
            <a:r>
              <a:rPr lang="en-GB" sz="1600" b="1" u="sng" dirty="0" smtClean="0">
                <a:solidFill>
                  <a:schemeClr val="bg1"/>
                </a:solidFill>
              </a:rPr>
              <a:t>OUTPUT:</a:t>
            </a:r>
            <a:endParaRPr lang="en-GB" sz="1600" b="1" u="sng" dirty="0">
              <a:solidFill>
                <a:schemeClr val="bg1"/>
              </a:solidFill>
            </a:endParaRPr>
          </a:p>
        </p:txBody>
      </p:sp>
      <p:grpSp>
        <p:nvGrpSpPr>
          <p:cNvPr id="44" name="Group 43"/>
          <p:cNvGrpSpPr/>
          <p:nvPr/>
        </p:nvGrpSpPr>
        <p:grpSpPr>
          <a:xfrm>
            <a:off x="460375" y="3393119"/>
            <a:ext cx="3812596" cy="1023406"/>
            <a:chOff x="483976" y="2691628"/>
            <a:chExt cx="3812596" cy="785956"/>
          </a:xfrm>
        </p:grpSpPr>
        <p:sp>
          <p:nvSpPr>
            <p:cNvPr id="45" name="Rounded Rectangle 44"/>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46" name="TextBox 45"/>
            <p:cNvSpPr txBox="1"/>
            <p:nvPr/>
          </p:nvSpPr>
          <p:spPr>
            <a:xfrm>
              <a:off x="643064" y="2841153"/>
              <a:ext cx="2790499" cy="496370"/>
            </a:xfrm>
            <a:prstGeom prst="rect">
              <a:avLst/>
            </a:prstGeom>
            <a:noFill/>
          </p:spPr>
          <p:txBody>
            <a:bodyPr wrap="square" rtlCol="0">
              <a:spAutoFit/>
            </a:bodyPr>
            <a:lstStyle/>
            <a:p>
              <a:r>
                <a:rPr lang="en-GB" b="1" dirty="0" err="1" smtClean="0">
                  <a:solidFill>
                    <a:srgbClr val="00A3EE"/>
                  </a:solidFill>
                </a:rPr>
                <a:t>int</a:t>
              </a:r>
              <a:r>
                <a:rPr lang="en-GB" b="1" dirty="0" smtClean="0">
                  <a:solidFill>
                    <a:schemeClr val="bg1"/>
                  </a:solidFill>
                </a:rPr>
                <a:t> n = </a:t>
              </a:r>
              <a:r>
                <a:rPr lang="en-GB" b="1" dirty="0" smtClean="0">
                  <a:solidFill>
                    <a:srgbClr val="FEB800"/>
                  </a:solidFill>
                </a:rPr>
                <a:t>‘c’</a:t>
              </a:r>
              <a:r>
                <a:rPr lang="en-GB" i="1" dirty="0" smtClean="0">
                  <a:solidFill>
                    <a:srgbClr val="FFC000"/>
                  </a:solidFill>
                </a:rPr>
                <a:t>;</a:t>
              </a:r>
            </a:p>
            <a:p>
              <a:r>
                <a:rPr lang="en-GB" b="1" dirty="0" err="1" smtClean="0">
                  <a:solidFill>
                    <a:srgbClr val="EE266E"/>
                  </a:solidFill>
                </a:rPr>
                <a:t>printf</a:t>
              </a:r>
              <a:r>
                <a:rPr lang="en-GB" b="1" dirty="0" smtClean="0">
                  <a:solidFill>
                    <a:schemeClr val="bg1"/>
                  </a:solidFill>
                </a:rPr>
                <a:t>(“%</a:t>
              </a:r>
              <a:r>
                <a:rPr lang="en-GB" b="1" dirty="0" err="1" smtClean="0">
                  <a:solidFill>
                    <a:schemeClr val="bg1"/>
                  </a:solidFill>
                </a:rPr>
                <a:t>d”,n</a:t>
              </a:r>
              <a:r>
                <a:rPr lang="en-GB" b="1" dirty="0" smtClean="0">
                  <a:solidFill>
                    <a:schemeClr val="bg1"/>
                  </a:solidFill>
                </a:rPr>
                <a:t>); </a:t>
              </a:r>
              <a:endParaRPr lang="en-GB" b="1" dirty="0">
                <a:solidFill>
                  <a:schemeClr val="bg1"/>
                </a:solidFill>
              </a:endParaRPr>
            </a:p>
          </p:txBody>
        </p:sp>
      </p:grpSp>
      <p:sp>
        <p:nvSpPr>
          <p:cNvPr id="47" name="Rounded Rectangle 46"/>
          <p:cNvSpPr/>
          <p:nvPr/>
        </p:nvSpPr>
        <p:spPr>
          <a:xfrm>
            <a:off x="4907202" y="3387788"/>
            <a:ext cx="3812596" cy="102340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48" name="TextBox 47"/>
          <p:cNvSpPr txBox="1"/>
          <p:nvPr/>
        </p:nvSpPr>
        <p:spPr>
          <a:xfrm>
            <a:off x="5059299" y="3879148"/>
            <a:ext cx="2790499" cy="338554"/>
          </a:xfrm>
          <a:prstGeom prst="rect">
            <a:avLst/>
          </a:prstGeom>
          <a:noFill/>
        </p:spPr>
        <p:txBody>
          <a:bodyPr wrap="square" rtlCol="0">
            <a:spAutoFit/>
          </a:bodyPr>
          <a:lstStyle/>
          <a:p>
            <a:r>
              <a:rPr lang="en-GB" sz="1600" b="1" dirty="0" smtClean="0">
                <a:solidFill>
                  <a:schemeClr val="bg1"/>
                </a:solidFill>
              </a:rPr>
              <a:t>99</a:t>
            </a:r>
            <a:endParaRPr lang="en-GB" sz="1600" b="1" dirty="0">
              <a:solidFill>
                <a:schemeClr val="bg1"/>
              </a:solidFill>
            </a:endParaRPr>
          </a:p>
        </p:txBody>
      </p:sp>
      <p:sp>
        <p:nvSpPr>
          <p:cNvPr id="49" name="Rounded Rectangle 48"/>
          <p:cNvSpPr/>
          <p:nvPr/>
        </p:nvSpPr>
        <p:spPr>
          <a:xfrm>
            <a:off x="5059299" y="3940930"/>
            <a:ext cx="1882075" cy="327589"/>
          </a:xfrm>
          <a:prstGeom prst="roundRect">
            <a:avLst/>
          </a:prstGeom>
          <a:solidFill>
            <a:srgbClr val="262626"/>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smtClean="0"/>
              <a:t>`</a:t>
            </a:r>
            <a:endParaRPr lang="en-GB" dirty="0"/>
          </a:p>
        </p:txBody>
      </p:sp>
      <p:sp>
        <p:nvSpPr>
          <p:cNvPr id="50" name="TextBox 49"/>
          <p:cNvSpPr txBox="1"/>
          <p:nvPr/>
        </p:nvSpPr>
        <p:spPr>
          <a:xfrm>
            <a:off x="5059298" y="3477280"/>
            <a:ext cx="1394531" cy="338554"/>
          </a:xfrm>
          <a:prstGeom prst="rect">
            <a:avLst/>
          </a:prstGeom>
          <a:noFill/>
        </p:spPr>
        <p:txBody>
          <a:bodyPr wrap="square" rtlCol="0">
            <a:spAutoFit/>
          </a:bodyPr>
          <a:lstStyle/>
          <a:p>
            <a:r>
              <a:rPr lang="en-GB" sz="1600" b="1" u="sng" dirty="0" smtClean="0">
                <a:solidFill>
                  <a:schemeClr val="bg1"/>
                </a:solidFill>
              </a:rPr>
              <a:t>OUTPUT:</a:t>
            </a:r>
            <a:endParaRPr lang="en-GB" sz="1600" b="1" u="sng" dirty="0">
              <a:solidFill>
                <a:schemeClr val="bg1"/>
              </a:solidFill>
            </a:endParaRPr>
          </a:p>
        </p:txBody>
      </p:sp>
      <p:grpSp>
        <p:nvGrpSpPr>
          <p:cNvPr id="51" name="Group 50"/>
          <p:cNvGrpSpPr/>
          <p:nvPr/>
        </p:nvGrpSpPr>
        <p:grpSpPr>
          <a:xfrm>
            <a:off x="460375" y="4694773"/>
            <a:ext cx="3812596" cy="1023406"/>
            <a:chOff x="483976" y="2691628"/>
            <a:chExt cx="3812596" cy="785956"/>
          </a:xfrm>
        </p:grpSpPr>
        <p:sp>
          <p:nvSpPr>
            <p:cNvPr id="52" name="Rounded Rectangle 51"/>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53" name="TextBox 52"/>
            <p:cNvSpPr txBox="1"/>
            <p:nvPr/>
          </p:nvSpPr>
          <p:spPr>
            <a:xfrm>
              <a:off x="643064" y="2841153"/>
              <a:ext cx="2790499" cy="496370"/>
            </a:xfrm>
            <a:prstGeom prst="rect">
              <a:avLst/>
            </a:prstGeom>
            <a:noFill/>
          </p:spPr>
          <p:txBody>
            <a:bodyPr wrap="square" rtlCol="0">
              <a:spAutoFit/>
            </a:bodyPr>
            <a:lstStyle/>
            <a:p>
              <a:r>
                <a:rPr lang="en-GB" b="1" dirty="0" err="1" smtClean="0">
                  <a:solidFill>
                    <a:srgbClr val="00A3EE"/>
                  </a:solidFill>
                </a:rPr>
                <a:t>int</a:t>
              </a:r>
              <a:r>
                <a:rPr lang="en-GB" b="1" dirty="0" smtClean="0">
                  <a:solidFill>
                    <a:schemeClr val="bg1"/>
                  </a:solidFill>
                </a:rPr>
                <a:t> n = </a:t>
              </a:r>
              <a:r>
                <a:rPr lang="en-IN" b="1" dirty="0" smtClean="0">
                  <a:solidFill>
                    <a:srgbClr val="FEB800"/>
                  </a:solidFill>
                </a:rPr>
                <a:t>“c”</a:t>
              </a:r>
              <a:r>
                <a:rPr lang="en-GB" i="1" dirty="0" smtClean="0">
                  <a:solidFill>
                    <a:srgbClr val="FFC000"/>
                  </a:solidFill>
                </a:rPr>
                <a:t>;</a:t>
              </a:r>
            </a:p>
            <a:p>
              <a:r>
                <a:rPr lang="en-GB" b="1" dirty="0" err="1" smtClean="0">
                  <a:solidFill>
                    <a:srgbClr val="EE266E"/>
                  </a:solidFill>
                </a:rPr>
                <a:t>printf</a:t>
              </a:r>
              <a:r>
                <a:rPr lang="en-GB" b="1" dirty="0" smtClean="0">
                  <a:solidFill>
                    <a:schemeClr val="bg1"/>
                  </a:solidFill>
                </a:rPr>
                <a:t>(“%</a:t>
              </a:r>
              <a:r>
                <a:rPr lang="en-GB" b="1" dirty="0" err="1" smtClean="0">
                  <a:solidFill>
                    <a:schemeClr val="bg1"/>
                  </a:solidFill>
                </a:rPr>
                <a:t>d”,n</a:t>
              </a:r>
              <a:r>
                <a:rPr lang="en-GB" b="1" dirty="0" smtClean="0">
                  <a:solidFill>
                    <a:schemeClr val="bg1"/>
                  </a:solidFill>
                </a:rPr>
                <a:t>); </a:t>
              </a:r>
              <a:endParaRPr lang="en-GB" b="1" dirty="0">
                <a:solidFill>
                  <a:schemeClr val="bg1"/>
                </a:solidFill>
              </a:endParaRPr>
            </a:p>
          </p:txBody>
        </p:sp>
      </p:grpSp>
      <p:sp>
        <p:nvSpPr>
          <p:cNvPr id="54" name="Rounded Rectangle 53"/>
          <p:cNvSpPr/>
          <p:nvPr/>
        </p:nvSpPr>
        <p:spPr>
          <a:xfrm>
            <a:off x="4907202" y="4689442"/>
            <a:ext cx="3812596" cy="102340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55" name="TextBox 54"/>
          <p:cNvSpPr txBox="1"/>
          <p:nvPr/>
        </p:nvSpPr>
        <p:spPr>
          <a:xfrm>
            <a:off x="5059299" y="5180802"/>
            <a:ext cx="2790499" cy="338554"/>
          </a:xfrm>
          <a:prstGeom prst="rect">
            <a:avLst/>
          </a:prstGeom>
          <a:noFill/>
        </p:spPr>
        <p:txBody>
          <a:bodyPr wrap="square" rtlCol="0">
            <a:spAutoFit/>
          </a:bodyPr>
          <a:lstStyle/>
          <a:p>
            <a:r>
              <a:rPr lang="en-GB" sz="1600" b="1" dirty="0">
                <a:solidFill>
                  <a:schemeClr val="bg1"/>
                </a:solidFill>
              </a:rPr>
              <a:t>4195812</a:t>
            </a:r>
          </a:p>
        </p:txBody>
      </p:sp>
      <p:sp>
        <p:nvSpPr>
          <p:cNvPr id="56" name="Rounded Rectangle 55"/>
          <p:cNvSpPr/>
          <p:nvPr/>
        </p:nvSpPr>
        <p:spPr>
          <a:xfrm>
            <a:off x="5123467" y="5217187"/>
            <a:ext cx="1882075" cy="327589"/>
          </a:xfrm>
          <a:prstGeom prst="roundRect">
            <a:avLst/>
          </a:prstGeom>
          <a:solidFill>
            <a:srgbClr val="262626"/>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smtClean="0"/>
              <a:t>`</a:t>
            </a:r>
            <a:endParaRPr lang="en-GB" dirty="0"/>
          </a:p>
        </p:txBody>
      </p:sp>
      <p:sp>
        <p:nvSpPr>
          <p:cNvPr id="57" name="TextBox 56"/>
          <p:cNvSpPr txBox="1"/>
          <p:nvPr/>
        </p:nvSpPr>
        <p:spPr>
          <a:xfrm>
            <a:off x="5059298" y="4778934"/>
            <a:ext cx="1394531" cy="338554"/>
          </a:xfrm>
          <a:prstGeom prst="rect">
            <a:avLst/>
          </a:prstGeom>
          <a:noFill/>
        </p:spPr>
        <p:txBody>
          <a:bodyPr wrap="square" rtlCol="0">
            <a:spAutoFit/>
          </a:bodyPr>
          <a:lstStyle/>
          <a:p>
            <a:r>
              <a:rPr lang="en-GB" sz="1600" b="1" u="sng" dirty="0" smtClean="0">
                <a:solidFill>
                  <a:schemeClr val="bg1"/>
                </a:solidFill>
              </a:rPr>
              <a:t>OUTPUT:</a:t>
            </a:r>
            <a:endParaRPr lang="en-GB" sz="1600" b="1" u="sng" dirty="0">
              <a:solidFill>
                <a:schemeClr val="bg1"/>
              </a:solidFill>
            </a:endParaRPr>
          </a:p>
        </p:txBody>
      </p:sp>
      <p:grpSp>
        <p:nvGrpSpPr>
          <p:cNvPr id="8" name="Group 7"/>
          <p:cNvGrpSpPr/>
          <p:nvPr/>
        </p:nvGrpSpPr>
        <p:grpSpPr>
          <a:xfrm>
            <a:off x="8987457" y="4050747"/>
            <a:ext cx="2693190" cy="1677449"/>
            <a:chOff x="8998886" y="2591069"/>
            <a:chExt cx="2693190" cy="1677449"/>
          </a:xfrm>
        </p:grpSpPr>
        <p:sp>
          <p:nvSpPr>
            <p:cNvPr id="3" name="TextBox 2"/>
            <p:cNvSpPr txBox="1"/>
            <p:nvPr/>
          </p:nvSpPr>
          <p:spPr>
            <a:xfrm>
              <a:off x="8998887" y="2693534"/>
              <a:ext cx="2668402" cy="1477328"/>
            </a:xfrm>
            <a:prstGeom prst="rect">
              <a:avLst/>
            </a:prstGeom>
            <a:noFill/>
          </p:spPr>
          <p:txBody>
            <a:bodyPr wrap="square" rtlCol="0">
              <a:spAutoFit/>
            </a:bodyPr>
            <a:lstStyle/>
            <a:p>
              <a:pPr algn="just"/>
              <a:r>
                <a:rPr lang="en-GB" b="1" dirty="0">
                  <a:solidFill>
                    <a:srgbClr val="FFC000"/>
                  </a:solidFill>
                </a:rPr>
                <a:t>warning: initialization makes integer from pointer without a cast [-</a:t>
              </a:r>
              <a:r>
                <a:rPr lang="en-GB" b="1" dirty="0" err="1">
                  <a:solidFill>
                    <a:srgbClr val="FFC000"/>
                  </a:solidFill>
                </a:rPr>
                <a:t>Wint</a:t>
              </a:r>
              <a:r>
                <a:rPr lang="en-GB" b="1" dirty="0">
                  <a:solidFill>
                    <a:srgbClr val="FFC000"/>
                  </a:solidFill>
                </a:rPr>
                <a:t>-conversion]</a:t>
              </a:r>
            </a:p>
            <a:p>
              <a:pPr algn="just"/>
              <a:r>
                <a:rPr lang="en-GB" b="1" dirty="0">
                  <a:solidFill>
                    <a:srgbClr val="FFC000"/>
                  </a:solidFill>
                </a:rPr>
                <a:t>  </a:t>
              </a:r>
              <a:r>
                <a:rPr lang="en-GB" b="1" dirty="0" err="1">
                  <a:solidFill>
                    <a:srgbClr val="FFC000"/>
                  </a:solidFill>
                </a:rPr>
                <a:t>int</a:t>
              </a:r>
              <a:r>
                <a:rPr lang="en-GB" b="1" dirty="0">
                  <a:solidFill>
                    <a:srgbClr val="FFC000"/>
                  </a:solidFill>
                </a:rPr>
                <a:t> n = "c";</a:t>
              </a:r>
            </a:p>
          </p:txBody>
        </p:sp>
        <p:sp>
          <p:nvSpPr>
            <p:cNvPr id="7" name="Rectangle 6"/>
            <p:cNvSpPr/>
            <p:nvPr/>
          </p:nvSpPr>
          <p:spPr>
            <a:xfrm>
              <a:off x="8998886" y="2591069"/>
              <a:ext cx="2693190" cy="167744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95164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9"/>
                                        </p:tgtEl>
                                      </p:cBhvr>
                                    </p:animEffect>
                                    <p:set>
                                      <p:cBhvr>
                                        <p:cTn id="17" dur="1" fill="hold">
                                          <p:stCondLst>
                                            <p:cond delay="499"/>
                                          </p:stCondLst>
                                        </p:cTn>
                                        <p:tgtEl>
                                          <p:spTgt spid="4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animBg="1"/>
      <p:bldP spid="49" grpId="0" animBg="1"/>
      <p:bldP spid="56"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a:t>
            </a:r>
            <a:endParaRPr lang="en-GB" sz="3200" b="1" dirty="0">
              <a:solidFill>
                <a:schemeClr val="bg1"/>
              </a:solidFill>
              <a:latin typeface="Agency FB" panose="020B0503020202020204" pitchFamily="34" charset="0"/>
            </a:endParaRPr>
          </a:p>
        </p:txBody>
      </p:sp>
      <p:pic>
        <p:nvPicPr>
          <p:cNvPr id="1026" name="Picture 2" descr="Bottle Png PNG Transparent For Free Download - PngFi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64" y="1426703"/>
            <a:ext cx="3579476" cy="35794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299660" y="5192614"/>
            <a:ext cx="1860884" cy="400110"/>
          </a:xfrm>
          <a:prstGeom prst="rect">
            <a:avLst/>
          </a:prstGeom>
          <a:noFill/>
        </p:spPr>
        <p:txBody>
          <a:bodyPr wrap="square" rtlCol="0">
            <a:spAutoFit/>
          </a:bodyPr>
          <a:lstStyle/>
          <a:p>
            <a:pPr algn="ctr"/>
            <a:r>
              <a:rPr lang="en-GB" sz="2000" b="1" dirty="0" smtClean="0">
                <a:solidFill>
                  <a:schemeClr val="bg1"/>
                </a:solidFill>
              </a:rPr>
              <a:t>1 Litre Bottle</a:t>
            </a:r>
            <a:endParaRPr lang="en-GB" sz="2000" b="1" dirty="0">
              <a:solidFill>
                <a:schemeClr val="bg1"/>
              </a:solidFill>
            </a:endParaRPr>
          </a:p>
        </p:txBody>
      </p:sp>
      <p:grpSp>
        <p:nvGrpSpPr>
          <p:cNvPr id="15" name="Group 14"/>
          <p:cNvGrpSpPr/>
          <p:nvPr/>
        </p:nvGrpSpPr>
        <p:grpSpPr>
          <a:xfrm>
            <a:off x="4766035" y="2162711"/>
            <a:ext cx="1701020" cy="2419916"/>
            <a:chOff x="4539916" y="1266662"/>
            <a:chExt cx="1701020" cy="2419916"/>
          </a:xfrm>
        </p:grpSpPr>
        <p:pic>
          <p:nvPicPr>
            <p:cNvPr id="1040" name="Picture 16" descr="Water Bottle Png Image File - Plastic Bottle, Transparent Png - kin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9916" y="1266662"/>
              <a:ext cx="1422735" cy="19058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554428" y="3317246"/>
              <a:ext cx="1686508" cy="369332"/>
            </a:xfrm>
            <a:prstGeom prst="rect">
              <a:avLst/>
            </a:prstGeom>
            <a:noFill/>
          </p:spPr>
          <p:txBody>
            <a:bodyPr wrap="square" rtlCol="0">
              <a:spAutoFit/>
            </a:bodyPr>
            <a:lstStyle/>
            <a:p>
              <a:pPr algn="ctr"/>
              <a:r>
                <a:rPr lang="en-GB" b="1" dirty="0" smtClean="0">
                  <a:solidFill>
                    <a:schemeClr val="bg1"/>
                  </a:solidFill>
                </a:rPr>
                <a:t>Water</a:t>
              </a:r>
              <a:endParaRPr lang="en-GB" b="1" dirty="0">
                <a:solidFill>
                  <a:schemeClr val="bg1"/>
                </a:solidFill>
              </a:endParaRPr>
            </a:p>
          </p:txBody>
        </p:sp>
      </p:grpSp>
      <p:grpSp>
        <p:nvGrpSpPr>
          <p:cNvPr id="14" name="Group 13"/>
          <p:cNvGrpSpPr/>
          <p:nvPr/>
        </p:nvGrpSpPr>
        <p:grpSpPr>
          <a:xfrm>
            <a:off x="6437213" y="2242921"/>
            <a:ext cx="1730093" cy="2339706"/>
            <a:chOff x="5962651" y="1346872"/>
            <a:chExt cx="1730093" cy="2339706"/>
          </a:xfrm>
        </p:grpSpPr>
        <p:pic>
          <p:nvPicPr>
            <p:cNvPr id="1038" name="Picture 14" descr="Milk Png - Glass Of Milk Png, Transparent Png - kin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651" y="1346872"/>
              <a:ext cx="1627704" cy="1947567"/>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006236" y="3317246"/>
              <a:ext cx="1686508" cy="369332"/>
            </a:xfrm>
            <a:prstGeom prst="rect">
              <a:avLst/>
            </a:prstGeom>
            <a:noFill/>
          </p:spPr>
          <p:txBody>
            <a:bodyPr wrap="square" rtlCol="0">
              <a:spAutoFit/>
            </a:bodyPr>
            <a:lstStyle/>
            <a:p>
              <a:pPr algn="ctr"/>
              <a:r>
                <a:rPr lang="en-GB" b="1" dirty="0" smtClean="0">
                  <a:solidFill>
                    <a:schemeClr val="bg1"/>
                  </a:solidFill>
                </a:rPr>
                <a:t>Milk</a:t>
              </a:r>
              <a:endParaRPr lang="en-GB" b="1" dirty="0">
                <a:solidFill>
                  <a:schemeClr val="bg1"/>
                </a:solidFill>
              </a:endParaRPr>
            </a:p>
          </p:txBody>
        </p:sp>
      </p:grpSp>
      <p:grpSp>
        <p:nvGrpSpPr>
          <p:cNvPr id="16" name="Group 15"/>
          <p:cNvGrpSpPr/>
          <p:nvPr/>
        </p:nvGrpSpPr>
        <p:grpSpPr>
          <a:xfrm>
            <a:off x="8261259" y="2242921"/>
            <a:ext cx="2334052" cy="2339706"/>
            <a:chOff x="7788453" y="1324065"/>
            <a:chExt cx="2334052" cy="2339706"/>
          </a:xfrm>
        </p:grpSpPr>
        <p:pic>
          <p:nvPicPr>
            <p:cNvPr id="1042" name="Picture 18" descr="Carrot Juice Glass Png, Transparent Png - kindpng"/>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788453" y="1324065"/>
              <a:ext cx="2334052" cy="197037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8035220" y="3294439"/>
              <a:ext cx="1686508" cy="369332"/>
            </a:xfrm>
            <a:prstGeom prst="rect">
              <a:avLst/>
            </a:prstGeom>
            <a:noFill/>
          </p:spPr>
          <p:txBody>
            <a:bodyPr wrap="square" rtlCol="0">
              <a:spAutoFit/>
            </a:bodyPr>
            <a:lstStyle/>
            <a:p>
              <a:pPr algn="ctr"/>
              <a:r>
                <a:rPr lang="en-GB" b="1" dirty="0" smtClean="0">
                  <a:solidFill>
                    <a:schemeClr val="bg1"/>
                  </a:solidFill>
                </a:rPr>
                <a:t>Juice</a:t>
              </a:r>
              <a:endParaRPr lang="en-GB" b="1" dirty="0">
                <a:solidFill>
                  <a:schemeClr val="bg1"/>
                </a:solidFill>
              </a:endParaRPr>
            </a:p>
          </p:txBody>
        </p:sp>
      </p:grpSp>
    </p:spTree>
    <p:extLst>
      <p:ext uri="{BB962C8B-B14F-4D97-AF65-F5344CB8AC3E}">
        <p14:creationId xmlns:p14="http://schemas.microsoft.com/office/powerpoint/2010/main" val="85211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 calcmode="lin" valueType="num">
                                      <p:cBhvr>
                                        <p:cTn id="9" dur="500" fill="hold"/>
                                        <p:tgtEl>
                                          <p:spTgt spid="1026"/>
                                        </p:tgtEl>
                                        <p:attrNameLst>
                                          <p:attrName>style.rotation</p:attrName>
                                        </p:attrNameLst>
                                      </p:cBhvr>
                                      <p:tavLst>
                                        <p:tav tm="0">
                                          <p:val>
                                            <p:fltVal val="360"/>
                                          </p:val>
                                        </p:tav>
                                        <p:tav tm="100000">
                                          <p:val>
                                            <p:fltVal val="0"/>
                                          </p:val>
                                        </p:tav>
                                      </p:tavLst>
                                    </p:anim>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OTHER DATA TYPES</a:t>
            </a:r>
            <a:endParaRPr lang="en-GB" sz="3200" b="1" dirty="0">
              <a:solidFill>
                <a:schemeClr val="bg1"/>
              </a:solidFill>
              <a:latin typeface="Agency FB" panose="020B0503020202020204" pitchFamily="34" charset="0"/>
            </a:endParaRPr>
          </a:p>
        </p:txBody>
      </p:sp>
      <p:grpSp>
        <p:nvGrpSpPr>
          <p:cNvPr id="4" name="Group 3"/>
          <p:cNvGrpSpPr/>
          <p:nvPr/>
        </p:nvGrpSpPr>
        <p:grpSpPr>
          <a:xfrm>
            <a:off x="460374" y="1459709"/>
            <a:ext cx="2097295" cy="630000"/>
            <a:chOff x="460375" y="1459709"/>
            <a:chExt cx="1440000" cy="630000"/>
          </a:xfrm>
        </p:grpSpPr>
        <p:sp>
          <p:nvSpPr>
            <p:cNvPr id="3" name="Rectangle 2"/>
            <p:cNvSpPr/>
            <p:nvPr/>
          </p:nvSpPr>
          <p:spPr>
            <a:xfrm>
              <a:off x="460375" y="1459709"/>
              <a:ext cx="1440000" cy="630000"/>
            </a:xfrm>
            <a:prstGeom prst="rect">
              <a:avLst/>
            </a:prstGeom>
            <a:solidFill>
              <a:srgbClr val="FE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464078" y="1543876"/>
              <a:ext cx="1372129" cy="461665"/>
            </a:xfrm>
            <a:prstGeom prst="rect">
              <a:avLst/>
            </a:prstGeom>
            <a:noFill/>
          </p:spPr>
          <p:txBody>
            <a:bodyPr wrap="square" rtlCol="0">
              <a:spAutoFit/>
            </a:bodyPr>
            <a:lstStyle/>
            <a:p>
              <a:r>
                <a:rPr lang="en-IN" sz="2400" b="1" dirty="0" smtClean="0">
                  <a:latin typeface="Agency FB" panose="020B0503020202020204" pitchFamily="34" charset="0"/>
                </a:rPr>
                <a:t>Float – 4 bytes</a:t>
              </a:r>
              <a:endParaRPr lang="en-GB" sz="2400" b="1" dirty="0">
                <a:latin typeface="Agency FB" panose="020B0503020202020204" pitchFamily="34" charset="0"/>
              </a:endParaRPr>
            </a:p>
          </p:txBody>
        </p:sp>
      </p:grpSp>
      <p:grpSp>
        <p:nvGrpSpPr>
          <p:cNvPr id="6" name="Group 5"/>
          <p:cNvGrpSpPr/>
          <p:nvPr/>
        </p:nvGrpSpPr>
        <p:grpSpPr>
          <a:xfrm>
            <a:off x="460375" y="2460522"/>
            <a:ext cx="2880000" cy="630000"/>
            <a:chOff x="460375" y="2460522"/>
            <a:chExt cx="2880000" cy="630000"/>
          </a:xfrm>
        </p:grpSpPr>
        <p:sp>
          <p:nvSpPr>
            <p:cNvPr id="35" name="Rectangle 34"/>
            <p:cNvSpPr/>
            <p:nvPr/>
          </p:nvSpPr>
          <p:spPr>
            <a:xfrm>
              <a:off x="460375" y="2460522"/>
              <a:ext cx="2880000" cy="630000"/>
            </a:xfrm>
            <a:prstGeom prst="rect">
              <a:avLst/>
            </a:prstGeom>
            <a:solidFill>
              <a:srgbClr val="FE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494310" y="2545958"/>
              <a:ext cx="2393269" cy="461665"/>
            </a:xfrm>
            <a:prstGeom prst="rect">
              <a:avLst/>
            </a:prstGeom>
            <a:noFill/>
          </p:spPr>
          <p:txBody>
            <a:bodyPr wrap="square" rtlCol="0">
              <a:spAutoFit/>
            </a:bodyPr>
            <a:lstStyle/>
            <a:p>
              <a:r>
                <a:rPr lang="en-IN" sz="2400" b="1" smtClean="0">
                  <a:latin typeface="Agency FB" panose="020B0503020202020204" pitchFamily="34" charset="0"/>
                </a:rPr>
                <a:t>Double – 8 bytes</a:t>
              </a:r>
              <a:endParaRPr lang="en-GB" sz="2400" b="1" dirty="0">
                <a:latin typeface="Agency FB" panose="020B0503020202020204" pitchFamily="34" charset="0"/>
              </a:endParaRPr>
            </a:p>
          </p:txBody>
        </p:sp>
      </p:grpSp>
      <p:grpSp>
        <p:nvGrpSpPr>
          <p:cNvPr id="5" name="Group 4"/>
          <p:cNvGrpSpPr/>
          <p:nvPr/>
        </p:nvGrpSpPr>
        <p:grpSpPr>
          <a:xfrm>
            <a:off x="460375" y="3466258"/>
            <a:ext cx="5760000" cy="630000"/>
            <a:chOff x="460375" y="3466258"/>
            <a:chExt cx="5760000" cy="630000"/>
          </a:xfrm>
        </p:grpSpPr>
        <p:sp>
          <p:nvSpPr>
            <p:cNvPr id="36" name="Rectangle 35"/>
            <p:cNvSpPr/>
            <p:nvPr/>
          </p:nvSpPr>
          <p:spPr>
            <a:xfrm>
              <a:off x="460375" y="3466258"/>
              <a:ext cx="5760000" cy="630000"/>
            </a:xfrm>
            <a:prstGeom prst="rect">
              <a:avLst/>
            </a:prstGeom>
            <a:solidFill>
              <a:srgbClr val="FE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494310" y="3550425"/>
              <a:ext cx="4125816" cy="461665"/>
            </a:xfrm>
            <a:prstGeom prst="rect">
              <a:avLst/>
            </a:prstGeom>
            <a:noFill/>
          </p:spPr>
          <p:txBody>
            <a:bodyPr wrap="square" rtlCol="0">
              <a:spAutoFit/>
            </a:bodyPr>
            <a:lstStyle/>
            <a:p>
              <a:r>
                <a:rPr lang="en-IN" sz="2400" b="1" smtClean="0">
                  <a:latin typeface="Agency FB" panose="020B0503020202020204" pitchFamily="34" charset="0"/>
                </a:rPr>
                <a:t>Long Double – 16 bytes</a:t>
              </a:r>
              <a:endParaRPr lang="en-GB" sz="2400" b="1" dirty="0">
                <a:latin typeface="Agency FB" panose="020B0503020202020204" pitchFamily="34" charset="0"/>
              </a:endParaRPr>
            </a:p>
          </p:txBody>
        </p:sp>
      </p:grpSp>
      <p:pic>
        <p:nvPicPr>
          <p:cNvPr id="2050" name="Picture 2" descr="Confused Man PNG, Vector, PSD, and Clipart With Transparent Background for  Free Download | Pngtr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925" y="2687930"/>
            <a:ext cx="3608417" cy="3608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ought Bubble PNG Transparent Images | PNG All"/>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flipH="1">
            <a:off x="8853181" y="1068329"/>
            <a:ext cx="2307480" cy="2307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74790" y="1728185"/>
            <a:ext cx="1864261" cy="646331"/>
          </a:xfrm>
          <a:prstGeom prst="rect">
            <a:avLst/>
          </a:prstGeom>
          <a:noFill/>
        </p:spPr>
        <p:txBody>
          <a:bodyPr wrap="square" rtlCol="0">
            <a:spAutoFit/>
          </a:bodyPr>
          <a:lstStyle/>
          <a:p>
            <a:pPr algn="ctr"/>
            <a:r>
              <a:rPr lang="en-IN" sz="3600" b="1" smtClean="0">
                <a:solidFill>
                  <a:schemeClr val="bg1"/>
                </a:solidFill>
              </a:rPr>
              <a:t>WHY?</a:t>
            </a:r>
            <a:endParaRPr lang="en-GB" sz="3600" b="1">
              <a:solidFill>
                <a:schemeClr val="bg1"/>
              </a:solidFill>
            </a:endParaRPr>
          </a:p>
        </p:txBody>
      </p:sp>
      <p:sp>
        <p:nvSpPr>
          <p:cNvPr id="47" name="TextBox 46"/>
          <p:cNvSpPr txBox="1"/>
          <p:nvPr/>
        </p:nvSpPr>
        <p:spPr>
          <a:xfrm>
            <a:off x="9074789" y="1728184"/>
            <a:ext cx="1864261" cy="646331"/>
          </a:xfrm>
          <a:prstGeom prst="rect">
            <a:avLst/>
          </a:prstGeom>
          <a:noFill/>
        </p:spPr>
        <p:txBody>
          <a:bodyPr wrap="square" rtlCol="0">
            <a:spAutoFit/>
          </a:bodyPr>
          <a:lstStyle/>
          <a:p>
            <a:pPr algn="ctr"/>
            <a:r>
              <a:rPr lang="en-IN" sz="3600" b="1" smtClean="0">
                <a:solidFill>
                  <a:schemeClr val="bg1"/>
                </a:solidFill>
              </a:rPr>
              <a:t>HOW?</a:t>
            </a:r>
            <a:endParaRPr lang="en-GB" sz="3600" b="1">
              <a:solidFill>
                <a:schemeClr val="bg1"/>
              </a:solidFill>
            </a:endParaRPr>
          </a:p>
        </p:txBody>
      </p:sp>
    </p:spTree>
    <p:extLst>
      <p:ext uri="{BB962C8B-B14F-4D97-AF65-F5344CB8AC3E}">
        <p14:creationId xmlns:p14="http://schemas.microsoft.com/office/powerpoint/2010/main" val="2158026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wipe(down)">
                                      <p:cBhvr>
                                        <p:cTn id="24" dur="500"/>
                                        <p:tgtEl>
                                          <p:spTgt spid="205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314" name="Picture 2" descr="74+] World Map Wallpaper High Resolution on WallpaperSafa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4642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Location pin red gps navigation icon Royalty Free Vecto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4969"/>
          <a:stretch/>
        </p:blipFill>
        <p:spPr bwMode="auto">
          <a:xfrm>
            <a:off x="7860138" y="1657350"/>
            <a:ext cx="1429912"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Location pin red gps navigation icon Royalty Free Vecto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4969"/>
          <a:stretch/>
        </p:blipFill>
        <p:spPr bwMode="auto">
          <a:xfrm>
            <a:off x="2152650" y="2975810"/>
            <a:ext cx="1429912" cy="13144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urved Connector 2"/>
          <p:cNvCxnSpPr>
            <a:stCxn id="13318" idx="0"/>
          </p:cNvCxnSpPr>
          <p:nvPr/>
        </p:nvCxnSpPr>
        <p:spPr>
          <a:xfrm rot="16200000" flipH="1" flipV="1">
            <a:off x="4923967" y="-18092"/>
            <a:ext cx="1975685" cy="5326568"/>
          </a:xfrm>
          <a:prstGeom prst="curvedConnector4">
            <a:avLst>
              <a:gd name="adj1" fmla="val -11571"/>
              <a:gd name="adj2" fmla="val 56711"/>
            </a:avLst>
          </a:prstGeom>
          <a:ln w="127000">
            <a:solidFill>
              <a:srgbClr val="ED000A"/>
            </a:solidFill>
            <a:tailEnd type="triangle"/>
          </a:ln>
        </p:spPr>
        <p:style>
          <a:lnRef idx="1">
            <a:schemeClr val="accent1"/>
          </a:lnRef>
          <a:fillRef idx="0">
            <a:schemeClr val="accent1"/>
          </a:fillRef>
          <a:effectRef idx="0">
            <a:schemeClr val="accent1"/>
          </a:effectRef>
          <a:fontRef idx="minor">
            <a:schemeClr val="tx1"/>
          </a:fontRef>
        </p:style>
      </p:cxnSp>
      <p:pic>
        <p:nvPicPr>
          <p:cNvPr id="13322" name="Picture 10" descr="Flying Flight PNG Free Download | PNG 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54462" y="875955"/>
            <a:ext cx="3671176" cy="15627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83097" y="3642061"/>
            <a:ext cx="6141571" cy="707886"/>
          </a:xfrm>
          <a:prstGeom prst="rect">
            <a:avLst/>
          </a:prstGeom>
          <a:noFill/>
        </p:spPr>
        <p:txBody>
          <a:bodyPr wrap="square" rtlCol="0">
            <a:spAutoFit/>
          </a:bodyPr>
          <a:lstStyle/>
          <a:p>
            <a:r>
              <a:rPr lang="en-GB" sz="4000" b="1" dirty="0" smtClean="0">
                <a:solidFill>
                  <a:schemeClr val="bg1"/>
                </a:solidFill>
              </a:rPr>
              <a:t>HOW TO COMMUNICATE?</a:t>
            </a:r>
          </a:p>
        </p:txBody>
      </p:sp>
      <p:sp>
        <p:nvSpPr>
          <p:cNvPr id="12" name="Rectangle 11"/>
          <p:cNvSpPr/>
          <p:nvPr/>
        </p:nvSpPr>
        <p:spPr>
          <a:xfrm>
            <a:off x="6483097" y="3566673"/>
            <a:ext cx="5708903" cy="89083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0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8"/>
                                        </p:tgtEl>
                                        <p:attrNameLst>
                                          <p:attrName>style.visibility</p:attrName>
                                        </p:attrNameLst>
                                      </p:cBhvr>
                                      <p:to>
                                        <p:strVal val="visible"/>
                                      </p:to>
                                    </p:set>
                                    <p:animEffect transition="in" filter="fade">
                                      <p:cBhvr>
                                        <p:cTn id="7" dur="500"/>
                                        <p:tgtEl>
                                          <p:spTgt spid="1331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3322"/>
                                        </p:tgtEl>
                                        <p:attrNameLst>
                                          <p:attrName>style.visibility</p:attrName>
                                        </p:attrNameLst>
                                      </p:cBhvr>
                                      <p:to>
                                        <p:strVal val="visible"/>
                                      </p:to>
                                    </p:set>
                                  </p:childTnLst>
                                </p:cTn>
                              </p:par>
                            </p:childTnLst>
                          </p:cTn>
                        </p:par>
                        <p:par>
                          <p:cTn id="11" fill="hold">
                            <p:stCondLst>
                              <p:cond delay="500"/>
                            </p:stCondLst>
                            <p:childTnLst>
                              <p:par>
                                <p:cTn id="12" presetID="35" presetClass="path" presetSubtype="0" accel="50000" decel="50000" fill="hold" nodeType="afterEffect">
                                  <p:stCondLst>
                                    <p:cond delay="0"/>
                                  </p:stCondLst>
                                  <p:childTnLst>
                                    <p:animMotion origin="layout" path="M 8.33333E-7 3.33333E-6 L -0.50938 0.19166 " pathEditMode="relative" rAng="0" ptsTypes="AA">
                                      <p:cBhvr>
                                        <p:cTn id="13" dur="2000" fill="hold"/>
                                        <p:tgtEl>
                                          <p:spTgt spid="13322"/>
                                        </p:tgtEl>
                                        <p:attrNameLst>
                                          <p:attrName>ppt_x</p:attrName>
                                          <p:attrName>ppt_y</p:attrName>
                                        </p:attrNameLst>
                                      </p:cBhvr>
                                      <p:rCtr x="-25469" y="9583"/>
                                    </p:animMotion>
                                  </p:childTnLst>
                                </p:cTn>
                              </p:par>
                              <p:par>
                                <p:cTn id="14" presetID="22" presetClass="entr" presetSubtype="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FLOAT</a:t>
            </a:r>
            <a:endParaRPr lang="en-GB" sz="3200" b="1" dirty="0">
              <a:solidFill>
                <a:schemeClr val="bg1"/>
              </a:solidFill>
              <a:latin typeface="Agency FB" panose="020B0503020202020204" pitchFamily="34" charset="0"/>
            </a:endParaRPr>
          </a:p>
        </p:txBody>
      </p:sp>
      <p:sp>
        <p:nvSpPr>
          <p:cNvPr id="20" name="Rounded Rectangle 19"/>
          <p:cNvSpPr/>
          <p:nvPr/>
        </p:nvSpPr>
        <p:spPr>
          <a:xfrm>
            <a:off x="4782552" y="110711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3" name="Group 2"/>
          <p:cNvGrpSpPr/>
          <p:nvPr/>
        </p:nvGrpSpPr>
        <p:grpSpPr>
          <a:xfrm>
            <a:off x="993761" y="2027853"/>
            <a:ext cx="10204479" cy="357034"/>
            <a:chOff x="340712" y="2027853"/>
            <a:chExt cx="10204479" cy="357034"/>
          </a:xfrm>
        </p:grpSpPr>
        <p:grpSp>
          <p:nvGrpSpPr>
            <p:cNvPr id="21" name="Group 20"/>
            <p:cNvGrpSpPr/>
            <p:nvPr/>
          </p:nvGrpSpPr>
          <p:grpSpPr>
            <a:xfrm>
              <a:off x="340712" y="2038183"/>
              <a:ext cx="2408965" cy="346704"/>
              <a:chOff x="235785" y="3564233"/>
              <a:chExt cx="2988678" cy="430138"/>
            </a:xfrm>
          </p:grpSpPr>
          <p:grpSp>
            <p:nvGrpSpPr>
              <p:cNvPr id="22" name="Group 21"/>
              <p:cNvGrpSpPr/>
              <p:nvPr/>
            </p:nvGrpSpPr>
            <p:grpSpPr>
              <a:xfrm>
                <a:off x="340059" y="3628515"/>
                <a:ext cx="2759233" cy="307982"/>
                <a:chOff x="227655" y="3733442"/>
                <a:chExt cx="2759233" cy="307982"/>
              </a:xfrm>
            </p:grpSpPr>
            <p:sp>
              <p:nvSpPr>
                <p:cNvPr id="24" name="Rounded Rectangle 23"/>
                <p:cNvSpPr/>
                <p:nvPr/>
              </p:nvSpPr>
              <p:spPr>
                <a:xfrm>
                  <a:off x="227655" y="375266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80580" y="375266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933505" y="3749462"/>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1286430" y="3746258"/>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639355" y="3743054"/>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p:cNvSpPr/>
                <p:nvPr/>
              </p:nvSpPr>
              <p:spPr>
                <a:xfrm>
                  <a:off x="1992280" y="3739850"/>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2345205" y="373664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p:cNvSpPr/>
                <p:nvPr/>
              </p:nvSpPr>
              <p:spPr>
                <a:xfrm>
                  <a:off x="2698130" y="3733442"/>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Rectangle 22"/>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p:cNvGrpSpPr/>
            <p:nvPr/>
          </p:nvGrpSpPr>
          <p:grpSpPr>
            <a:xfrm>
              <a:off x="2938004" y="2038183"/>
              <a:ext cx="2408965" cy="346704"/>
              <a:chOff x="235785" y="3564233"/>
              <a:chExt cx="2988678" cy="430138"/>
            </a:xfrm>
          </p:grpSpPr>
          <p:grpSp>
            <p:nvGrpSpPr>
              <p:cNvPr id="34" name="Group 33"/>
              <p:cNvGrpSpPr/>
              <p:nvPr/>
            </p:nvGrpSpPr>
            <p:grpSpPr>
              <a:xfrm>
                <a:off x="340059" y="3628515"/>
                <a:ext cx="2759233" cy="307982"/>
                <a:chOff x="227655" y="3733442"/>
                <a:chExt cx="2759233" cy="307982"/>
              </a:xfrm>
            </p:grpSpPr>
            <p:sp>
              <p:nvSpPr>
                <p:cNvPr id="36" name="Rounded Rectangle 35"/>
                <p:cNvSpPr/>
                <p:nvPr/>
              </p:nvSpPr>
              <p:spPr>
                <a:xfrm>
                  <a:off x="227655" y="375266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ounded Rectangle 3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4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3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p:cNvGrpSpPr/>
            <p:nvPr/>
          </p:nvGrpSpPr>
          <p:grpSpPr>
            <a:xfrm>
              <a:off x="5535296" y="2033018"/>
              <a:ext cx="2408965" cy="346704"/>
              <a:chOff x="235785" y="3564233"/>
              <a:chExt cx="2988678" cy="430138"/>
            </a:xfrm>
          </p:grpSpPr>
          <p:grpSp>
            <p:nvGrpSpPr>
              <p:cNvPr id="45" name="Group 44"/>
              <p:cNvGrpSpPr/>
              <p:nvPr/>
            </p:nvGrpSpPr>
            <p:grpSpPr>
              <a:xfrm>
                <a:off x="340059" y="3628515"/>
                <a:ext cx="2759233" cy="307982"/>
                <a:chOff x="227655" y="3733442"/>
                <a:chExt cx="2759233" cy="307982"/>
              </a:xfrm>
            </p:grpSpPr>
            <p:sp>
              <p:nvSpPr>
                <p:cNvPr id="47" name="Rounded Rectangle 46"/>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Rectangle 45"/>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p:cNvGrpSpPr/>
            <p:nvPr/>
          </p:nvGrpSpPr>
          <p:grpSpPr>
            <a:xfrm>
              <a:off x="8136226" y="2027853"/>
              <a:ext cx="2408965" cy="346704"/>
              <a:chOff x="235785" y="3564233"/>
              <a:chExt cx="2988678" cy="430138"/>
            </a:xfrm>
          </p:grpSpPr>
          <p:grpSp>
            <p:nvGrpSpPr>
              <p:cNvPr id="56" name="Group 55"/>
              <p:cNvGrpSpPr/>
              <p:nvPr/>
            </p:nvGrpSpPr>
            <p:grpSpPr>
              <a:xfrm>
                <a:off x="340059" y="3628515"/>
                <a:ext cx="2759233" cy="307982"/>
                <a:chOff x="227655" y="3733442"/>
                <a:chExt cx="2759233" cy="307982"/>
              </a:xfrm>
            </p:grpSpPr>
            <p:sp>
              <p:nvSpPr>
                <p:cNvPr id="60" name="Rounded Rectangle 59"/>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ounded Rectangle 65"/>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Rectangle 56"/>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8" name="Rounded Rectangle 77"/>
          <p:cNvSpPr/>
          <p:nvPr/>
        </p:nvSpPr>
        <p:spPr>
          <a:xfrm>
            <a:off x="9411928" y="187112"/>
            <a:ext cx="2502216" cy="594934"/>
          </a:xfrm>
          <a:prstGeom prst="roundRect">
            <a:avLst/>
          </a:prstGeom>
          <a:solidFill>
            <a:srgbClr val="EE26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KEYWORD:</a:t>
            </a:r>
            <a:r>
              <a:rPr lang="en-IN" b="1" dirty="0" smtClean="0"/>
              <a:t> </a:t>
            </a:r>
            <a:r>
              <a:rPr lang="en-IN" b="1" dirty="0" smtClean="0">
                <a:solidFill>
                  <a:srgbClr val="FFFF00"/>
                </a:solidFill>
              </a:rPr>
              <a:t>float</a:t>
            </a:r>
            <a:endParaRPr lang="en-GB" b="1" dirty="0">
              <a:solidFill>
                <a:srgbClr val="FFFF00"/>
              </a:solidFill>
            </a:endParaRPr>
          </a:p>
        </p:txBody>
      </p:sp>
    </p:spTree>
    <p:extLst>
      <p:ext uri="{BB962C8B-B14F-4D97-AF65-F5344CB8AC3E}">
        <p14:creationId xmlns:p14="http://schemas.microsoft.com/office/powerpoint/2010/main" val="2776265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FLOAT</a:t>
            </a:r>
            <a:endParaRPr lang="en-GB" sz="3200" b="1" dirty="0">
              <a:solidFill>
                <a:schemeClr val="bg1"/>
              </a:solidFill>
              <a:latin typeface="Agency FB" panose="020B0503020202020204" pitchFamily="34" charset="0"/>
            </a:endParaRPr>
          </a:p>
        </p:txBody>
      </p:sp>
      <p:sp>
        <p:nvSpPr>
          <p:cNvPr id="20" name="Rounded Rectangle 19"/>
          <p:cNvSpPr/>
          <p:nvPr/>
        </p:nvSpPr>
        <p:spPr>
          <a:xfrm>
            <a:off x="4782552" y="110711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3" name="Group 2"/>
          <p:cNvGrpSpPr/>
          <p:nvPr/>
        </p:nvGrpSpPr>
        <p:grpSpPr>
          <a:xfrm>
            <a:off x="993761" y="2027853"/>
            <a:ext cx="10204479" cy="357034"/>
            <a:chOff x="340712" y="2027853"/>
            <a:chExt cx="10204479" cy="357034"/>
          </a:xfrm>
        </p:grpSpPr>
        <p:grpSp>
          <p:nvGrpSpPr>
            <p:cNvPr id="21" name="Group 20"/>
            <p:cNvGrpSpPr/>
            <p:nvPr/>
          </p:nvGrpSpPr>
          <p:grpSpPr>
            <a:xfrm>
              <a:off x="340712" y="2038183"/>
              <a:ext cx="2408965" cy="346704"/>
              <a:chOff x="235785" y="3564233"/>
              <a:chExt cx="2988678" cy="430138"/>
            </a:xfrm>
          </p:grpSpPr>
          <p:grpSp>
            <p:nvGrpSpPr>
              <p:cNvPr id="22" name="Group 21"/>
              <p:cNvGrpSpPr/>
              <p:nvPr/>
            </p:nvGrpSpPr>
            <p:grpSpPr>
              <a:xfrm>
                <a:off x="340059" y="3628515"/>
                <a:ext cx="2759233" cy="307982"/>
                <a:chOff x="227655" y="3733442"/>
                <a:chExt cx="2759233" cy="307982"/>
              </a:xfrm>
            </p:grpSpPr>
            <p:sp>
              <p:nvSpPr>
                <p:cNvPr id="24" name="Rounded Rectangle 23"/>
                <p:cNvSpPr/>
                <p:nvPr/>
              </p:nvSpPr>
              <p:spPr>
                <a:xfrm>
                  <a:off x="227655" y="3752666"/>
                  <a:ext cx="288758" cy="288758"/>
                </a:xfrm>
                <a:prstGeom prst="roundRect">
                  <a:avLst/>
                </a:prstGeom>
                <a:solidFill>
                  <a:srgbClr val="EE266E"/>
                </a:solidFill>
                <a:ln>
                  <a:solidFill>
                    <a:srgbClr val="EE2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80580" y="375266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933505" y="3749462"/>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1286430" y="3746258"/>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639355" y="3743054"/>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p:cNvSpPr/>
                <p:nvPr/>
              </p:nvSpPr>
              <p:spPr>
                <a:xfrm>
                  <a:off x="1992280" y="3739850"/>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2345205" y="373664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p:cNvSpPr/>
                <p:nvPr/>
              </p:nvSpPr>
              <p:spPr>
                <a:xfrm>
                  <a:off x="2698130" y="3733442"/>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Rectangle 22"/>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p:cNvGrpSpPr/>
            <p:nvPr/>
          </p:nvGrpSpPr>
          <p:grpSpPr>
            <a:xfrm>
              <a:off x="2938004" y="2038183"/>
              <a:ext cx="2408965" cy="346704"/>
              <a:chOff x="235785" y="3564233"/>
              <a:chExt cx="2988678" cy="430138"/>
            </a:xfrm>
          </p:grpSpPr>
          <p:grpSp>
            <p:nvGrpSpPr>
              <p:cNvPr id="34" name="Group 33"/>
              <p:cNvGrpSpPr/>
              <p:nvPr/>
            </p:nvGrpSpPr>
            <p:grpSpPr>
              <a:xfrm>
                <a:off x="340059" y="3628515"/>
                <a:ext cx="2759233" cy="307982"/>
                <a:chOff x="227655" y="3733442"/>
                <a:chExt cx="2759233" cy="307982"/>
              </a:xfrm>
            </p:grpSpPr>
            <p:sp>
              <p:nvSpPr>
                <p:cNvPr id="36" name="Rounded Rectangle 35"/>
                <p:cNvSpPr/>
                <p:nvPr/>
              </p:nvSpPr>
              <p:spPr>
                <a:xfrm>
                  <a:off x="227655" y="3752666"/>
                  <a:ext cx="288758" cy="288758"/>
                </a:xfrm>
                <a:prstGeom prst="round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ounded Rectangle 3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4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3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p:cNvGrpSpPr/>
            <p:nvPr/>
          </p:nvGrpSpPr>
          <p:grpSpPr>
            <a:xfrm>
              <a:off x="5535296" y="2033018"/>
              <a:ext cx="2408965" cy="346704"/>
              <a:chOff x="235785" y="3564233"/>
              <a:chExt cx="2988678" cy="430138"/>
            </a:xfrm>
          </p:grpSpPr>
          <p:grpSp>
            <p:nvGrpSpPr>
              <p:cNvPr id="45" name="Group 44"/>
              <p:cNvGrpSpPr/>
              <p:nvPr/>
            </p:nvGrpSpPr>
            <p:grpSpPr>
              <a:xfrm>
                <a:off x="340059" y="3628515"/>
                <a:ext cx="2759233" cy="307982"/>
                <a:chOff x="227655" y="3733442"/>
                <a:chExt cx="2759233" cy="307982"/>
              </a:xfrm>
            </p:grpSpPr>
            <p:sp>
              <p:nvSpPr>
                <p:cNvPr id="47" name="Rounded Rectangle 46"/>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Rectangle 45"/>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p:cNvGrpSpPr/>
            <p:nvPr/>
          </p:nvGrpSpPr>
          <p:grpSpPr>
            <a:xfrm>
              <a:off x="8136226" y="2027853"/>
              <a:ext cx="2408965" cy="346704"/>
              <a:chOff x="235785" y="3564233"/>
              <a:chExt cx="2988678" cy="430138"/>
            </a:xfrm>
          </p:grpSpPr>
          <p:grpSp>
            <p:nvGrpSpPr>
              <p:cNvPr id="56" name="Group 55"/>
              <p:cNvGrpSpPr/>
              <p:nvPr/>
            </p:nvGrpSpPr>
            <p:grpSpPr>
              <a:xfrm>
                <a:off x="340059" y="3628515"/>
                <a:ext cx="2759233" cy="307982"/>
                <a:chOff x="227655" y="3733442"/>
                <a:chExt cx="2759233" cy="307982"/>
              </a:xfrm>
            </p:grpSpPr>
            <p:sp>
              <p:nvSpPr>
                <p:cNvPr id="60" name="Rounded Rectangle 59"/>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ounded Rectangle 65"/>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Rectangle 56"/>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8" name="Straight Arrow Connector 67"/>
          <p:cNvCxnSpPr/>
          <p:nvPr/>
        </p:nvCxnSpPr>
        <p:spPr>
          <a:xfrm>
            <a:off x="1195550" y="2667677"/>
            <a:ext cx="0" cy="70658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09082" y="3441461"/>
            <a:ext cx="1170201" cy="369332"/>
          </a:xfrm>
          <a:prstGeom prst="rect">
            <a:avLst/>
          </a:prstGeom>
          <a:noFill/>
        </p:spPr>
        <p:txBody>
          <a:bodyPr wrap="square" rtlCol="0">
            <a:spAutoFit/>
          </a:bodyPr>
          <a:lstStyle/>
          <a:p>
            <a:pPr algn="ctr"/>
            <a:r>
              <a:rPr lang="en-GB" b="1" dirty="0" smtClean="0">
                <a:solidFill>
                  <a:schemeClr val="bg1"/>
                </a:solidFill>
              </a:rPr>
              <a:t>SIGN</a:t>
            </a:r>
            <a:endParaRPr lang="en-GB" b="1" dirty="0">
              <a:solidFill>
                <a:schemeClr val="bg1"/>
              </a:solidFill>
            </a:endParaRPr>
          </a:p>
        </p:txBody>
      </p:sp>
    </p:spTree>
    <p:extLst>
      <p:ext uri="{BB962C8B-B14F-4D97-AF65-F5344CB8AC3E}">
        <p14:creationId xmlns:p14="http://schemas.microsoft.com/office/powerpoint/2010/main" val="1271062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up)">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FLOAT</a:t>
            </a:r>
            <a:endParaRPr lang="en-GB" sz="3200" b="1" dirty="0">
              <a:solidFill>
                <a:schemeClr val="bg1"/>
              </a:solidFill>
              <a:latin typeface="Agency FB" panose="020B0503020202020204" pitchFamily="34" charset="0"/>
            </a:endParaRPr>
          </a:p>
        </p:txBody>
      </p:sp>
      <p:sp>
        <p:nvSpPr>
          <p:cNvPr id="20" name="Rounded Rectangle 19"/>
          <p:cNvSpPr/>
          <p:nvPr/>
        </p:nvSpPr>
        <p:spPr>
          <a:xfrm>
            <a:off x="4782552" y="110711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3" name="Group 2"/>
          <p:cNvGrpSpPr/>
          <p:nvPr/>
        </p:nvGrpSpPr>
        <p:grpSpPr>
          <a:xfrm>
            <a:off x="993761" y="2027853"/>
            <a:ext cx="10204479" cy="357034"/>
            <a:chOff x="340712" y="2027853"/>
            <a:chExt cx="10204479" cy="357034"/>
          </a:xfrm>
        </p:grpSpPr>
        <p:grpSp>
          <p:nvGrpSpPr>
            <p:cNvPr id="21" name="Group 20"/>
            <p:cNvGrpSpPr/>
            <p:nvPr/>
          </p:nvGrpSpPr>
          <p:grpSpPr>
            <a:xfrm>
              <a:off x="340712" y="2038183"/>
              <a:ext cx="2408965" cy="346704"/>
              <a:chOff x="235785" y="3564233"/>
              <a:chExt cx="2988678" cy="430138"/>
            </a:xfrm>
          </p:grpSpPr>
          <p:grpSp>
            <p:nvGrpSpPr>
              <p:cNvPr id="22" name="Group 21"/>
              <p:cNvGrpSpPr/>
              <p:nvPr/>
            </p:nvGrpSpPr>
            <p:grpSpPr>
              <a:xfrm>
                <a:off x="340059" y="3628515"/>
                <a:ext cx="2759233" cy="307982"/>
                <a:chOff x="227655" y="3733442"/>
                <a:chExt cx="2759233" cy="307982"/>
              </a:xfrm>
            </p:grpSpPr>
            <p:sp>
              <p:nvSpPr>
                <p:cNvPr id="24" name="Rounded Rectangle 23"/>
                <p:cNvSpPr/>
                <p:nvPr/>
              </p:nvSpPr>
              <p:spPr>
                <a:xfrm>
                  <a:off x="227655" y="3752666"/>
                  <a:ext cx="288758" cy="288758"/>
                </a:xfrm>
                <a:prstGeom prst="roundRect">
                  <a:avLst/>
                </a:prstGeom>
                <a:solidFill>
                  <a:srgbClr val="EE266E"/>
                </a:solidFill>
                <a:ln>
                  <a:solidFill>
                    <a:srgbClr val="EE2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80580" y="3752666"/>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ounded Rectangle 26"/>
                <p:cNvSpPr/>
                <p:nvPr/>
              </p:nvSpPr>
              <p:spPr>
                <a:xfrm>
                  <a:off x="933505" y="3749462"/>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p:cNvSpPr/>
                <p:nvPr/>
              </p:nvSpPr>
              <p:spPr>
                <a:xfrm>
                  <a:off x="1286430" y="3746258"/>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ounded Rectangle 28"/>
                <p:cNvSpPr/>
                <p:nvPr/>
              </p:nvSpPr>
              <p:spPr>
                <a:xfrm>
                  <a:off x="1639355" y="3743054"/>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ounded Rectangle 29"/>
                <p:cNvSpPr/>
                <p:nvPr/>
              </p:nvSpPr>
              <p:spPr>
                <a:xfrm>
                  <a:off x="1992280" y="3739850"/>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ounded Rectangle 30"/>
                <p:cNvSpPr/>
                <p:nvPr/>
              </p:nvSpPr>
              <p:spPr>
                <a:xfrm>
                  <a:off x="2345205" y="3736646"/>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ounded Rectangle 31"/>
                <p:cNvSpPr/>
                <p:nvPr/>
              </p:nvSpPr>
              <p:spPr>
                <a:xfrm>
                  <a:off x="2698130" y="3733442"/>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Rectangle 22"/>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p:cNvGrpSpPr/>
            <p:nvPr/>
          </p:nvGrpSpPr>
          <p:grpSpPr>
            <a:xfrm>
              <a:off x="2938004" y="2038183"/>
              <a:ext cx="2408965" cy="346704"/>
              <a:chOff x="235785" y="3564233"/>
              <a:chExt cx="2988678" cy="430138"/>
            </a:xfrm>
          </p:grpSpPr>
          <p:grpSp>
            <p:nvGrpSpPr>
              <p:cNvPr id="34" name="Group 33"/>
              <p:cNvGrpSpPr/>
              <p:nvPr/>
            </p:nvGrpSpPr>
            <p:grpSpPr>
              <a:xfrm>
                <a:off x="340059" y="3628515"/>
                <a:ext cx="2759233" cy="307982"/>
                <a:chOff x="227655" y="3733442"/>
                <a:chExt cx="2759233" cy="307982"/>
              </a:xfrm>
            </p:grpSpPr>
            <p:sp>
              <p:nvSpPr>
                <p:cNvPr id="36" name="Rounded Rectangle 35"/>
                <p:cNvSpPr/>
                <p:nvPr/>
              </p:nvSpPr>
              <p:spPr>
                <a:xfrm>
                  <a:off x="227655" y="3752666"/>
                  <a:ext cx="288758" cy="288758"/>
                </a:xfrm>
                <a:prstGeom prst="round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ounded Rectangle 3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ounded Rectangle 3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4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5" name="Rectangle 3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p:cNvGrpSpPr/>
            <p:nvPr/>
          </p:nvGrpSpPr>
          <p:grpSpPr>
            <a:xfrm>
              <a:off x="5535296" y="2033018"/>
              <a:ext cx="2408965" cy="346704"/>
              <a:chOff x="235785" y="3564233"/>
              <a:chExt cx="2988678" cy="430138"/>
            </a:xfrm>
          </p:grpSpPr>
          <p:grpSp>
            <p:nvGrpSpPr>
              <p:cNvPr id="45" name="Group 44"/>
              <p:cNvGrpSpPr/>
              <p:nvPr/>
            </p:nvGrpSpPr>
            <p:grpSpPr>
              <a:xfrm>
                <a:off x="340059" y="3628515"/>
                <a:ext cx="2759233" cy="307982"/>
                <a:chOff x="227655" y="3733442"/>
                <a:chExt cx="2759233" cy="307982"/>
              </a:xfrm>
            </p:grpSpPr>
            <p:sp>
              <p:nvSpPr>
                <p:cNvPr id="47" name="Rounded Rectangle 46"/>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47"/>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48"/>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49"/>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50"/>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51"/>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6" name="Rectangle 45"/>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p:cNvGrpSpPr/>
            <p:nvPr/>
          </p:nvGrpSpPr>
          <p:grpSpPr>
            <a:xfrm>
              <a:off x="8136226" y="2027853"/>
              <a:ext cx="2408965" cy="346704"/>
              <a:chOff x="235785" y="3564233"/>
              <a:chExt cx="2988678" cy="430138"/>
            </a:xfrm>
          </p:grpSpPr>
          <p:grpSp>
            <p:nvGrpSpPr>
              <p:cNvPr id="56" name="Group 55"/>
              <p:cNvGrpSpPr/>
              <p:nvPr/>
            </p:nvGrpSpPr>
            <p:grpSpPr>
              <a:xfrm>
                <a:off x="340059" y="3628515"/>
                <a:ext cx="2759233" cy="307982"/>
                <a:chOff x="227655" y="3733442"/>
                <a:chExt cx="2759233" cy="307982"/>
              </a:xfrm>
            </p:grpSpPr>
            <p:sp>
              <p:nvSpPr>
                <p:cNvPr id="60" name="Rounded Rectangle 59"/>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ounded Rectangle 60"/>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ounded Rectangle 61"/>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ounded Rectangle 63"/>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ounded Rectangle 64"/>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ounded Rectangle 65"/>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ounded Rectangle 66"/>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Rectangle 56"/>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8" name="Straight Arrow Connector 67"/>
          <p:cNvCxnSpPr/>
          <p:nvPr/>
        </p:nvCxnSpPr>
        <p:spPr>
          <a:xfrm>
            <a:off x="1195550" y="2667677"/>
            <a:ext cx="0" cy="70658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077809" y="2679889"/>
            <a:ext cx="3477875" cy="887369"/>
            <a:chOff x="1077809" y="2679889"/>
            <a:chExt cx="3477875" cy="887369"/>
          </a:xfrm>
        </p:grpSpPr>
        <p:sp>
          <p:nvSpPr>
            <p:cNvPr id="5" name="TextBox 4"/>
            <p:cNvSpPr txBox="1"/>
            <p:nvPr/>
          </p:nvSpPr>
          <p:spPr>
            <a:xfrm rot="5400000">
              <a:off x="2506418" y="1251280"/>
              <a:ext cx="620657" cy="3477875"/>
            </a:xfrm>
            <a:prstGeom prst="rect">
              <a:avLst/>
            </a:prstGeom>
            <a:noFill/>
          </p:spPr>
          <p:txBody>
            <a:bodyPr wrap="square" rtlCol="0" anchor="t">
              <a:spAutoFit/>
            </a:bodyPr>
            <a:lstStyle/>
            <a:p>
              <a:pPr algn="ctr"/>
              <a:r>
                <a:rPr lang="en-IN" sz="22000" dirty="0" smtClean="0">
                  <a:solidFill>
                    <a:schemeClr val="bg1"/>
                  </a:solidFill>
                </a:rPr>
                <a:t>}</a:t>
              </a:r>
              <a:endParaRPr lang="en-GB" sz="22000" dirty="0">
                <a:solidFill>
                  <a:schemeClr val="bg1"/>
                </a:solidFill>
              </a:endParaRPr>
            </a:p>
          </p:txBody>
        </p:sp>
        <p:cxnSp>
          <p:nvCxnSpPr>
            <p:cNvPr id="69" name="Straight Arrow Connector 68"/>
            <p:cNvCxnSpPr/>
            <p:nvPr/>
          </p:nvCxnSpPr>
          <p:spPr>
            <a:xfrm>
              <a:off x="2679388" y="3287668"/>
              <a:ext cx="0" cy="27959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609082" y="3441461"/>
            <a:ext cx="1170201" cy="369332"/>
          </a:xfrm>
          <a:prstGeom prst="rect">
            <a:avLst/>
          </a:prstGeom>
          <a:noFill/>
        </p:spPr>
        <p:txBody>
          <a:bodyPr wrap="square" rtlCol="0">
            <a:spAutoFit/>
          </a:bodyPr>
          <a:lstStyle/>
          <a:p>
            <a:pPr algn="ctr"/>
            <a:r>
              <a:rPr lang="en-GB" b="1" dirty="0" smtClean="0">
                <a:solidFill>
                  <a:schemeClr val="bg1"/>
                </a:solidFill>
              </a:rPr>
              <a:t>SIGN</a:t>
            </a:r>
            <a:endParaRPr lang="en-GB" b="1" dirty="0">
              <a:solidFill>
                <a:schemeClr val="bg1"/>
              </a:solidFill>
            </a:endParaRPr>
          </a:p>
        </p:txBody>
      </p:sp>
      <p:sp>
        <p:nvSpPr>
          <p:cNvPr id="71" name="TextBox 70"/>
          <p:cNvSpPr txBox="1"/>
          <p:nvPr/>
        </p:nvSpPr>
        <p:spPr>
          <a:xfrm>
            <a:off x="2131633" y="3626127"/>
            <a:ext cx="1170201" cy="369332"/>
          </a:xfrm>
          <a:prstGeom prst="rect">
            <a:avLst/>
          </a:prstGeom>
          <a:noFill/>
        </p:spPr>
        <p:txBody>
          <a:bodyPr wrap="square" rtlCol="0">
            <a:spAutoFit/>
          </a:bodyPr>
          <a:lstStyle/>
          <a:p>
            <a:pPr algn="ctr"/>
            <a:r>
              <a:rPr lang="en-GB" b="1" dirty="0" smtClean="0">
                <a:solidFill>
                  <a:schemeClr val="bg1"/>
                </a:solidFill>
              </a:rPr>
              <a:t>Exponent</a:t>
            </a:r>
            <a:endParaRPr lang="en-GB" b="1" dirty="0">
              <a:solidFill>
                <a:schemeClr val="bg1"/>
              </a:solidFill>
            </a:endParaRPr>
          </a:p>
        </p:txBody>
      </p:sp>
      <p:grpSp>
        <p:nvGrpSpPr>
          <p:cNvPr id="72" name="Group 71"/>
          <p:cNvGrpSpPr/>
          <p:nvPr/>
        </p:nvGrpSpPr>
        <p:grpSpPr>
          <a:xfrm>
            <a:off x="3001874" y="3096608"/>
            <a:ext cx="10187404" cy="1877743"/>
            <a:chOff x="-983190" y="2150802"/>
            <a:chExt cx="10187404" cy="1877743"/>
          </a:xfrm>
        </p:grpSpPr>
        <p:sp>
          <p:nvSpPr>
            <p:cNvPr id="74" name="TextBox 73"/>
            <p:cNvSpPr txBox="1"/>
            <p:nvPr/>
          </p:nvSpPr>
          <p:spPr>
            <a:xfrm rot="5400000">
              <a:off x="3800183" y="-2632571"/>
              <a:ext cx="620657" cy="10187404"/>
            </a:xfrm>
            <a:prstGeom prst="rect">
              <a:avLst/>
            </a:prstGeom>
            <a:noFill/>
          </p:spPr>
          <p:txBody>
            <a:bodyPr wrap="square" rtlCol="0" anchor="t">
              <a:spAutoFit/>
            </a:bodyPr>
            <a:lstStyle/>
            <a:p>
              <a:pPr algn="ctr"/>
              <a:r>
                <a:rPr lang="en-IN" sz="65600" dirty="0" smtClean="0">
                  <a:solidFill>
                    <a:schemeClr val="bg1"/>
                  </a:solidFill>
                </a:rPr>
                <a:t>}</a:t>
              </a:r>
              <a:endParaRPr lang="en-GB" sz="65600" dirty="0">
                <a:solidFill>
                  <a:schemeClr val="bg1"/>
                </a:solidFill>
              </a:endParaRPr>
            </a:p>
          </p:txBody>
        </p:sp>
        <p:cxnSp>
          <p:nvCxnSpPr>
            <p:cNvPr id="76" name="Straight Arrow Connector 75"/>
            <p:cNvCxnSpPr/>
            <p:nvPr/>
          </p:nvCxnSpPr>
          <p:spPr>
            <a:xfrm>
              <a:off x="3694938" y="3748955"/>
              <a:ext cx="0" cy="279590"/>
            </a:xfrm>
            <a:prstGeom prst="straightConnector1">
              <a:avLst/>
            </a:prstGeom>
            <a:ln w="139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7098513" y="5077612"/>
            <a:ext cx="1170201" cy="369332"/>
          </a:xfrm>
          <a:prstGeom prst="rect">
            <a:avLst/>
          </a:prstGeom>
          <a:noFill/>
        </p:spPr>
        <p:txBody>
          <a:bodyPr wrap="square" rtlCol="0">
            <a:spAutoFit/>
          </a:bodyPr>
          <a:lstStyle/>
          <a:p>
            <a:pPr algn="ctr"/>
            <a:r>
              <a:rPr lang="en-GB" b="1" dirty="0" smtClean="0">
                <a:solidFill>
                  <a:schemeClr val="bg1"/>
                </a:solidFill>
              </a:rPr>
              <a:t>Fraction</a:t>
            </a:r>
            <a:endParaRPr lang="en-GB" b="1" dirty="0">
              <a:solidFill>
                <a:schemeClr val="bg1"/>
              </a:solidFill>
            </a:endParaRPr>
          </a:p>
        </p:txBody>
      </p:sp>
    </p:spTree>
    <p:extLst>
      <p:ext uri="{BB962C8B-B14F-4D97-AF65-F5344CB8AC3E}">
        <p14:creationId xmlns:p14="http://schemas.microsoft.com/office/powerpoint/2010/main" val="3075294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500"/>
                                        <p:tgtEl>
                                          <p:spTgt spid="7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7"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EXAMPLE</a:t>
            </a:r>
            <a:endParaRPr lang="en-GB" sz="3200" b="1" dirty="0">
              <a:solidFill>
                <a:schemeClr val="bg1"/>
              </a:solidFill>
              <a:latin typeface="Agency FB" panose="020B0503020202020204" pitchFamily="34" charset="0"/>
            </a:endParaRPr>
          </a:p>
        </p:txBody>
      </p:sp>
      <p:sp>
        <p:nvSpPr>
          <p:cNvPr id="75" name="TextBox 74"/>
          <p:cNvSpPr txBox="1"/>
          <p:nvPr/>
        </p:nvSpPr>
        <p:spPr>
          <a:xfrm>
            <a:off x="1741670" y="1095794"/>
            <a:ext cx="1719618" cy="584775"/>
          </a:xfrm>
          <a:prstGeom prst="rect">
            <a:avLst/>
          </a:prstGeom>
          <a:noFill/>
        </p:spPr>
        <p:txBody>
          <a:bodyPr wrap="square" rtlCol="0">
            <a:spAutoFit/>
          </a:bodyPr>
          <a:lstStyle/>
          <a:p>
            <a:pPr algn="ctr"/>
            <a:r>
              <a:rPr lang="en-IN" sz="3200" b="1" dirty="0" smtClean="0">
                <a:solidFill>
                  <a:srgbClr val="EE266E"/>
                </a:solidFill>
                <a:latin typeface="Agency FB" panose="020B0503020202020204" pitchFamily="34" charset="0"/>
              </a:rPr>
              <a:t>172.625</a:t>
            </a:r>
            <a:endParaRPr lang="en-GB" sz="3200" b="1" dirty="0">
              <a:solidFill>
                <a:srgbClr val="EE266E"/>
              </a:solidFill>
              <a:latin typeface="Agency FB" panose="020B0503020202020204" pitchFamily="34" charset="0"/>
            </a:endParaRPr>
          </a:p>
        </p:txBody>
      </p:sp>
      <p:cxnSp>
        <p:nvCxnSpPr>
          <p:cNvPr id="6" name="Straight Connector 5"/>
          <p:cNvCxnSpPr/>
          <p:nvPr/>
        </p:nvCxnSpPr>
        <p:spPr>
          <a:xfrm>
            <a:off x="2019869" y="1651379"/>
            <a:ext cx="9928438" cy="0"/>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893451" y="1680569"/>
            <a:ext cx="0" cy="1704076"/>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60421" y="1801133"/>
            <a:ext cx="2697330" cy="307780"/>
            <a:chOff x="160421" y="1801133"/>
            <a:chExt cx="2697330" cy="307780"/>
          </a:xfrm>
        </p:grpSpPr>
        <p:sp>
          <p:nvSpPr>
            <p:cNvPr id="78" name="TextBox 77"/>
            <p:cNvSpPr txBox="1"/>
            <p:nvPr/>
          </p:nvSpPr>
          <p:spPr>
            <a:xfrm>
              <a:off x="160421" y="1801136"/>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128</a:t>
              </a:r>
              <a:endParaRPr lang="en-GB" sz="1400" b="1" dirty="0">
                <a:solidFill>
                  <a:srgbClr val="5B9BD5"/>
                </a:solidFill>
                <a:latin typeface="Agency FB" panose="020B0503020202020204" pitchFamily="34" charset="0"/>
              </a:endParaRPr>
            </a:p>
          </p:txBody>
        </p:sp>
        <p:sp>
          <p:nvSpPr>
            <p:cNvPr id="80" name="TextBox 79"/>
            <p:cNvSpPr txBox="1"/>
            <p:nvPr/>
          </p:nvSpPr>
          <p:spPr>
            <a:xfrm>
              <a:off x="517282" y="1801135"/>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64</a:t>
              </a:r>
              <a:endParaRPr lang="en-GB" sz="1400" b="1" dirty="0">
                <a:solidFill>
                  <a:srgbClr val="5B9BD5"/>
                </a:solidFill>
                <a:latin typeface="Agency FB" panose="020B0503020202020204" pitchFamily="34" charset="0"/>
              </a:endParaRPr>
            </a:p>
          </p:txBody>
        </p:sp>
        <p:sp>
          <p:nvSpPr>
            <p:cNvPr id="81" name="TextBox 80"/>
            <p:cNvSpPr txBox="1"/>
            <p:nvPr/>
          </p:nvSpPr>
          <p:spPr>
            <a:xfrm>
              <a:off x="874143" y="1801134"/>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32</a:t>
              </a:r>
              <a:endParaRPr lang="en-GB" sz="1400" b="1" dirty="0">
                <a:solidFill>
                  <a:srgbClr val="5B9BD5"/>
                </a:solidFill>
                <a:latin typeface="Agency FB" panose="020B0503020202020204" pitchFamily="34" charset="0"/>
              </a:endParaRPr>
            </a:p>
          </p:txBody>
        </p:sp>
        <p:sp>
          <p:nvSpPr>
            <p:cNvPr id="82" name="TextBox 81"/>
            <p:cNvSpPr txBox="1"/>
            <p:nvPr/>
          </p:nvSpPr>
          <p:spPr>
            <a:xfrm>
              <a:off x="1231004" y="1801133"/>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16</a:t>
              </a:r>
              <a:endParaRPr lang="en-GB" sz="1400" b="1" dirty="0">
                <a:solidFill>
                  <a:srgbClr val="5B9BD5"/>
                </a:solidFill>
                <a:latin typeface="Agency FB" panose="020B0503020202020204" pitchFamily="34" charset="0"/>
              </a:endParaRPr>
            </a:p>
          </p:txBody>
        </p:sp>
        <p:sp>
          <p:nvSpPr>
            <p:cNvPr id="83" name="TextBox 82"/>
            <p:cNvSpPr txBox="1"/>
            <p:nvPr/>
          </p:nvSpPr>
          <p:spPr>
            <a:xfrm>
              <a:off x="1526476" y="1801133"/>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8</a:t>
              </a:r>
              <a:endParaRPr lang="en-GB" sz="1400" b="1" dirty="0">
                <a:solidFill>
                  <a:srgbClr val="5B9BD5"/>
                </a:solidFill>
                <a:latin typeface="Agency FB" panose="020B0503020202020204" pitchFamily="34" charset="0"/>
              </a:endParaRPr>
            </a:p>
          </p:txBody>
        </p:sp>
        <p:sp>
          <p:nvSpPr>
            <p:cNvPr id="84" name="TextBox 83"/>
            <p:cNvSpPr txBox="1"/>
            <p:nvPr/>
          </p:nvSpPr>
          <p:spPr>
            <a:xfrm>
              <a:off x="1821948" y="1801133"/>
              <a:ext cx="444859" cy="307777"/>
            </a:xfrm>
            <a:prstGeom prst="rect">
              <a:avLst/>
            </a:prstGeom>
            <a:noFill/>
          </p:spPr>
          <p:txBody>
            <a:bodyPr wrap="square" rtlCol="0">
              <a:spAutoFit/>
            </a:bodyPr>
            <a:lstStyle/>
            <a:p>
              <a:pPr algn="ctr"/>
              <a:r>
                <a:rPr lang="en-IN" sz="1400" b="1" dirty="0">
                  <a:solidFill>
                    <a:srgbClr val="5B9BD5"/>
                  </a:solidFill>
                  <a:latin typeface="Agency FB" panose="020B0503020202020204" pitchFamily="34" charset="0"/>
                </a:rPr>
                <a:t>4</a:t>
              </a:r>
              <a:endParaRPr lang="en-GB" sz="1400" b="1" dirty="0">
                <a:solidFill>
                  <a:srgbClr val="5B9BD5"/>
                </a:solidFill>
                <a:latin typeface="Agency FB" panose="020B0503020202020204" pitchFamily="34" charset="0"/>
              </a:endParaRPr>
            </a:p>
          </p:txBody>
        </p:sp>
        <p:sp>
          <p:nvSpPr>
            <p:cNvPr id="85" name="TextBox 84"/>
            <p:cNvSpPr txBox="1"/>
            <p:nvPr/>
          </p:nvSpPr>
          <p:spPr>
            <a:xfrm>
              <a:off x="2117420" y="1801133"/>
              <a:ext cx="444859" cy="307777"/>
            </a:xfrm>
            <a:prstGeom prst="rect">
              <a:avLst/>
            </a:prstGeom>
            <a:noFill/>
          </p:spPr>
          <p:txBody>
            <a:bodyPr wrap="square" rtlCol="0">
              <a:spAutoFit/>
            </a:bodyPr>
            <a:lstStyle/>
            <a:p>
              <a:pPr algn="ctr"/>
              <a:r>
                <a:rPr lang="en-IN" sz="1400" b="1" dirty="0">
                  <a:solidFill>
                    <a:srgbClr val="5B9BD5"/>
                  </a:solidFill>
                  <a:latin typeface="Agency FB" panose="020B0503020202020204" pitchFamily="34" charset="0"/>
                </a:rPr>
                <a:t>2</a:t>
              </a:r>
              <a:endParaRPr lang="en-GB" sz="1400" b="1" dirty="0">
                <a:solidFill>
                  <a:srgbClr val="5B9BD5"/>
                </a:solidFill>
                <a:latin typeface="Agency FB" panose="020B0503020202020204" pitchFamily="34" charset="0"/>
              </a:endParaRPr>
            </a:p>
          </p:txBody>
        </p:sp>
        <p:sp>
          <p:nvSpPr>
            <p:cNvPr id="86" name="TextBox 85"/>
            <p:cNvSpPr txBox="1"/>
            <p:nvPr/>
          </p:nvSpPr>
          <p:spPr>
            <a:xfrm>
              <a:off x="2412892" y="1801133"/>
              <a:ext cx="444859" cy="307777"/>
            </a:xfrm>
            <a:prstGeom prst="rect">
              <a:avLst/>
            </a:prstGeom>
            <a:noFill/>
          </p:spPr>
          <p:txBody>
            <a:bodyPr wrap="square" rtlCol="0">
              <a:spAutoFit/>
            </a:bodyPr>
            <a:lstStyle/>
            <a:p>
              <a:pPr algn="ctr"/>
              <a:r>
                <a:rPr lang="en-IN" sz="1400" b="1" dirty="0" smtClean="0">
                  <a:solidFill>
                    <a:srgbClr val="5B9BD5"/>
                  </a:solidFill>
                  <a:latin typeface="Agency FB" panose="020B0503020202020204" pitchFamily="34" charset="0"/>
                </a:rPr>
                <a:t>1</a:t>
              </a:r>
              <a:endParaRPr lang="en-GB" sz="1400" b="1" dirty="0">
                <a:solidFill>
                  <a:srgbClr val="5B9BD5"/>
                </a:solidFill>
                <a:latin typeface="Agency FB" panose="020B0503020202020204" pitchFamily="34" charset="0"/>
              </a:endParaRPr>
            </a:p>
          </p:txBody>
        </p:sp>
      </p:grpSp>
      <p:grpSp>
        <p:nvGrpSpPr>
          <p:cNvPr id="88" name="Group 87"/>
          <p:cNvGrpSpPr/>
          <p:nvPr/>
        </p:nvGrpSpPr>
        <p:grpSpPr>
          <a:xfrm>
            <a:off x="160421" y="2107319"/>
            <a:ext cx="2697330" cy="307780"/>
            <a:chOff x="160421" y="1801133"/>
            <a:chExt cx="2697330" cy="307780"/>
          </a:xfrm>
        </p:grpSpPr>
        <p:sp>
          <p:nvSpPr>
            <p:cNvPr id="89" name="TextBox 88"/>
            <p:cNvSpPr txBox="1"/>
            <p:nvPr/>
          </p:nvSpPr>
          <p:spPr>
            <a:xfrm>
              <a:off x="160421" y="1801136"/>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1</a:t>
              </a:r>
              <a:endParaRPr lang="en-GB" sz="1400" b="1" dirty="0">
                <a:solidFill>
                  <a:srgbClr val="FEB800"/>
                </a:solidFill>
                <a:latin typeface="Agency FB" panose="020B0503020202020204" pitchFamily="34" charset="0"/>
              </a:endParaRPr>
            </a:p>
          </p:txBody>
        </p:sp>
        <p:sp>
          <p:nvSpPr>
            <p:cNvPr id="90" name="TextBox 89"/>
            <p:cNvSpPr txBox="1"/>
            <p:nvPr/>
          </p:nvSpPr>
          <p:spPr>
            <a:xfrm>
              <a:off x="517282" y="1801135"/>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0</a:t>
              </a:r>
              <a:endParaRPr lang="en-GB" sz="1400" b="1" dirty="0">
                <a:solidFill>
                  <a:srgbClr val="FEB800"/>
                </a:solidFill>
                <a:latin typeface="Agency FB" panose="020B0503020202020204" pitchFamily="34" charset="0"/>
              </a:endParaRPr>
            </a:p>
          </p:txBody>
        </p:sp>
        <p:sp>
          <p:nvSpPr>
            <p:cNvPr id="91" name="TextBox 90"/>
            <p:cNvSpPr txBox="1"/>
            <p:nvPr/>
          </p:nvSpPr>
          <p:spPr>
            <a:xfrm>
              <a:off x="874143" y="1801134"/>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1</a:t>
              </a:r>
              <a:endParaRPr lang="en-GB" sz="1400" b="1" dirty="0">
                <a:solidFill>
                  <a:srgbClr val="FEB800"/>
                </a:solidFill>
                <a:latin typeface="Agency FB" panose="020B0503020202020204" pitchFamily="34" charset="0"/>
              </a:endParaRPr>
            </a:p>
          </p:txBody>
        </p:sp>
        <p:sp>
          <p:nvSpPr>
            <p:cNvPr id="92" name="TextBox 91"/>
            <p:cNvSpPr txBox="1"/>
            <p:nvPr/>
          </p:nvSpPr>
          <p:spPr>
            <a:xfrm>
              <a:off x="1231004" y="1801133"/>
              <a:ext cx="444859" cy="307777"/>
            </a:xfrm>
            <a:prstGeom prst="rect">
              <a:avLst/>
            </a:prstGeom>
            <a:noFill/>
          </p:spPr>
          <p:txBody>
            <a:bodyPr wrap="square" rtlCol="0">
              <a:spAutoFit/>
            </a:bodyPr>
            <a:lstStyle/>
            <a:p>
              <a:pPr algn="ctr"/>
              <a:r>
                <a:rPr lang="en-IN" sz="1400" b="1" dirty="0">
                  <a:solidFill>
                    <a:srgbClr val="FEB800"/>
                  </a:solidFill>
                  <a:latin typeface="Agency FB" panose="020B0503020202020204" pitchFamily="34" charset="0"/>
                </a:rPr>
                <a:t>0</a:t>
              </a:r>
              <a:endParaRPr lang="en-GB" sz="1400" b="1" dirty="0">
                <a:solidFill>
                  <a:srgbClr val="FEB800"/>
                </a:solidFill>
                <a:latin typeface="Agency FB" panose="020B0503020202020204" pitchFamily="34" charset="0"/>
              </a:endParaRPr>
            </a:p>
          </p:txBody>
        </p:sp>
        <p:sp>
          <p:nvSpPr>
            <p:cNvPr id="93" name="TextBox 92"/>
            <p:cNvSpPr txBox="1"/>
            <p:nvPr/>
          </p:nvSpPr>
          <p:spPr>
            <a:xfrm>
              <a:off x="1526476" y="1801133"/>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1</a:t>
              </a:r>
              <a:endParaRPr lang="en-GB" sz="1400" b="1" dirty="0">
                <a:solidFill>
                  <a:srgbClr val="FEB800"/>
                </a:solidFill>
                <a:latin typeface="Agency FB" panose="020B0503020202020204" pitchFamily="34" charset="0"/>
              </a:endParaRPr>
            </a:p>
          </p:txBody>
        </p:sp>
        <p:sp>
          <p:nvSpPr>
            <p:cNvPr id="94" name="TextBox 93"/>
            <p:cNvSpPr txBox="1"/>
            <p:nvPr/>
          </p:nvSpPr>
          <p:spPr>
            <a:xfrm>
              <a:off x="1821948" y="1801133"/>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1</a:t>
              </a:r>
              <a:endParaRPr lang="en-GB" sz="1400" b="1" dirty="0">
                <a:solidFill>
                  <a:srgbClr val="FEB800"/>
                </a:solidFill>
                <a:latin typeface="Agency FB" panose="020B0503020202020204" pitchFamily="34" charset="0"/>
              </a:endParaRPr>
            </a:p>
          </p:txBody>
        </p:sp>
        <p:sp>
          <p:nvSpPr>
            <p:cNvPr id="95" name="TextBox 94"/>
            <p:cNvSpPr txBox="1"/>
            <p:nvPr/>
          </p:nvSpPr>
          <p:spPr>
            <a:xfrm>
              <a:off x="2117420" y="1801133"/>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0</a:t>
              </a:r>
              <a:endParaRPr lang="en-GB" sz="1400" b="1" dirty="0">
                <a:solidFill>
                  <a:srgbClr val="FEB800"/>
                </a:solidFill>
                <a:latin typeface="Agency FB" panose="020B0503020202020204" pitchFamily="34" charset="0"/>
              </a:endParaRPr>
            </a:p>
          </p:txBody>
        </p:sp>
        <p:sp>
          <p:nvSpPr>
            <p:cNvPr id="96" name="TextBox 95"/>
            <p:cNvSpPr txBox="1"/>
            <p:nvPr/>
          </p:nvSpPr>
          <p:spPr>
            <a:xfrm>
              <a:off x="2412892" y="1801133"/>
              <a:ext cx="444859" cy="307777"/>
            </a:xfrm>
            <a:prstGeom prst="rect">
              <a:avLst/>
            </a:prstGeom>
            <a:noFill/>
          </p:spPr>
          <p:txBody>
            <a:bodyPr wrap="square" rtlCol="0">
              <a:spAutoFit/>
            </a:bodyPr>
            <a:lstStyle/>
            <a:p>
              <a:pPr algn="ctr"/>
              <a:r>
                <a:rPr lang="en-IN" sz="1400" b="1" dirty="0" smtClean="0">
                  <a:solidFill>
                    <a:srgbClr val="FEB800"/>
                  </a:solidFill>
                  <a:latin typeface="Agency FB" panose="020B0503020202020204" pitchFamily="34" charset="0"/>
                </a:rPr>
                <a:t>0</a:t>
              </a:r>
              <a:endParaRPr lang="en-GB" sz="1400" b="1" dirty="0">
                <a:solidFill>
                  <a:srgbClr val="FEB800"/>
                </a:solidFill>
                <a:latin typeface="Agency FB" panose="020B0503020202020204" pitchFamily="34" charset="0"/>
              </a:endParaRPr>
            </a:p>
          </p:txBody>
        </p:sp>
      </p:grpSp>
      <p:sp>
        <p:nvSpPr>
          <p:cNvPr id="97" name="TextBox 96"/>
          <p:cNvSpPr txBox="1"/>
          <p:nvPr/>
        </p:nvSpPr>
        <p:spPr>
          <a:xfrm>
            <a:off x="3109468" y="1762160"/>
            <a:ext cx="1719618" cy="584775"/>
          </a:xfrm>
          <a:prstGeom prst="rect">
            <a:avLst/>
          </a:prstGeom>
          <a:noFill/>
        </p:spPr>
        <p:txBody>
          <a:bodyPr wrap="square" rtlCol="0">
            <a:spAutoFit/>
          </a:bodyPr>
          <a:lstStyle/>
          <a:p>
            <a:pPr algn="ctr"/>
            <a:r>
              <a:rPr lang="en-IN" sz="3200" b="1" dirty="0">
                <a:solidFill>
                  <a:srgbClr val="00B050"/>
                </a:solidFill>
                <a:latin typeface="Agency FB" panose="020B0503020202020204" pitchFamily="34" charset="0"/>
              </a:rPr>
              <a:t>0</a:t>
            </a:r>
            <a:r>
              <a:rPr lang="en-IN" sz="3200" b="1" dirty="0" smtClean="0">
                <a:solidFill>
                  <a:srgbClr val="00B050"/>
                </a:solidFill>
                <a:latin typeface="Agency FB" panose="020B0503020202020204" pitchFamily="34" charset="0"/>
              </a:rPr>
              <a:t>.625</a:t>
            </a:r>
            <a:endParaRPr lang="en-GB" sz="3200" b="1" dirty="0">
              <a:solidFill>
                <a:srgbClr val="00B050"/>
              </a:solidFill>
              <a:latin typeface="Agency FB" panose="020B0503020202020204" pitchFamily="34" charset="0"/>
            </a:endParaRPr>
          </a:p>
        </p:txBody>
      </p:sp>
      <p:sp>
        <p:nvSpPr>
          <p:cNvPr id="98" name="TextBox 97"/>
          <p:cNvSpPr txBox="1"/>
          <p:nvPr/>
        </p:nvSpPr>
        <p:spPr>
          <a:xfrm>
            <a:off x="3109468" y="2307986"/>
            <a:ext cx="1719618" cy="584775"/>
          </a:xfrm>
          <a:prstGeom prst="rect">
            <a:avLst/>
          </a:prstGeom>
          <a:noFill/>
        </p:spPr>
        <p:txBody>
          <a:bodyPr wrap="square" rtlCol="0">
            <a:spAutoFit/>
          </a:bodyPr>
          <a:lstStyle/>
          <a:p>
            <a:pPr algn="ctr"/>
            <a:r>
              <a:rPr lang="en-IN" sz="3200" b="1" dirty="0" smtClean="0">
                <a:solidFill>
                  <a:srgbClr val="00B050"/>
                </a:solidFill>
                <a:latin typeface="Agency FB" panose="020B0503020202020204" pitchFamily="34" charset="0"/>
              </a:rPr>
              <a:t>0</a:t>
            </a:r>
            <a:r>
              <a:rPr lang="en-IN" sz="3200" b="1" dirty="0" smtClean="0">
                <a:solidFill>
                  <a:srgbClr val="00B050"/>
                </a:solidFill>
                <a:latin typeface="Agency FB" panose="020B0503020202020204" pitchFamily="34" charset="0"/>
              </a:rPr>
              <a:t>.250</a:t>
            </a:r>
            <a:endParaRPr lang="en-GB" sz="3200" b="1" dirty="0">
              <a:solidFill>
                <a:srgbClr val="00B050"/>
              </a:solidFill>
              <a:latin typeface="Agency FB" panose="020B0503020202020204" pitchFamily="34" charset="0"/>
            </a:endParaRPr>
          </a:p>
        </p:txBody>
      </p:sp>
      <p:sp>
        <p:nvSpPr>
          <p:cNvPr id="99" name="TextBox 98"/>
          <p:cNvSpPr txBox="1"/>
          <p:nvPr/>
        </p:nvSpPr>
        <p:spPr>
          <a:xfrm>
            <a:off x="3109468" y="2853812"/>
            <a:ext cx="1719618" cy="584775"/>
          </a:xfrm>
          <a:prstGeom prst="rect">
            <a:avLst/>
          </a:prstGeom>
          <a:noFill/>
        </p:spPr>
        <p:txBody>
          <a:bodyPr wrap="square" rtlCol="0">
            <a:spAutoFit/>
          </a:bodyPr>
          <a:lstStyle/>
          <a:p>
            <a:pPr algn="ctr"/>
            <a:r>
              <a:rPr lang="en-IN" sz="3200" b="1" dirty="0" smtClean="0">
                <a:solidFill>
                  <a:srgbClr val="00B050"/>
                </a:solidFill>
                <a:latin typeface="Agency FB" panose="020B0503020202020204" pitchFamily="34" charset="0"/>
              </a:rPr>
              <a:t>0</a:t>
            </a:r>
            <a:r>
              <a:rPr lang="en-IN" sz="3200" b="1" dirty="0" smtClean="0">
                <a:solidFill>
                  <a:srgbClr val="00B050"/>
                </a:solidFill>
                <a:latin typeface="Agency FB" panose="020B0503020202020204" pitchFamily="34" charset="0"/>
              </a:rPr>
              <a:t>.500</a:t>
            </a:r>
            <a:endParaRPr lang="en-GB" sz="3200" b="1" dirty="0">
              <a:solidFill>
                <a:srgbClr val="00B050"/>
              </a:solidFill>
              <a:latin typeface="Agency FB" panose="020B0503020202020204" pitchFamily="34" charset="0"/>
            </a:endParaRPr>
          </a:p>
        </p:txBody>
      </p:sp>
      <p:sp>
        <p:nvSpPr>
          <p:cNvPr id="100" name="TextBox 99"/>
          <p:cNvSpPr txBox="1"/>
          <p:nvPr/>
        </p:nvSpPr>
        <p:spPr>
          <a:xfrm>
            <a:off x="3950386" y="1830321"/>
            <a:ext cx="1719618"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1" name="TextBox 100"/>
          <p:cNvSpPr txBox="1"/>
          <p:nvPr/>
        </p:nvSpPr>
        <p:spPr>
          <a:xfrm>
            <a:off x="3950363" y="2361541"/>
            <a:ext cx="1719618"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2" name="TextBox 101"/>
          <p:cNvSpPr txBox="1"/>
          <p:nvPr/>
        </p:nvSpPr>
        <p:spPr>
          <a:xfrm>
            <a:off x="3950340" y="2892761"/>
            <a:ext cx="1719618"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3" name="TextBox 102"/>
          <p:cNvSpPr txBox="1"/>
          <p:nvPr/>
        </p:nvSpPr>
        <p:spPr>
          <a:xfrm>
            <a:off x="4930601" y="1762160"/>
            <a:ext cx="637841" cy="584775"/>
          </a:xfrm>
          <a:prstGeom prst="rect">
            <a:avLst/>
          </a:prstGeom>
          <a:noFill/>
        </p:spPr>
        <p:txBody>
          <a:bodyPr wrap="square" rtlCol="0">
            <a:spAutoFit/>
          </a:bodyPr>
          <a:lstStyle/>
          <a:p>
            <a:pPr algn="ctr"/>
            <a:r>
              <a:rPr lang="en-IN" sz="3200" b="1" dirty="0" smtClean="0">
                <a:solidFill>
                  <a:srgbClr val="00B050"/>
                </a:solidFill>
                <a:latin typeface="Agency FB" panose="020B0503020202020204" pitchFamily="34" charset="0"/>
              </a:rPr>
              <a:t>2</a:t>
            </a:r>
            <a:endParaRPr lang="en-GB" sz="3200" b="1" dirty="0">
              <a:solidFill>
                <a:srgbClr val="00B050"/>
              </a:solidFill>
              <a:latin typeface="Agency FB" panose="020B0503020202020204" pitchFamily="34" charset="0"/>
            </a:endParaRPr>
          </a:p>
        </p:txBody>
      </p:sp>
      <p:sp>
        <p:nvSpPr>
          <p:cNvPr id="104" name="TextBox 103"/>
          <p:cNvSpPr txBox="1"/>
          <p:nvPr/>
        </p:nvSpPr>
        <p:spPr>
          <a:xfrm>
            <a:off x="4924510" y="2307986"/>
            <a:ext cx="637841" cy="584775"/>
          </a:xfrm>
          <a:prstGeom prst="rect">
            <a:avLst/>
          </a:prstGeom>
          <a:noFill/>
        </p:spPr>
        <p:txBody>
          <a:bodyPr wrap="square" rtlCol="0">
            <a:spAutoFit/>
          </a:bodyPr>
          <a:lstStyle/>
          <a:p>
            <a:pPr algn="ctr"/>
            <a:r>
              <a:rPr lang="en-IN" sz="3200" b="1" dirty="0" smtClean="0">
                <a:solidFill>
                  <a:srgbClr val="00B050"/>
                </a:solidFill>
                <a:latin typeface="Agency FB" panose="020B0503020202020204" pitchFamily="34" charset="0"/>
              </a:rPr>
              <a:t>2</a:t>
            </a:r>
            <a:endParaRPr lang="en-GB" sz="3200" b="1" dirty="0">
              <a:solidFill>
                <a:srgbClr val="00B050"/>
              </a:solidFill>
              <a:latin typeface="Agency FB" panose="020B0503020202020204" pitchFamily="34" charset="0"/>
            </a:endParaRPr>
          </a:p>
        </p:txBody>
      </p:sp>
      <p:sp>
        <p:nvSpPr>
          <p:cNvPr id="105" name="TextBox 104"/>
          <p:cNvSpPr txBox="1"/>
          <p:nvPr/>
        </p:nvSpPr>
        <p:spPr>
          <a:xfrm>
            <a:off x="4918419" y="2853812"/>
            <a:ext cx="637841" cy="584775"/>
          </a:xfrm>
          <a:prstGeom prst="rect">
            <a:avLst/>
          </a:prstGeom>
          <a:noFill/>
        </p:spPr>
        <p:txBody>
          <a:bodyPr wrap="square" rtlCol="0">
            <a:spAutoFit/>
          </a:bodyPr>
          <a:lstStyle/>
          <a:p>
            <a:pPr algn="ctr"/>
            <a:r>
              <a:rPr lang="en-IN" sz="3200" b="1" dirty="0" smtClean="0">
                <a:solidFill>
                  <a:srgbClr val="00B050"/>
                </a:solidFill>
                <a:latin typeface="Agency FB" panose="020B0503020202020204" pitchFamily="34" charset="0"/>
              </a:rPr>
              <a:t>2</a:t>
            </a:r>
            <a:endParaRPr lang="en-GB" sz="3200" b="1" dirty="0">
              <a:solidFill>
                <a:srgbClr val="00B050"/>
              </a:solidFill>
              <a:latin typeface="Agency FB" panose="020B0503020202020204" pitchFamily="34" charset="0"/>
            </a:endParaRPr>
          </a:p>
        </p:txBody>
      </p:sp>
      <p:sp>
        <p:nvSpPr>
          <p:cNvPr id="106" name="TextBox 105"/>
          <p:cNvSpPr txBox="1"/>
          <p:nvPr/>
        </p:nvSpPr>
        <p:spPr>
          <a:xfrm>
            <a:off x="5534333" y="1765626"/>
            <a:ext cx="637841"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7" name="TextBox 106"/>
          <p:cNvSpPr txBox="1"/>
          <p:nvPr/>
        </p:nvSpPr>
        <p:spPr>
          <a:xfrm>
            <a:off x="5534333" y="2272799"/>
            <a:ext cx="637841"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8" name="TextBox 107"/>
          <p:cNvSpPr txBox="1"/>
          <p:nvPr/>
        </p:nvSpPr>
        <p:spPr>
          <a:xfrm>
            <a:off x="5534333" y="2779972"/>
            <a:ext cx="637841"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09" name="TextBox 108"/>
          <p:cNvSpPr txBox="1"/>
          <p:nvPr/>
        </p:nvSpPr>
        <p:spPr>
          <a:xfrm>
            <a:off x="6133894" y="1768240"/>
            <a:ext cx="1959228" cy="584775"/>
          </a:xfrm>
          <a:prstGeom prst="rect">
            <a:avLst/>
          </a:prstGeom>
          <a:noFill/>
        </p:spPr>
        <p:txBody>
          <a:bodyPr wrap="square" rtlCol="0">
            <a:spAutoFit/>
          </a:bodyPr>
          <a:lstStyle/>
          <a:p>
            <a:r>
              <a:rPr lang="en-IN" sz="3200" b="1" dirty="0" smtClean="0">
                <a:solidFill>
                  <a:srgbClr val="FFFF00"/>
                </a:solidFill>
                <a:latin typeface="Agency FB" panose="020B0503020202020204" pitchFamily="34" charset="0"/>
              </a:rPr>
              <a:t>1</a:t>
            </a:r>
            <a:r>
              <a:rPr lang="en-IN" sz="3200" b="1" dirty="0" smtClean="0">
                <a:solidFill>
                  <a:srgbClr val="FF0000"/>
                </a:solidFill>
                <a:latin typeface="Agency FB" panose="020B0503020202020204" pitchFamily="34" charset="0"/>
              </a:rPr>
              <a:t>.250</a:t>
            </a:r>
            <a:endParaRPr lang="en-GB" sz="3200" b="1" dirty="0">
              <a:solidFill>
                <a:srgbClr val="FF0000"/>
              </a:solidFill>
              <a:latin typeface="Agency FB" panose="020B0503020202020204" pitchFamily="34" charset="0"/>
            </a:endParaRPr>
          </a:p>
        </p:txBody>
      </p:sp>
      <p:sp>
        <p:nvSpPr>
          <p:cNvPr id="110" name="TextBox 109"/>
          <p:cNvSpPr txBox="1"/>
          <p:nvPr/>
        </p:nvSpPr>
        <p:spPr>
          <a:xfrm>
            <a:off x="6133894" y="2322107"/>
            <a:ext cx="1959228" cy="584775"/>
          </a:xfrm>
          <a:prstGeom prst="rect">
            <a:avLst/>
          </a:prstGeom>
          <a:noFill/>
        </p:spPr>
        <p:txBody>
          <a:bodyPr wrap="square" rtlCol="0">
            <a:spAutoFit/>
          </a:bodyPr>
          <a:lstStyle/>
          <a:p>
            <a:r>
              <a:rPr lang="en-IN" sz="3200" b="1" dirty="0" smtClean="0">
                <a:solidFill>
                  <a:srgbClr val="FFFF00"/>
                </a:solidFill>
                <a:latin typeface="Agency FB" panose="020B0503020202020204" pitchFamily="34" charset="0"/>
              </a:rPr>
              <a:t>0</a:t>
            </a:r>
            <a:r>
              <a:rPr lang="en-IN" sz="3200" b="1" dirty="0" smtClean="0">
                <a:solidFill>
                  <a:srgbClr val="FF0000"/>
                </a:solidFill>
                <a:latin typeface="Agency FB" panose="020B0503020202020204" pitchFamily="34" charset="0"/>
              </a:rPr>
              <a:t>.500</a:t>
            </a:r>
            <a:endParaRPr lang="en-GB" sz="3200" b="1" dirty="0">
              <a:solidFill>
                <a:srgbClr val="FF0000"/>
              </a:solidFill>
              <a:latin typeface="Agency FB" panose="020B0503020202020204" pitchFamily="34" charset="0"/>
            </a:endParaRPr>
          </a:p>
        </p:txBody>
      </p:sp>
      <p:sp>
        <p:nvSpPr>
          <p:cNvPr id="111" name="TextBox 110"/>
          <p:cNvSpPr txBox="1"/>
          <p:nvPr/>
        </p:nvSpPr>
        <p:spPr>
          <a:xfrm>
            <a:off x="6133894" y="2821382"/>
            <a:ext cx="1959228" cy="584775"/>
          </a:xfrm>
          <a:prstGeom prst="rect">
            <a:avLst/>
          </a:prstGeom>
          <a:noFill/>
        </p:spPr>
        <p:txBody>
          <a:bodyPr wrap="square" rtlCol="0">
            <a:spAutoFit/>
          </a:bodyPr>
          <a:lstStyle/>
          <a:p>
            <a:r>
              <a:rPr lang="en-IN" sz="3200" b="1" dirty="0" smtClean="0">
                <a:solidFill>
                  <a:srgbClr val="FFFF00"/>
                </a:solidFill>
                <a:latin typeface="Agency FB" panose="020B0503020202020204" pitchFamily="34" charset="0"/>
              </a:rPr>
              <a:t>1</a:t>
            </a:r>
            <a:r>
              <a:rPr lang="en-IN" sz="3200" b="1" dirty="0" smtClean="0">
                <a:solidFill>
                  <a:srgbClr val="FF0000"/>
                </a:solidFill>
                <a:latin typeface="Agency FB" panose="020B0503020202020204" pitchFamily="34" charset="0"/>
              </a:rPr>
              <a:t>.000</a:t>
            </a:r>
            <a:endParaRPr lang="en-GB" sz="3200" b="1" dirty="0">
              <a:solidFill>
                <a:srgbClr val="FF0000"/>
              </a:solidFill>
              <a:latin typeface="Agency FB" panose="020B0503020202020204" pitchFamily="34" charset="0"/>
            </a:endParaRPr>
          </a:p>
        </p:txBody>
      </p:sp>
      <p:grpSp>
        <p:nvGrpSpPr>
          <p:cNvPr id="15" name="Group 14"/>
          <p:cNvGrpSpPr/>
          <p:nvPr/>
        </p:nvGrpSpPr>
        <p:grpSpPr>
          <a:xfrm>
            <a:off x="319951" y="3638082"/>
            <a:ext cx="2838814" cy="677667"/>
            <a:chOff x="1971335" y="3638082"/>
            <a:chExt cx="2838814" cy="677667"/>
          </a:xfrm>
        </p:grpSpPr>
        <p:sp>
          <p:nvSpPr>
            <p:cNvPr id="112" name="TextBox 111"/>
            <p:cNvSpPr txBox="1"/>
            <p:nvPr/>
          </p:nvSpPr>
          <p:spPr>
            <a:xfrm>
              <a:off x="1971335" y="3638083"/>
              <a:ext cx="1959228"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10101100.101</a:t>
              </a:r>
              <a:endParaRPr lang="en-GB" sz="3200" b="1" dirty="0">
                <a:solidFill>
                  <a:schemeClr val="bg1"/>
                </a:solidFill>
                <a:latin typeface="Agency FB" panose="020B0503020202020204" pitchFamily="34" charset="0"/>
              </a:endParaRPr>
            </a:p>
          </p:txBody>
        </p:sp>
        <p:sp>
          <p:nvSpPr>
            <p:cNvPr id="113" name="TextBox 112"/>
            <p:cNvSpPr txBox="1"/>
            <p:nvPr/>
          </p:nvSpPr>
          <p:spPr>
            <a:xfrm>
              <a:off x="4172308" y="3638082"/>
              <a:ext cx="63784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2</a:t>
              </a:r>
              <a:r>
                <a:rPr lang="en-IN" sz="3200" b="1" baseline="30000" dirty="0" smtClean="0">
                  <a:solidFill>
                    <a:schemeClr val="bg1"/>
                  </a:solidFill>
                  <a:latin typeface="Agency FB" panose="020B0503020202020204" pitchFamily="34" charset="0"/>
                </a:rPr>
                <a:t>0</a:t>
              </a:r>
              <a:endParaRPr lang="en-GB" sz="3200" b="1" dirty="0">
                <a:solidFill>
                  <a:schemeClr val="bg1"/>
                </a:solidFill>
                <a:latin typeface="Agency FB" panose="020B0503020202020204" pitchFamily="34" charset="0"/>
              </a:endParaRPr>
            </a:p>
          </p:txBody>
        </p:sp>
        <p:sp>
          <p:nvSpPr>
            <p:cNvPr id="114" name="TextBox 113"/>
            <p:cNvSpPr txBox="1"/>
            <p:nvPr/>
          </p:nvSpPr>
          <p:spPr>
            <a:xfrm>
              <a:off x="3677439" y="3730974"/>
              <a:ext cx="583675"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grpSp>
      <p:grpSp>
        <p:nvGrpSpPr>
          <p:cNvPr id="118" name="Group 117"/>
          <p:cNvGrpSpPr/>
          <p:nvPr/>
        </p:nvGrpSpPr>
        <p:grpSpPr>
          <a:xfrm>
            <a:off x="319951" y="4525786"/>
            <a:ext cx="2838814" cy="677667"/>
            <a:chOff x="1971335" y="3638082"/>
            <a:chExt cx="2838814" cy="677667"/>
          </a:xfrm>
        </p:grpSpPr>
        <p:sp>
          <p:nvSpPr>
            <p:cNvPr id="119" name="TextBox 118"/>
            <p:cNvSpPr txBox="1"/>
            <p:nvPr/>
          </p:nvSpPr>
          <p:spPr>
            <a:xfrm>
              <a:off x="1971335" y="3638083"/>
              <a:ext cx="1959228" cy="584775"/>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1.0101100101</a:t>
              </a:r>
              <a:endParaRPr lang="en-GB" sz="3200" b="1" dirty="0">
                <a:solidFill>
                  <a:schemeClr val="bg1"/>
                </a:solidFill>
                <a:latin typeface="Agency FB" panose="020B0503020202020204" pitchFamily="34" charset="0"/>
              </a:endParaRPr>
            </a:p>
          </p:txBody>
        </p:sp>
        <p:sp>
          <p:nvSpPr>
            <p:cNvPr id="120" name="TextBox 119"/>
            <p:cNvSpPr txBox="1"/>
            <p:nvPr/>
          </p:nvSpPr>
          <p:spPr>
            <a:xfrm>
              <a:off x="4172308" y="3638082"/>
              <a:ext cx="63784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2</a:t>
              </a:r>
              <a:r>
                <a:rPr lang="en-IN" sz="3200" b="1" baseline="30000" dirty="0">
                  <a:solidFill>
                    <a:schemeClr val="bg1"/>
                  </a:solidFill>
                  <a:latin typeface="Agency FB" panose="020B0503020202020204" pitchFamily="34" charset="0"/>
                </a:rPr>
                <a:t>7</a:t>
              </a:r>
              <a:endParaRPr lang="en-GB" sz="3200" b="1" dirty="0">
                <a:solidFill>
                  <a:schemeClr val="bg1"/>
                </a:solidFill>
                <a:latin typeface="Agency FB" panose="020B0503020202020204" pitchFamily="34" charset="0"/>
              </a:endParaRPr>
            </a:p>
          </p:txBody>
        </p:sp>
        <p:sp>
          <p:nvSpPr>
            <p:cNvPr id="121" name="TextBox 120"/>
            <p:cNvSpPr txBox="1"/>
            <p:nvPr/>
          </p:nvSpPr>
          <p:spPr>
            <a:xfrm>
              <a:off x="3677439" y="3730974"/>
              <a:ext cx="583675" cy="584775"/>
            </a:xfrm>
            <a:prstGeom prst="rect">
              <a:avLst/>
            </a:prstGeom>
            <a:noFill/>
          </p:spPr>
          <p:txBody>
            <a:bodyPr wrap="square" rtlCol="0">
              <a:spAutoFit/>
            </a:bodyPr>
            <a:lstStyle/>
            <a:p>
              <a:pPr algn="ctr"/>
              <a:r>
                <a:rPr lang="en-IN" sz="3200" b="1" dirty="0" smtClean="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grpSp>
      <p:sp>
        <p:nvSpPr>
          <p:cNvPr id="122" name="TextBox 121"/>
          <p:cNvSpPr txBox="1"/>
          <p:nvPr/>
        </p:nvSpPr>
        <p:spPr>
          <a:xfrm>
            <a:off x="8379377" y="4621939"/>
            <a:ext cx="3568930" cy="584775"/>
          </a:xfrm>
          <a:prstGeom prst="rect">
            <a:avLst/>
          </a:prstGeom>
          <a:noFill/>
        </p:spPr>
        <p:txBody>
          <a:bodyPr wrap="square" rtlCol="0">
            <a:spAutoFit/>
          </a:bodyPr>
          <a:lstStyle/>
          <a:p>
            <a:r>
              <a:rPr lang="en-IN" sz="3200" b="1" dirty="0" smtClean="0">
                <a:solidFill>
                  <a:srgbClr val="FEB800"/>
                </a:solidFill>
                <a:latin typeface="Agency FB" panose="020B0503020202020204" pitchFamily="34" charset="0"/>
              </a:rPr>
              <a:t>FRACTION :  1.0101100101</a:t>
            </a:r>
            <a:endParaRPr lang="en-GB" sz="3200" b="1" dirty="0">
              <a:solidFill>
                <a:srgbClr val="FEB800"/>
              </a:solidFill>
              <a:latin typeface="Agency FB" panose="020B0503020202020204" pitchFamily="34" charset="0"/>
            </a:endParaRPr>
          </a:p>
        </p:txBody>
      </p:sp>
      <p:cxnSp>
        <p:nvCxnSpPr>
          <p:cNvPr id="124" name="Straight Connector 123"/>
          <p:cNvCxnSpPr/>
          <p:nvPr/>
        </p:nvCxnSpPr>
        <p:spPr>
          <a:xfrm>
            <a:off x="7317600" y="1680569"/>
            <a:ext cx="0" cy="3367075"/>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7559231" y="1770854"/>
            <a:ext cx="2269585" cy="584775"/>
          </a:xfrm>
          <a:prstGeom prst="rect">
            <a:avLst/>
          </a:prstGeom>
          <a:noFill/>
        </p:spPr>
        <p:txBody>
          <a:bodyPr wrap="square" rtlCol="0">
            <a:spAutoFit/>
          </a:bodyPr>
          <a:lstStyle/>
          <a:p>
            <a:r>
              <a:rPr lang="en-IN" sz="3200" b="1" dirty="0" smtClean="0">
                <a:solidFill>
                  <a:srgbClr val="EE266E"/>
                </a:solidFill>
                <a:latin typeface="Agency FB" panose="020B0503020202020204" pitchFamily="34" charset="0"/>
              </a:rPr>
              <a:t>EXPONENT:   7</a:t>
            </a:r>
            <a:endParaRPr lang="en-GB" sz="3200" b="1" dirty="0">
              <a:solidFill>
                <a:srgbClr val="EE266E"/>
              </a:solidFill>
              <a:latin typeface="Agency FB" panose="020B0503020202020204" pitchFamily="34" charset="0"/>
            </a:endParaRPr>
          </a:p>
        </p:txBody>
      </p:sp>
      <p:sp>
        <p:nvSpPr>
          <p:cNvPr id="125" name="TextBox 124"/>
          <p:cNvSpPr txBox="1"/>
          <p:nvPr/>
        </p:nvSpPr>
        <p:spPr>
          <a:xfrm>
            <a:off x="9068709" y="1762159"/>
            <a:ext cx="1719618" cy="584775"/>
          </a:xfrm>
          <a:prstGeom prst="rect">
            <a:avLst/>
          </a:prstGeom>
          <a:noFill/>
        </p:spPr>
        <p:txBody>
          <a:bodyPr wrap="square" rtlCol="0">
            <a:spAutoFit/>
          </a:bodyPr>
          <a:lstStyle/>
          <a:p>
            <a:pPr algn="ctr"/>
            <a:r>
              <a:rPr lang="en-IN" sz="3200" b="1" dirty="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26" name="TextBox 125"/>
          <p:cNvSpPr txBox="1"/>
          <p:nvPr/>
        </p:nvSpPr>
        <p:spPr>
          <a:xfrm>
            <a:off x="10057227" y="1765626"/>
            <a:ext cx="1116686" cy="584775"/>
          </a:xfrm>
          <a:prstGeom prst="rect">
            <a:avLst/>
          </a:prstGeom>
          <a:noFill/>
        </p:spPr>
        <p:txBody>
          <a:bodyPr wrap="square" rtlCol="0">
            <a:spAutoFit/>
          </a:bodyPr>
          <a:lstStyle/>
          <a:p>
            <a:pPr algn="ctr"/>
            <a:r>
              <a:rPr lang="en-IN" sz="3200" b="1" dirty="0" smtClean="0">
                <a:solidFill>
                  <a:srgbClr val="FFC000"/>
                </a:solidFill>
                <a:latin typeface="Agency FB" panose="020B0503020202020204" pitchFamily="34" charset="0"/>
              </a:rPr>
              <a:t>BIAS</a:t>
            </a:r>
            <a:endParaRPr lang="en-GB" sz="3200" b="1" dirty="0">
              <a:solidFill>
                <a:srgbClr val="FFC000"/>
              </a:solidFill>
              <a:latin typeface="Agency FB" panose="020B0503020202020204" pitchFamily="34" charset="0"/>
            </a:endParaRPr>
          </a:p>
        </p:txBody>
      </p:sp>
      <p:grpSp>
        <p:nvGrpSpPr>
          <p:cNvPr id="128" name="Group 127"/>
          <p:cNvGrpSpPr/>
          <p:nvPr/>
        </p:nvGrpSpPr>
        <p:grpSpPr>
          <a:xfrm>
            <a:off x="7559231" y="2406768"/>
            <a:ext cx="3614682" cy="593470"/>
            <a:chOff x="7559231" y="1762159"/>
            <a:chExt cx="3614682" cy="593470"/>
          </a:xfrm>
        </p:grpSpPr>
        <p:sp>
          <p:nvSpPr>
            <p:cNvPr id="129" name="TextBox 128"/>
            <p:cNvSpPr txBox="1"/>
            <p:nvPr/>
          </p:nvSpPr>
          <p:spPr>
            <a:xfrm>
              <a:off x="7559231" y="1770854"/>
              <a:ext cx="2269585" cy="584775"/>
            </a:xfrm>
            <a:prstGeom prst="rect">
              <a:avLst/>
            </a:prstGeom>
            <a:noFill/>
          </p:spPr>
          <p:txBody>
            <a:bodyPr wrap="square" rtlCol="0">
              <a:spAutoFit/>
            </a:bodyPr>
            <a:lstStyle/>
            <a:p>
              <a:r>
                <a:rPr lang="en-IN" sz="3200" b="1" dirty="0" smtClean="0">
                  <a:solidFill>
                    <a:srgbClr val="EE266E"/>
                  </a:solidFill>
                  <a:latin typeface="Agency FB" panose="020B0503020202020204" pitchFamily="34" charset="0"/>
                </a:rPr>
                <a:t>EXPONENT:   7</a:t>
              </a:r>
              <a:endParaRPr lang="en-GB" sz="3200" b="1" dirty="0">
                <a:solidFill>
                  <a:srgbClr val="EE266E"/>
                </a:solidFill>
                <a:latin typeface="Agency FB" panose="020B0503020202020204" pitchFamily="34" charset="0"/>
              </a:endParaRPr>
            </a:p>
          </p:txBody>
        </p:sp>
        <p:sp>
          <p:nvSpPr>
            <p:cNvPr id="130" name="TextBox 129"/>
            <p:cNvSpPr txBox="1"/>
            <p:nvPr/>
          </p:nvSpPr>
          <p:spPr>
            <a:xfrm>
              <a:off x="9068709" y="1762159"/>
              <a:ext cx="1719618" cy="584775"/>
            </a:xfrm>
            <a:prstGeom prst="rect">
              <a:avLst/>
            </a:prstGeom>
            <a:noFill/>
          </p:spPr>
          <p:txBody>
            <a:bodyPr wrap="square" rtlCol="0">
              <a:spAutoFit/>
            </a:bodyPr>
            <a:lstStyle/>
            <a:p>
              <a:pPr algn="ctr"/>
              <a:r>
                <a:rPr lang="en-IN" sz="3200" b="1" dirty="0">
                  <a:solidFill>
                    <a:srgbClr val="5B9BD5"/>
                  </a:solidFill>
                  <a:latin typeface="Agency FB" panose="020B0503020202020204" pitchFamily="34" charset="0"/>
                </a:rPr>
                <a:t>+</a:t>
              </a:r>
              <a:endParaRPr lang="en-GB" sz="3200" b="1" dirty="0">
                <a:solidFill>
                  <a:srgbClr val="5B9BD5"/>
                </a:solidFill>
                <a:latin typeface="Agency FB" panose="020B0503020202020204" pitchFamily="34" charset="0"/>
              </a:endParaRPr>
            </a:p>
          </p:txBody>
        </p:sp>
        <p:sp>
          <p:nvSpPr>
            <p:cNvPr id="131" name="TextBox 130"/>
            <p:cNvSpPr txBox="1"/>
            <p:nvPr/>
          </p:nvSpPr>
          <p:spPr>
            <a:xfrm>
              <a:off x="10057227" y="1765626"/>
              <a:ext cx="1116686" cy="584775"/>
            </a:xfrm>
            <a:prstGeom prst="rect">
              <a:avLst/>
            </a:prstGeom>
            <a:noFill/>
          </p:spPr>
          <p:txBody>
            <a:bodyPr wrap="square" rtlCol="0">
              <a:spAutoFit/>
            </a:bodyPr>
            <a:lstStyle/>
            <a:p>
              <a:pPr algn="ctr"/>
              <a:r>
                <a:rPr lang="en-IN" sz="3200" b="1" dirty="0" smtClean="0">
                  <a:solidFill>
                    <a:srgbClr val="FFC000"/>
                  </a:solidFill>
                  <a:latin typeface="Agency FB" panose="020B0503020202020204" pitchFamily="34" charset="0"/>
                </a:rPr>
                <a:t>127</a:t>
              </a:r>
              <a:endParaRPr lang="en-GB" sz="3200" b="1" dirty="0">
                <a:solidFill>
                  <a:srgbClr val="FFC000"/>
                </a:solidFill>
                <a:latin typeface="Agency FB" panose="020B0503020202020204" pitchFamily="34" charset="0"/>
              </a:endParaRPr>
            </a:p>
          </p:txBody>
        </p:sp>
      </p:grpSp>
      <p:sp>
        <p:nvSpPr>
          <p:cNvPr id="135" name="TextBox 134"/>
          <p:cNvSpPr txBox="1"/>
          <p:nvPr/>
        </p:nvSpPr>
        <p:spPr>
          <a:xfrm>
            <a:off x="10057227" y="3037171"/>
            <a:ext cx="1116686" cy="584775"/>
          </a:xfrm>
          <a:prstGeom prst="rect">
            <a:avLst/>
          </a:prstGeom>
          <a:noFill/>
        </p:spPr>
        <p:txBody>
          <a:bodyPr wrap="square" rtlCol="0">
            <a:spAutoFit/>
          </a:bodyPr>
          <a:lstStyle/>
          <a:p>
            <a:pPr algn="ctr"/>
            <a:r>
              <a:rPr lang="en-IN" sz="3200" b="1" dirty="0" smtClean="0">
                <a:solidFill>
                  <a:srgbClr val="FFC000"/>
                </a:solidFill>
                <a:latin typeface="Agency FB" panose="020B0503020202020204" pitchFamily="34" charset="0"/>
              </a:rPr>
              <a:t>134</a:t>
            </a:r>
            <a:endParaRPr lang="en-GB" sz="3200" b="1" dirty="0">
              <a:solidFill>
                <a:srgbClr val="FFC000"/>
              </a:solidFill>
              <a:latin typeface="Agency FB" panose="020B0503020202020204" pitchFamily="34" charset="0"/>
            </a:endParaRPr>
          </a:p>
        </p:txBody>
      </p:sp>
      <p:sp>
        <p:nvSpPr>
          <p:cNvPr id="136" name="TextBox 135"/>
          <p:cNvSpPr txBox="1"/>
          <p:nvPr/>
        </p:nvSpPr>
        <p:spPr>
          <a:xfrm>
            <a:off x="8379377" y="5199953"/>
            <a:ext cx="3145079" cy="584775"/>
          </a:xfrm>
          <a:prstGeom prst="rect">
            <a:avLst/>
          </a:prstGeom>
          <a:noFill/>
        </p:spPr>
        <p:txBody>
          <a:bodyPr wrap="square" rtlCol="0">
            <a:spAutoFit/>
          </a:bodyPr>
          <a:lstStyle/>
          <a:p>
            <a:r>
              <a:rPr lang="en-IN" sz="3200" b="1" dirty="0" smtClean="0">
                <a:solidFill>
                  <a:srgbClr val="FFC000"/>
                </a:solidFill>
                <a:latin typeface="Agency FB" panose="020B0503020202020204" pitchFamily="34" charset="0"/>
              </a:rPr>
              <a:t>EXPONENT:  10000110</a:t>
            </a:r>
            <a:endParaRPr lang="en-GB" sz="3200" b="1" dirty="0">
              <a:solidFill>
                <a:srgbClr val="FFC000"/>
              </a:solidFill>
              <a:latin typeface="Agency FB" panose="020B0503020202020204" pitchFamily="34" charset="0"/>
            </a:endParaRPr>
          </a:p>
        </p:txBody>
      </p:sp>
      <p:sp>
        <p:nvSpPr>
          <p:cNvPr id="137" name="TextBox 136"/>
          <p:cNvSpPr txBox="1"/>
          <p:nvPr/>
        </p:nvSpPr>
        <p:spPr>
          <a:xfrm>
            <a:off x="8379376" y="4042381"/>
            <a:ext cx="3145079" cy="584775"/>
          </a:xfrm>
          <a:prstGeom prst="rect">
            <a:avLst/>
          </a:prstGeom>
          <a:noFill/>
        </p:spPr>
        <p:txBody>
          <a:bodyPr wrap="square" rtlCol="0">
            <a:spAutoFit/>
          </a:bodyPr>
          <a:lstStyle/>
          <a:p>
            <a:r>
              <a:rPr lang="en-IN" sz="3200" b="1" dirty="0" smtClean="0">
                <a:solidFill>
                  <a:srgbClr val="FFC000"/>
                </a:solidFill>
                <a:latin typeface="Agency FB" panose="020B0503020202020204" pitchFamily="34" charset="0"/>
              </a:rPr>
              <a:t>SIGN         :  0</a:t>
            </a:r>
            <a:endParaRPr lang="en-GB" sz="3200" b="1" dirty="0">
              <a:solidFill>
                <a:srgbClr val="FFC000"/>
              </a:solidFill>
              <a:latin typeface="Agency FB" panose="020B0503020202020204" pitchFamily="34" charset="0"/>
            </a:endParaRPr>
          </a:p>
        </p:txBody>
      </p:sp>
      <p:sp>
        <p:nvSpPr>
          <p:cNvPr id="59" name="Oval 58"/>
          <p:cNvSpPr/>
          <p:nvPr/>
        </p:nvSpPr>
        <p:spPr>
          <a:xfrm>
            <a:off x="1903955" y="1027657"/>
            <a:ext cx="675060" cy="675060"/>
          </a:xfrm>
          <a:prstGeom prst="ellipse">
            <a:avLst/>
          </a:prstGeom>
          <a:noFill/>
          <a:ln w="317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p:cNvSpPr/>
          <p:nvPr/>
        </p:nvSpPr>
        <p:spPr>
          <a:xfrm>
            <a:off x="2520221" y="1029255"/>
            <a:ext cx="675060" cy="675060"/>
          </a:xfrm>
          <a:prstGeom prst="ellipse">
            <a:avLst/>
          </a:prstGeom>
          <a:noFill/>
          <a:ln w="317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206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8"/>
                                        </p:tgtEl>
                                        <p:attrNameLst>
                                          <p:attrName>style.visibility</p:attrName>
                                        </p:attrNameLst>
                                      </p:cBhvr>
                                      <p:to>
                                        <p:strVal val="visible"/>
                                      </p:to>
                                    </p:set>
                                    <p:animEffect transition="in" filter="fade">
                                      <p:cBhvr>
                                        <p:cTn id="39" dur="500"/>
                                        <p:tgtEl>
                                          <p:spTgt spid="1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500"/>
                                        <p:tgtEl>
                                          <p:spTgt spid="10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500"/>
                                        <p:tgtEl>
                                          <p:spTgt spid="10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fade">
                                      <p:cBhvr>
                                        <p:cTn id="76" dur="500"/>
                                        <p:tgtEl>
                                          <p:spTgt spid="10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fade">
                                      <p:cBhvr>
                                        <p:cTn id="79" dur="500"/>
                                        <p:tgtEl>
                                          <p:spTgt spid="10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fade">
                                      <p:cBhvr>
                                        <p:cTn id="82" dur="500"/>
                                        <p:tgtEl>
                                          <p:spTgt spid="1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fade">
                                      <p:cBhvr>
                                        <p:cTn id="92" dur="500"/>
                                        <p:tgtEl>
                                          <p:spTgt spid="10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5"/>
                                        </p:tgtEl>
                                        <p:attrNameLst>
                                          <p:attrName>style.visibility</p:attrName>
                                        </p:attrNameLst>
                                      </p:cBhvr>
                                      <p:to>
                                        <p:strVal val="visible"/>
                                      </p:to>
                                    </p:set>
                                    <p:animEffect transition="in" filter="fade">
                                      <p:cBhvr>
                                        <p:cTn id="95" dur="500"/>
                                        <p:tgtEl>
                                          <p:spTgt spid="10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1"/>
                                        </p:tgtEl>
                                        <p:attrNameLst>
                                          <p:attrName>style.visibility</p:attrName>
                                        </p:attrNameLst>
                                      </p:cBhvr>
                                      <p:to>
                                        <p:strVal val="visible"/>
                                      </p:to>
                                    </p:set>
                                    <p:animEffect transition="in" filter="fade">
                                      <p:cBhvr>
                                        <p:cTn id="101" dur="500"/>
                                        <p:tgtEl>
                                          <p:spTgt spid="11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24"/>
                                        </p:tgtEl>
                                        <p:attrNameLst>
                                          <p:attrName>style.visibility</p:attrName>
                                        </p:attrNameLst>
                                      </p:cBhvr>
                                      <p:to>
                                        <p:strVal val="visible"/>
                                      </p:to>
                                    </p:set>
                                    <p:animEffect transition="in" filter="wipe(up)">
                                      <p:cBhvr>
                                        <p:cTn id="106" dur="500"/>
                                        <p:tgtEl>
                                          <p:spTgt spid="124"/>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fade">
                                      <p:cBhvr>
                                        <p:cTn id="110" dur="500"/>
                                        <p:tgtEl>
                                          <p:spTgt spid="12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fade">
                                      <p:cBhvr>
                                        <p:cTn id="115" dur="500"/>
                                        <p:tgtEl>
                                          <p:spTgt spid="1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fade">
                                      <p:cBhvr>
                                        <p:cTn id="118" dur="500"/>
                                        <p:tgtEl>
                                          <p:spTgt spid="12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28"/>
                                        </p:tgtEl>
                                        <p:attrNameLst>
                                          <p:attrName>style.visibility</p:attrName>
                                        </p:attrNameLst>
                                      </p:cBhvr>
                                      <p:to>
                                        <p:strVal val="visible"/>
                                      </p:to>
                                    </p:set>
                                    <p:animEffect transition="in" filter="fade">
                                      <p:cBhvr>
                                        <p:cTn id="123" dur="500"/>
                                        <p:tgtEl>
                                          <p:spTgt spid="12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35"/>
                                        </p:tgtEl>
                                        <p:attrNameLst>
                                          <p:attrName>style.visibility</p:attrName>
                                        </p:attrNameLst>
                                      </p:cBhvr>
                                      <p:to>
                                        <p:strVal val="visible"/>
                                      </p:to>
                                    </p:set>
                                    <p:animEffect transition="in" filter="fade">
                                      <p:cBhvr>
                                        <p:cTn id="128" dur="500"/>
                                        <p:tgtEl>
                                          <p:spTgt spid="13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37"/>
                                        </p:tgtEl>
                                        <p:attrNameLst>
                                          <p:attrName>style.visibility</p:attrName>
                                        </p:attrNameLst>
                                      </p:cBhvr>
                                      <p:to>
                                        <p:strVal val="visible"/>
                                      </p:to>
                                    </p:set>
                                    <p:animEffect transition="in" filter="fade">
                                      <p:cBhvr>
                                        <p:cTn id="133" dur="500"/>
                                        <p:tgtEl>
                                          <p:spTgt spid="13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2"/>
                                        </p:tgtEl>
                                        <p:attrNameLst>
                                          <p:attrName>style.visibility</p:attrName>
                                        </p:attrNameLst>
                                      </p:cBhvr>
                                      <p:to>
                                        <p:strVal val="visible"/>
                                      </p:to>
                                    </p:set>
                                    <p:animEffect transition="in" filter="fade">
                                      <p:cBhvr>
                                        <p:cTn id="136" dur="500"/>
                                        <p:tgtEl>
                                          <p:spTgt spid="12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36"/>
                                        </p:tgtEl>
                                        <p:attrNameLst>
                                          <p:attrName>style.visibility</p:attrName>
                                        </p:attrNameLst>
                                      </p:cBhvr>
                                      <p:to>
                                        <p:strVal val="visible"/>
                                      </p:to>
                                    </p:set>
                                    <p:animEffect transition="in" filter="fade">
                                      <p:cBhvr>
                                        <p:cTn id="13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22" grpId="0"/>
      <p:bldP spid="123" grpId="0"/>
      <p:bldP spid="125" grpId="0"/>
      <p:bldP spid="126" grpId="0"/>
      <p:bldP spid="135" grpId="0"/>
      <p:bldP spid="136" grpId="0"/>
      <p:bldP spid="137" grpId="0"/>
      <p:bldP spid="59" grpId="0" animBg="1"/>
      <p:bldP spid="13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MEMORY MANAGEMENT</a:t>
            </a:r>
            <a:endParaRPr lang="en-GB" sz="3200" b="1" dirty="0">
              <a:solidFill>
                <a:schemeClr val="bg1"/>
              </a:solidFill>
              <a:latin typeface="Agency FB" panose="020B0503020202020204" pitchFamily="34" charset="0"/>
            </a:endParaRPr>
          </a:p>
        </p:txBody>
      </p:sp>
      <p:sp>
        <p:nvSpPr>
          <p:cNvPr id="20" name="Rounded Rectangle 19"/>
          <p:cNvSpPr/>
          <p:nvPr/>
        </p:nvSpPr>
        <p:spPr>
          <a:xfrm>
            <a:off x="283912" y="1338656"/>
            <a:ext cx="1769727"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DATA TYPE</a:t>
            </a:r>
            <a:endParaRPr lang="en-GB" b="1" dirty="0"/>
          </a:p>
        </p:txBody>
      </p:sp>
      <p:sp>
        <p:nvSpPr>
          <p:cNvPr id="73" name="Rounded Rectangle 72"/>
          <p:cNvSpPr/>
          <p:nvPr/>
        </p:nvSpPr>
        <p:spPr>
          <a:xfrm>
            <a:off x="2353593" y="1338656"/>
            <a:ext cx="173714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SIGN</a:t>
            </a:r>
            <a:endParaRPr lang="en-GB" b="1" dirty="0"/>
          </a:p>
        </p:txBody>
      </p:sp>
      <p:sp>
        <p:nvSpPr>
          <p:cNvPr id="75" name="Rounded Rectangle 74"/>
          <p:cNvSpPr/>
          <p:nvPr/>
        </p:nvSpPr>
        <p:spPr>
          <a:xfrm>
            <a:off x="4390691" y="1338656"/>
            <a:ext cx="136866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EXPONENT</a:t>
            </a:r>
            <a:endParaRPr lang="en-GB" b="1" dirty="0"/>
          </a:p>
        </p:txBody>
      </p:sp>
      <p:sp>
        <p:nvSpPr>
          <p:cNvPr id="78" name="Rounded Rectangle 77"/>
          <p:cNvSpPr/>
          <p:nvPr/>
        </p:nvSpPr>
        <p:spPr>
          <a:xfrm>
            <a:off x="6087853" y="1338656"/>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FRACTION</a:t>
            </a:r>
            <a:endParaRPr lang="en-GB" b="1" dirty="0"/>
          </a:p>
        </p:txBody>
      </p:sp>
      <p:sp>
        <p:nvSpPr>
          <p:cNvPr id="79" name="Rounded Rectangle 78"/>
          <p:cNvSpPr/>
          <p:nvPr/>
        </p:nvSpPr>
        <p:spPr>
          <a:xfrm>
            <a:off x="8927080" y="1334826"/>
            <a:ext cx="2804588"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BIAS</a:t>
            </a:r>
            <a:endParaRPr lang="en-GB" b="1" dirty="0"/>
          </a:p>
        </p:txBody>
      </p:sp>
      <p:cxnSp>
        <p:nvCxnSpPr>
          <p:cNvPr id="6" name="Straight Connector 5"/>
          <p:cNvCxnSpPr/>
          <p:nvPr/>
        </p:nvCxnSpPr>
        <p:spPr>
          <a:xfrm>
            <a:off x="2198267" y="1195136"/>
            <a:ext cx="0" cy="404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227594" y="1195135"/>
            <a:ext cx="0" cy="404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901351" y="1195135"/>
            <a:ext cx="0" cy="404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779276" y="1195135"/>
            <a:ext cx="0" cy="404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3912" y="2069432"/>
            <a:ext cx="11447756" cy="32084"/>
          </a:xfrm>
          <a:prstGeom prst="line">
            <a:avLst/>
          </a:prstGeom>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283912" y="2317913"/>
            <a:ext cx="1769727"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Float</a:t>
            </a:r>
            <a:endParaRPr lang="en-GB" b="1" dirty="0"/>
          </a:p>
        </p:txBody>
      </p:sp>
      <p:sp>
        <p:nvSpPr>
          <p:cNvPr id="84" name="Rounded Rectangle 83"/>
          <p:cNvSpPr/>
          <p:nvPr/>
        </p:nvSpPr>
        <p:spPr>
          <a:xfrm>
            <a:off x="283912" y="3297170"/>
            <a:ext cx="1769727"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Double</a:t>
            </a:r>
            <a:endParaRPr lang="en-GB" b="1" dirty="0"/>
          </a:p>
        </p:txBody>
      </p:sp>
      <p:sp>
        <p:nvSpPr>
          <p:cNvPr id="85" name="Rounded Rectangle 84"/>
          <p:cNvSpPr/>
          <p:nvPr/>
        </p:nvSpPr>
        <p:spPr>
          <a:xfrm>
            <a:off x="283912" y="4276427"/>
            <a:ext cx="1769727"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Long double</a:t>
            </a:r>
            <a:endParaRPr lang="en-GB" b="1" dirty="0"/>
          </a:p>
        </p:txBody>
      </p:sp>
      <p:sp>
        <p:nvSpPr>
          <p:cNvPr id="86" name="Rounded Rectangle 85"/>
          <p:cNvSpPr/>
          <p:nvPr/>
        </p:nvSpPr>
        <p:spPr>
          <a:xfrm>
            <a:off x="2353593" y="2317913"/>
            <a:ext cx="173714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a:t>
            </a:r>
            <a:endParaRPr lang="en-GB" b="1" dirty="0"/>
          </a:p>
        </p:txBody>
      </p:sp>
      <p:sp>
        <p:nvSpPr>
          <p:cNvPr id="87" name="Rounded Rectangle 86"/>
          <p:cNvSpPr/>
          <p:nvPr/>
        </p:nvSpPr>
        <p:spPr>
          <a:xfrm>
            <a:off x="2353593" y="3297170"/>
            <a:ext cx="173714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a:t>
            </a:r>
            <a:endParaRPr lang="en-GB" b="1" dirty="0"/>
          </a:p>
        </p:txBody>
      </p:sp>
      <p:sp>
        <p:nvSpPr>
          <p:cNvPr id="88" name="Rounded Rectangle 87"/>
          <p:cNvSpPr/>
          <p:nvPr/>
        </p:nvSpPr>
        <p:spPr>
          <a:xfrm>
            <a:off x="2353593" y="4276427"/>
            <a:ext cx="173714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a:t>
            </a:r>
            <a:endParaRPr lang="en-GB" b="1" dirty="0"/>
          </a:p>
        </p:txBody>
      </p:sp>
      <p:sp>
        <p:nvSpPr>
          <p:cNvPr id="89" name="Rounded Rectangle 88"/>
          <p:cNvSpPr/>
          <p:nvPr/>
        </p:nvSpPr>
        <p:spPr>
          <a:xfrm>
            <a:off x="4390691" y="2317659"/>
            <a:ext cx="136866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8</a:t>
            </a:r>
            <a:endParaRPr lang="en-GB" b="1" dirty="0"/>
          </a:p>
        </p:txBody>
      </p:sp>
      <p:sp>
        <p:nvSpPr>
          <p:cNvPr id="90" name="Rounded Rectangle 89"/>
          <p:cNvSpPr/>
          <p:nvPr/>
        </p:nvSpPr>
        <p:spPr>
          <a:xfrm>
            <a:off x="4390691" y="3296662"/>
            <a:ext cx="136866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11</a:t>
            </a:r>
            <a:endParaRPr lang="en-GB" b="1" dirty="0"/>
          </a:p>
        </p:txBody>
      </p:sp>
      <p:sp>
        <p:nvSpPr>
          <p:cNvPr id="91" name="Rounded Rectangle 90"/>
          <p:cNvSpPr/>
          <p:nvPr/>
        </p:nvSpPr>
        <p:spPr>
          <a:xfrm>
            <a:off x="4390691" y="4275665"/>
            <a:ext cx="1368664"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15</a:t>
            </a:r>
            <a:endParaRPr lang="en-GB" b="1" dirty="0"/>
          </a:p>
        </p:txBody>
      </p:sp>
      <p:sp>
        <p:nvSpPr>
          <p:cNvPr id="92" name="Rounded Rectangle 91"/>
          <p:cNvSpPr/>
          <p:nvPr/>
        </p:nvSpPr>
        <p:spPr>
          <a:xfrm>
            <a:off x="6087853" y="2317659"/>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23</a:t>
            </a:r>
            <a:endParaRPr lang="en-GB" b="1" dirty="0"/>
          </a:p>
        </p:txBody>
      </p:sp>
      <p:sp>
        <p:nvSpPr>
          <p:cNvPr id="93" name="Rounded Rectangle 92"/>
          <p:cNvSpPr/>
          <p:nvPr/>
        </p:nvSpPr>
        <p:spPr>
          <a:xfrm>
            <a:off x="6087853" y="3296662"/>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52</a:t>
            </a:r>
            <a:endParaRPr lang="en-GB" b="1" dirty="0"/>
          </a:p>
        </p:txBody>
      </p:sp>
      <p:sp>
        <p:nvSpPr>
          <p:cNvPr id="94" name="Rounded Rectangle 93"/>
          <p:cNvSpPr/>
          <p:nvPr/>
        </p:nvSpPr>
        <p:spPr>
          <a:xfrm>
            <a:off x="6087853" y="427566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63</a:t>
            </a:r>
            <a:endParaRPr lang="en-GB" b="1" dirty="0"/>
          </a:p>
        </p:txBody>
      </p:sp>
      <p:sp>
        <p:nvSpPr>
          <p:cNvPr id="95" name="Rounded Rectangle 94"/>
          <p:cNvSpPr/>
          <p:nvPr/>
        </p:nvSpPr>
        <p:spPr>
          <a:xfrm>
            <a:off x="8927080" y="2317659"/>
            <a:ext cx="2804588"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127</a:t>
            </a:r>
            <a:endParaRPr lang="en-GB" b="1" dirty="0"/>
          </a:p>
        </p:txBody>
      </p:sp>
      <p:sp>
        <p:nvSpPr>
          <p:cNvPr id="96" name="Rounded Rectangle 95"/>
          <p:cNvSpPr/>
          <p:nvPr/>
        </p:nvSpPr>
        <p:spPr>
          <a:xfrm>
            <a:off x="8927080" y="3300492"/>
            <a:ext cx="2804588"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1023</a:t>
            </a:r>
            <a:endParaRPr lang="en-GB" b="1" dirty="0"/>
          </a:p>
        </p:txBody>
      </p:sp>
      <p:sp>
        <p:nvSpPr>
          <p:cNvPr id="97" name="Rounded Rectangle 96"/>
          <p:cNvSpPr/>
          <p:nvPr/>
        </p:nvSpPr>
        <p:spPr>
          <a:xfrm>
            <a:off x="8927080" y="4283325"/>
            <a:ext cx="2804588"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16383</a:t>
            </a:r>
            <a:endParaRPr lang="en-GB" b="1" dirty="0"/>
          </a:p>
        </p:txBody>
      </p:sp>
    </p:spTree>
    <p:extLst>
      <p:ext uri="{BB962C8B-B14F-4D97-AF65-F5344CB8AC3E}">
        <p14:creationId xmlns:p14="http://schemas.microsoft.com/office/powerpoint/2010/main" val="1000080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CHARACTER</a:t>
            </a:r>
            <a:endParaRPr lang="en-GB" sz="3200" b="1" dirty="0">
              <a:solidFill>
                <a:schemeClr val="bg1"/>
              </a:solidFill>
              <a:latin typeface="Agency FB" panose="020B0503020202020204" pitchFamily="34" charset="0"/>
            </a:endParaRPr>
          </a:p>
        </p:txBody>
      </p:sp>
      <p:sp>
        <p:nvSpPr>
          <p:cNvPr id="34" name="Rounded Rectangle 33"/>
          <p:cNvSpPr/>
          <p:nvPr/>
        </p:nvSpPr>
        <p:spPr>
          <a:xfrm>
            <a:off x="9411928" y="187112"/>
            <a:ext cx="2502216" cy="594934"/>
          </a:xfrm>
          <a:prstGeom prst="roundRect">
            <a:avLst/>
          </a:prstGeom>
          <a:solidFill>
            <a:srgbClr val="EE26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KEYWORD:</a:t>
            </a:r>
            <a:r>
              <a:rPr lang="en-IN" b="1" dirty="0" smtClean="0"/>
              <a:t> </a:t>
            </a:r>
            <a:r>
              <a:rPr lang="en-IN" b="1" dirty="0" smtClean="0">
                <a:solidFill>
                  <a:srgbClr val="FFFF00"/>
                </a:solidFill>
              </a:rPr>
              <a:t>char</a:t>
            </a:r>
            <a:endParaRPr lang="en-GB" b="1" dirty="0">
              <a:solidFill>
                <a:srgbClr val="FFFF00"/>
              </a:solidFill>
            </a:endParaRPr>
          </a:p>
        </p:txBody>
      </p:sp>
      <p:sp>
        <p:nvSpPr>
          <p:cNvPr id="35" name="TextBox 34"/>
          <p:cNvSpPr txBox="1"/>
          <p:nvPr/>
        </p:nvSpPr>
        <p:spPr>
          <a:xfrm>
            <a:off x="433509" y="1191328"/>
            <a:ext cx="11237245" cy="369332"/>
          </a:xfrm>
          <a:prstGeom prst="rect">
            <a:avLst/>
          </a:prstGeom>
          <a:noFill/>
        </p:spPr>
        <p:txBody>
          <a:bodyPr wrap="square" rtlCol="0">
            <a:spAutoFit/>
          </a:bodyPr>
          <a:lstStyle/>
          <a:p>
            <a:r>
              <a:rPr lang="en-GB" b="1" i="1" dirty="0">
                <a:solidFill>
                  <a:schemeClr val="bg1"/>
                </a:solidFill>
              </a:rPr>
              <a:t>Character data type allows a variable to store only one character.</a:t>
            </a:r>
            <a:endParaRPr lang="en-GB" b="1" i="1" dirty="0">
              <a:solidFill>
                <a:schemeClr val="bg1"/>
              </a:solidFill>
            </a:endParaRPr>
          </a:p>
        </p:txBody>
      </p:sp>
      <p:sp>
        <p:nvSpPr>
          <p:cNvPr id="43" name="Rounded Rectangle 42"/>
          <p:cNvSpPr/>
          <p:nvPr/>
        </p:nvSpPr>
        <p:spPr>
          <a:xfrm>
            <a:off x="460375" y="1728662"/>
            <a:ext cx="3511257" cy="755231"/>
          </a:xfrm>
          <a:prstGeom prst="roundRect">
            <a:avLst>
              <a:gd name="adj" fmla="val 11139"/>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p:cNvSpPr txBox="1"/>
          <p:nvPr/>
        </p:nvSpPr>
        <p:spPr>
          <a:xfrm>
            <a:off x="651933" y="1933590"/>
            <a:ext cx="2978371" cy="369332"/>
          </a:xfrm>
          <a:prstGeom prst="rect">
            <a:avLst/>
          </a:prstGeom>
          <a:noFill/>
        </p:spPr>
        <p:txBody>
          <a:bodyPr wrap="square" rtlCol="0">
            <a:spAutoFit/>
          </a:bodyPr>
          <a:lstStyle/>
          <a:p>
            <a:r>
              <a:rPr lang="en-GB" b="1" dirty="0" smtClean="0">
                <a:solidFill>
                  <a:srgbClr val="5B9BD5"/>
                </a:solidFill>
              </a:rPr>
              <a:t>char</a:t>
            </a:r>
            <a:r>
              <a:rPr lang="en-GB" b="1" dirty="0" smtClean="0">
                <a:solidFill>
                  <a:schemeClr val="bg1"/>
                </a:solidFill>
              </a:rPr>
              <a:t> </a:t>
            </a:r>
            <a:r>
              <a:rPr lang="en-GB" b="1" dirty="0" err="1" smtClean="0">
                <a:solidFill>
                  <a:schemeClr val="bg1"/>
                </a:solidFill>
              </a:rPr>
              <a:t>terv</a:t>
            </a:r>
            <a:r>
              <a:rPr lang="en-GB" b="1" dirty="0" smtClean="0">
                <a:solidFill>
                  <a:schemeClr val="bg1"/>
                </a:solidFill>
              </a:rPr>
              <a:t> = </a:t>
            </a:r>
            <a:r>
              <a:rPr lang="en-GB" b="1" dirty="0" smtClean="0">
                <a:solidFill>
                  <a:srgbClr val="FEB800"/>
                </a:solidFill>
              </a:rPr>
              <a:t>‘a’</a:t>
            </a:r>
            <a:r>
              <a:rPr lang="en-GB" i="1" dirty="0" smtClean="0">
                <a:solidFill>
                  <a:schemeClr val="bg1"/>
                </a:solidFill>
              </a:rPr>
              <a:t>; </a:t>
            </a:r>
            <a:r>
              <a:rPr lang="en-GB" i="1" dirty="0" smtClean="0">
                <a:solidFill>
                  <a:schemeClr val="bg1">
                    <a:lumMod val="50000"/>
                  </a:schemeClr>
                </a:solidFill>
              </a:rPr>
              <a:t>//declaration</a:t>
            </a:r>
            <a:r>
              <a:rPr lang="en-GB" b="1" dirty="0" smtClean="0">
                <a:solidFill>
                  <a:schemeClr val="bg1"/>
                </a:solidFill>
              </a:rPr>
              <a:t> </a:t>
            </a:r>
            <a:endParaRPr lang="en-GB" b="1" dirty="0">
              <a:solidFill>
                <a:schemeClr val="bg1"/>
              </a:solidFill>
            </a:endParaRPr>
          </a:p>
        </p:txBody>
      </p:sp>
      <p:grpSp>
        <p:nvGrpSpPr>
          <p:cNvPr id="16" name="Group 15"/>
          <p:cNvGrpSpPr/>
          <p:nvPr/>
        </p:nvGrpSpPr>
        <p:grpSpPr>
          <a:xfrm>
            <a:off x="81888" y="2797619"/>
            <a:ext cx="3287692" cy="2579427"/>
            <a:chOff x="81888" y="2797619"/>
            <a:chExt cx="3287692" cy="2579427"/>
          </a:xfrm>
        </p:grpSpPr>
        <p:sp>
          <p:nvSpPr>
            <p:cNvPr id="7" name="Rounded Rectangle 6"/>
            <p:cNvSpPr/>
            <p:nvPr/>
          </p:nvSpPr>
          <p:spPr>
            <a:xfrm>
              <a:off x="433509" y="2797619"/>
              <a:ext cx="2893379" cy="257942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p:cNvSpPr txBox="1"/>
            <p:nvPr/>
          </p:nvSpPr>
          <p:spPr>
            <a:xfrm>
              <a:off x="391209" y="2833967"/>
              <a:ext cx="2978371" cy="369332"/>
            </a:xfrm>
            <a:prstGeom prst="rect">
              <a:avLst/>
            </a:prstGeom>
            <a:noFill/>
          </p:spPr>
          <p:txBody>
            <a:bodyPr wrap="square" rtlCol="0">
              <a:spAutoFit/>
            </a:bodyPr>
            <a:lstStyle/>
            <a:p>
              <a:pPr algn="ctr"/>
              <a:r>
                <a:rPr lang="en-GB" b="1" u="sng" dirty="0" smtClean="0">
                  <a:solidFill>
                    <a:schemeClr val="bg1"/>
                  </a:solidFill>
                </a:rPr>
                <a:t>Variable Declaration</a:t>
              </a:r>
              <a:endParaRPr lang="en-GB" b="1" u="sng" dirty="0">
                <a:solidFill>
                  <a:schemeClr val="bg1"/>
                </a:solidFill>
              </a:endParaRPr>
            </a:p>
          </p:txBody>
        </p:sp>
        <p:sp>
          <p:nvSpPr>
            <p:cNvPr id="47" name="TextBox 46"/>
            <p:cNvSpPr txBox="1"/>
            <p:nvPr/>
          </p:nvSpPr>
          <p:spPr>
            <a:xfrm>
              <a:off x="81888" y="4020125"/>
              <a:ext cx="2978371" cy="461665"/>
            </a:xfrm>
            <a:prstGeom prst="rect">
              <a:avLst/>
            </a:prstGeom>
            <a:noFill/>
          </p:spPr>
          <p:txBody>
            <a:bodyPr wrap="square" rtlCol="0">
              <a:spAutoFit/>
            </a:bodyPr>
            <a:lstStyle/>
            <a:p>
              <a:pPr algn="ctr"/>
              <a:r>
                <a:rPr lang="en-GB" sz="2400" b="1" dirty="0" smtClean="0">
                  <a:solidFill>
                    <a:srgbClr val="5B9BD5"/>
                  </a:solidFill>
                </a:rPr>
                <a:t>char</a:t>
              </a:r>
              <a:r>
                <a:rPr lang="en-GB" sz="2400" b="1" dirty="0" smtClean="0">
                  <a:solidFill>
                    <a:schemeClr val="bg1"/>
                  </a:solidFill>
                </a:rPr>
                <a:t> </a:t>
              </a:r>
              <a:r>
                <a:rPr lang="en-GB" sz="2400" b="1" dirty="0" err="1" smtClean="0">
                  <a:solidFill>
                    <a:schemeClr val="bg1"/>
                  </a:solidFill>
                </a:rPr>
                <a:t>terv</a:t>
              </a:r>
              <a:r>
                <a:rPr lang="en-GB" sz="2400" b="1" dirty="0" smtClean="0">
                  <a:solidFill>
                    <a:schemeClr val="bg1"/>
                  </a:solidFill>
                </a:rPr>
                <a:t>;</a:t>
              </a:r>
              <a:endParaRPr lang="en-GB" sz="2400" b="1" dirty="0">
                <a:solidFill>
                  <a:schemeClr val="bg1"/>
                </a:solidFill>
              </a:endParaRPr>
            </a:p>
          </p:txBody>
        </p:sp>
        <p:grpSp>
          <p:nvGrpSpPr>
            <p:cNvPr id="8" name="Group 7"/>
            <p:cNvGrpSpPr/>
            <p:nvPr/>
          </p:nvGrpSpPr>
          <p:grpSpPr>
            <a:xfrm>
              <a:off x="427050" y="3283806"/>
              <a:ext cx="1663434" cy="831109"/>
              <a:chOff x="427050" y="3283806"/>
              <a:chExt cx="1663434" cy="831109"/>
            </a:xfrm>
          </p:grpSpPr>
          <p:sp>
            <p:nvSpPr>
              <p:cNvPr id="38" name="Freeform 37"/>
              <p:cNvSpPr/>
              <p:nvPr/>
            </p:nvSpPr>
            <p:spPr>
              <a:xfrm>
                <a:off x="567975" y="3283806"/>
                <a:ext cx="1381585" cy="831109"/>
              </a:xfrm>
              <a:custGeom>
                <a:avLst/>
                <a:gdLst>
                  <a:gd name="connsiteX0" fmla="*/ 0 w 1746914"/>
                  <a:gd name="connsiteY0" fmla="*/ 0 h 1050877"/>
                  <a:gd name="connsiteX1" fmla="*/ 1746914 w 1746914"/>
                  <a:gd name="connsiteY1" fmla="*/ 0 h 1050877"/>
                  <a:gd name="connsiteX2" fmla="*/ 1746914 w 1746914"/>
                  <a:gd name="connsiteY2" fmla="*/ 627797 h 1050877"/>
                  <a:gd name="connsiteX3" fmla="*/ 979227 w 1746914"/>
                  <a:gd name="connsiteY3" fmla="*/ 627797 h 1050877"/>
                  <a:gd name="connsiteX4" fmla="*/ 979227 w 1746914"/>
                  <a:gd name="connsiteY4" fmla="*/ 839337 h 1050877"/>
                  <a:gd name="connsiteX5" fmla="*/ 1084997 w 1746914"/>
                  <a:gd name="connsiteY5" fmla="*/ 839337 h 1050877"/>
                  <a:gd name="connsiteX6" fmla="*/ 873457 w 1746914"/>
                  <a:gd name="connsiteY6" fmla="*/ 1050877 h 1050877"/>
                  <a:gd name="connsiteX7" fmla="*/ 661916 w 1746914"/>
                  <a:gd name="connsiteY7" fmla="*/ 839337 h 1050877"/>
                  <a:gd name="connsiteX8" fmla="*/ 767686 w 1746914"/>
                  <a:gd name="connsiteY8" fmla="*/ 839337 h 1050877"/>
                  <a:gd name="connsiteX9" fmla="*/ 767686 w 1746914"/>
                  <a:gd name="connsiteY9" fmla="*/ 627797 h 1050877"/>
                  <a:gd name="connsiteX10" fmla="*/ 0 w 1746914"/>
                  <a:gd name="connsiteY10" fmla="*/ 627797 h 105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6914" h="1050877">
                    <a:moveTo>
                      <a:pt x="0" y="0"/>
                    </a:moveTo>
                    <a:lnTo>
                      <a:pt x="1746914" y="0"/>
                    </a:lnTo>
                    <a:lnTo>
                      <a:pt x="1746914" y="627797"/>
                    </a:lnTo>
                    <a:lnTo>
                      <a:pt x="979227" y="627797"/>
                    </a:lnTo>
                    <a:lnTo>
                      <a:pt x="979227" y="839337"/>
                    </a:lnTo>
                    <a:lnTo>
                      <a:pt x="1084997" y="839337"/>
                    </a:lnTo>
                    <a:lnTo>
                      <a:pt x="873457" y="1050877"/>
                    </a:lnTo>
                    <a:lnTo>
                      <a:pt x="661916" y="839337"/>
                    </a:lnTo>
                    <a:lnTo>
                      <a:pt x="767686" y="839337"/>
                    </a:lnTo>
                    <a:lnTo>
                      <a:pt x="767686" y="627797"/>
                    </a:lnTo>
                    <a:lnTo>
                      <a:pt x="0" y="627797"/>
                    </a:lnTo>
                    <a:close/>
                  </a:path>
                </a:pathLst>
              </a:cu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p:cNvSpPr txBox="1"/>
              <p:nvPr/>
            </p:nvSpPr>
            <p:spPr>
              <a:xfrm>
                <a:off x="427050" y="3347914"/>
                <a:ext cx="1663434" cy="369332"/>
              </a:xfrm>
              <a:prstGeom prst="rect">
                <a:avLst/>
              </a:prstGeom>
              <a:noFill/>
            </p:spPr>
            <p:txBody>
              <a:bodyPr wrap="square" rtlCol="0">
                <a:spAutoFit/>
              </a:bodyPr>
              <a:lstStyle/>
              <a:p>
                <a:pPr algn="ctr"/>
                <a:r>
                  <a:rPr lang="en-GB" b="1" dirty="0" smtClean="0">
                    <a:solidFill>
                      <a:schemeClr val="bg1"/>
                    </a:solidFill>
                  </a:rPr>
                  <a:t>Data Type</a:t>
                </a:r>
                <a:endParaRPr lang="en-GB" b="1" dirty="0">
                  <a:solidFill>
                    <a:schemeClr val="bg1"/>
                  </a:solidFill>
                </a:endParaRPr>
              </a:p>
            </p:txBody>
          </p:sp>
        </p:grpSp>
        <p:grpSp>
          <p:nvGrpSpPr>
            <p:cNvPr id="50" name="Group 49"/>
            <p:cNvGrpSpPr/>
            <p:nvPr/>
          </p:nvGrpSpPr>
          <p:grpSpPr>
            <a:xfrm rot="10800000">
              <a:off x="817586" y="4404145"/>
              <a:ext cx="2102837" cy="831109"/>
              <a:chOff x="427050" y="3283806"/>
              <a:chExt cx="1663434" cy="831109"/>
            </a:xfrm>
          </p:grpSpPr>
          <p:sp>
            <p:nvSpPr>
              <p:cNvPr id="51" name="Freeform 50"/>
              <p:cNvSpPr/>
              <p:nvPr/>
            </p:nvSpPr>
            <p:spPr>
              <a:xfrm>
                <a:off x="567975" y="3283806"/>
                <a:ext cx="1381585" cy="831109"/>
              </a:xfrm>
              <a:custGeom>
                <a:avLst/>
                <a:gdLst>
                  <a:gd name="connsiteX0" fmla="*/ 0 w 1746914"/>
                  <a:gd name="connsiteY0" fmla="*/ 0 h 1050877"/>
                  <a:gd name="connsiteX1" fmla="*/ 1746914 w 1746914"/>
                  <a:gd name="connsiteY1" fmla="*/ 0 h 1050877"/>
                  <a:gd name="connsiteX2" fmla="*/ 1746914 w 1746914"/>
                  <a:gd name="connsiteY2" fmla="*/ 627797 h 1050877"/>
                  <a:gd name="connsiteX3" fmla="*/ 979227 w 1746914"/>
                  <a:gd name="connsiteY3" fmla="*/ 627797 h 1050877"/>
                  <a:gd name="connsiteX4" fmla="*/ 979227 w 1746914"/>
                  <a:gd name="connsiteY4" fmla="*/ 839337 h 1050877"/>
                  <a:gd name="connsiteX5" fmla="*/ 1084997 w 1746914"/>
                  <a:gd name="connsiteY5" fmla="*/ 839337 h 1050877"/>
                  <a:gd name="connsiteX6" fmla="*/ 873457 w 1746914"/>
                  <a:gd name="connsiteY6" fmla="*/ 1050877 h 1050877"/>
                  <a:gd name="connsiteX7" fmla="*/ 661916 w 1746914"/>
                  <a:gd name="connsiteY7" fmla="*/ 839337 h 1050877"/>
                  <a:gd name="connsiteX8" fmla="*/ 767686 w 1746914"/>
                  <a:gd name="connsiteY8" fmla="*/ 839337 h 1050877"/>
                  <a:gd name="connsiteX9" fmla="*/ 767686 w 1746914"/>
                  <a:gd name="connsiteY9" fmla="*/ 627797 h 1050877"/>
                  <a:gd name="connsiteX10" fmla="*/ 0 w 1746914"/>
                  <a:gd name="connsiteY10" fmla="*/ 627797 h 105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6914" h="1050877">
                    <a:moveTo>
                      <a:pt x="0" y="0"/>
                    </a:moveTo>
                    <a:lnTo>
                      <a:pt x="1746914" y="0"/>
                    </a:lnTo>
                    <a:lnTo>
                      <a:pt x="1746914" y="627797"/>
                    </a:lnTo>
                    <a:lnTo>
                      <a:pt x="979227" y="627797"/>
                    </a:lnTo>
                    <a:lnTo>
                      <a:pt x="979227" y="839337"/>
                    </a:lnTo>
                    <a:lnTo>
                      <a:pt x="1084997" y="839337"/>
                    </a:lnTo>
                    <a:lnTo>
                      <a:pt x="873457" y="1050877"/>
                    </a:lnTo>
                    <a:lnTo>
                      <a:pt x="661916" y="839337"/>
                    </a:lnTo>
                    <a:lnTo>
                      <a:pt x="767686" y="839337"/>
                    </a:lnTo>
                    <a:lnTo>
                      <a:pt x="767686" y="627797"/>
                    </a:lnTo>
                    <a:lnTo>
                      <a:pt x="0" y="627797"/>
                    </a:lnTo>
                    <a:close/>
                  </a:path>
                </a:pathLst>
              </a:cu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p:cNvSpPr txBox="1"/>
              <p:nvPr/>
            </p:nvSpPr>
            <p:spPr>
              <a:xfrm rot="10800000">
                <a:off x="427050" y="3347914"/>
                <a:ext cx="1663434" cy="369332"/>
              </a:xfrm>
              <a:prstGeom prst="rect">
                <a:avLst/>
              </a:prstGeom>
              <a:noFill/>
            </p:spPr>
            <p:txBody>
              <a:bodyPr wrap="square" rtlCol="0">
                <a:spAutoFit/>
              </a:bodyPr>
              <a:lstStyle/>
              <a:p>
                <a:pPr algn="ctr"/>
                <a:r>
                  <a:rPr lang="en-GB" b="1" dirty="0" smtClean="0">
                    <a:solidFill>
                      <a:schemeClr val="bg1"/>
                    </a:solidFill>
                  </a:rPr>
                  <a:t>Variable Name</a:t>
                </a:r>
                <a:endParaRPr lang="en-GB" b="1" dirty="0">
                  <a:solidFill>
                    <a:schemeClr val="bg1"/>
                  </a:solidFill>
                </a:endParaRPr>
              </a:p>
            </p:txBody>
          </p:sp>
        </p:grpSp>
      </p:grpSp>
      <p:grpSp>
        <p:nvGrpSpPr>
          <p:cNvPr id="19" name="Group 18"/>
          <p:cNvGrpSpPr/>
          <p:nvPr/>
        </p:nvGrpSpPr>
        <p:grpSpPr>
          <a:xfrm>
            <a:off x="3369188" y="2797619"/>
            <a:ext cx="4049126" cy="2579427"/>
            <a:chOff x="3369188" y="2797619"/>
            <a:chExt cx="4049126" cy="2579427"/>
          </a:xfrm>
        </p:grpSpPr>
        <p:sp>
          <p:nvSpPr>
            <p:cNvPr id="53" name="Rounded Rectangle 52"/>
            <p:cNvSpPr/>
            <p:nvPr/>
          </p:nvSpPr>
          <p:spPr>
            <a:xfrm>
              <a:off x="3727906" y="2797619"/>
              <a:ext cx="3690408" cy="257942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p:cNvGrpSpPr/>
            <p:nvPr/>
          </p:nvGrpSpPr>
          <p:grpSpPr>
            <a:xfrm>
              <a:off x="3721446" y="3283806"/>
              <a:ext cx="1904183" cy="831109"/>
              <a:chOff x="427050" y="3283806"/>
              <a:chExt cx="1663434" cy="831109"/>
            </a:xfrm>
          </p:grpSpPr>
          <p:sp>
            <p:nvSpPr>
              <p:cNvPr id="55" name="Freeform 54"/>
              <p:cNvSpPr/>
              <p:nvPr/>
            </p:nvSpPr>
            <p:spPr>
              <a:xfrm>
                <a:off x="567975" y="3283806"/>
                <a:ext cx="1381585" cy="831109"/>
              </a:xfrm>
              <a:custGeom>
                <a:avLst/>
                <a:gdLst>
                  <a:gd name="connsiteX0" fmla="*/ 0 w 1746914"/>
                  <a:gd name="connsiteY0" fmla="*/ 0 h 1050877"/>
                  <a:gd name="connsiteX1" fmla="*/ 1746914 w 1746914"/>
                  <a:gd name="connsiteY1" fmla="*/ 0 h 1050877"/>
                  <a:gd name="connsiteX2" fmla="*/ 1746914 w 1746914"/>
                  <a:gd name="connsiteY2" fmla="*/ 627797 h 1050877"/>
                  <a:gd name="connsiteX3" fmla="*/ 979227 w 1746914"/>
                  <a:gd name="connsiteY3" fmla="*/ 627797 h 1050877"/>
                  <a:gd name="connsiteX4" fmla="*/ 979227 w 1746914"/>
                  <a:gd name="connsiteY4" fmla="*/ 839337 h 1050877"/>
                  <a:gd name="connsiteX5" fmla="*/ 1084997 w 1746914"/>
                  <a:gd name="connsiteY5" fmla="*/ 839337 h 1050877"/>
                  <a:gd name="connsiteX6" fmla="*/ 873457 w 1746914"/>
                  <a:gd name="connsiteY6" fmla="*/ 1050877 h 1050877"/>
                  <a:gd name="connsiteX7" fmla="*/ 661916 w 1746914"/>
                  <a:gd name="connsiteY7" fmla="*/ 839337 h 1050877"/>
                  <a:gd name="connsiteX8" fmla="*/ 767686 w 1746914"/>
                  <a:gd name="connsiteY8" fmla="*/ 839337 h 1050877"/>
                  <a:gd name="connsiteX9" fmla="*/ 767686 w 1746914"/>
                  <a:gd name="connsiteY9" fmla="*/ 627797 h 1050877"/>
                  <a:gd name="connsiteX10" fmla="*/ 0 w 1746914"/>
                  <a:gd name="connsiteY10" fmla="*/ 627797 h 105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6914" h="1050877">
                    <a:moveTo>
                      <a:pt x="0" y="0"/>
                    </a:moveTo>
                    <a:lnTo>
                      <a:pt x="1746914" y="0"/>
                    </a:lnTo>
                    <a:lnTo>
                      <a:pt x="1746914" y="627797"/>
                    </a:lnTo>
                    <a:lnTo>
                      <a:pt x="979227" y="627797"/>
                    </a:lnTo>
                    <a:lnTo>
                      <a:pt x="979227" y="839337"/>
                    </a:lnTo>
                    <a:lnTo>
                      <a:pt x="1084997" y="839337"/>
                    </a:lnTo>
                    <a:lnTo>
                      <a:pt x="873457" y="1050877"/>
                    </a:lnTo>
                    <a:lnTo>
                      <a:pt x="661916" y="839337"/>
                    </a:lnTo>
                    <a:lnTo>
                      <a:pt x="767686" y="839337"/>
                    </a:lnTo>
                    <a:lnTo>
                      <a:pt x="767686" y="627797"/>
                    </a:lnTo>
                    <a:lnTo>
                      <a:pt x="0" y="627797"/>
                    </a:lnTo>
                    <a:close/>
                  </a:path>
                </a:pathLst>
              </a:cu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p:cNvSpPr txBox="1"/>
              <p:nvPr/>
            </p:nvSpPr>
            <p:spPr>
              <a:xfrm>
                <a:off x="427050" y="3347914"/>
                <a:ext cx="1663434" cy="369332"/>
              </a:xfrm>
              <a:prstGeom prst="rect">
                <a:avLst/>
              </a:prstGeom>
              <a:noFill/>
            </p:spPr>
            <p:txBody>
              <a:bodyPr wrap="square" rtlCol="0">
                <a:spAutoFit/>
              </a:bodyPr>
              <a:lstStyle/>
              <a:p>
                <a:pPr algn="ctr"/>
                <a:r>
                  <a:rPr lang="en-GB" b="1" dirty="0" smtClean="0">
                    <a:solidFill>
                      <a:schemeClr val="bg1"/>
                    </a:solidFill>
                  </a:rPr>
                  <a:t>Variable Name</a:t>
                </a:r>
                <a:endParaRPr lang="en-GB" b="1" dirty="0">
                  <a:solidFill>
                    <a:schemeClr val="bg1"/>
                  </a:solidFill>
                </a:endParaRPr>
              </a:p>
            </p:txBody>
          </p:sp>
        </p:grpSp>
        <p:sp>
          <p:nvSpPr>
            <p:cNvPr id="60" name="TextBox 59"/>
            <p:cNvSpPr txBox="1"/>
            <p:nvPr/>
          </p:nvSpPr>
          <p:spPr>
            <a:xfrm>
              <a:off x="3685409" y="2862213"/>
              <a:ext cx="2978371" cy="369332"/>
            </a:xfrm>
            <a:prstGeom prst="rect">
              <a:avLst/>
            </a:prstGeom>
            <a:noFill/>
          </p:spPr>
          <p:txBody>
            <a:bodyPr wrap="square" rtlCol="0">
              <a:spAutoFit/>
            </a:bodyPr>
            <a:lstStyle/>
            <a:p>
              <a:pPr algn="ctr"/>
              <a:r>
                <a:rPr lang="en-GB" b="1" u="sng" dirty="0" smtClean="0">
                  <a:solidFill>
                    <a:schemeClr val="bg1"/>
                  </a:solidFill>
                </a:rPr>
                <a:t>Variable Initialization</a:t>
              </a:r>
              <a:endParaRPr lang="en-GB" b="1" u="sng" dirty="0">
                <a:solidFill>
                  <a:schemeClr val="bg1"/>
                </a:solidFill>
              </a:endParaRPr>
            </a:p>
          </p:txBody>
        </p:sp>
        <p:sp>
          <p:nvSpPr>
            <p:cNvPr id="61" name="TextBox 60"/>
            <p:cNvSpPr txBox="1"/>
            <p:nvPr/>
          </p:nvSpPr>
          <p:spPr>
            <a:xfrm>
              <a:off x="3369188" y="4099752"/>
              <a:ext cx="2978371" cy="461665"/>
            </a:xfrm>
            <a:prstGeom prst="rect">
              <a:avLst/>
            </a:prstGeom>
            <a:noFill/>
          </p:spPr>
          <p:txBody>
            <a:bodyPr wrap="square" rtlCol="0">
              <a:spAutoFit/>
            </a:bodyPr>
            <a:lstStyle/>
            <a:p>
              <a:pPr algn="ctr"/>
              <a:r>
                <a:rPr lang="en-IN" sz="2400" b="1" dirty="0" err="1" smtClean="0">
                  <a:solidFill>
                    <a:schemeClr val="bg1"/>
                  </a:solidFill>
                </a:rPr>
                <a:t>terv</a:t>
              </a:r>
              <a:r>
                <a:rPr lang="en-IN" sz="2400" b="1" dirty="0" smtClean="0">
                  <a:solidFill>
                    <a:srgbClr val="5B9BD5"/>
                  </a:solidFill>
                </a:rPr>
                <a:t> = </a:t>
              </a:r>
              <a:r>
                <a:rPr lang="en-IN" sz="2400" b="1" dirty="0" smtClean="0">
                  <a:solidFill>
                    <a:srgbClr val="FEB800"/>
                  </a:solidFill>
                </a:rPr>
                <a:t>‘a’</a:t>
              </a:r>
              <a:r>
                <a:rPr lang="en-IN" sz="2400" b="1" dirty="0" smtClean="0">
                  <a:solidFill>
                    <a:schemeClr val="bg1"/>
                  </a:solidFill>
                </a:rPr>
                <a:t>;</a:t>
              </a:r>
              <a:endParaRPr lang="en-GB" sz="2400" b="1" dirty="0">
                <a:solidFill>
                  <a:schemeClr val="bg1"/>
                </a:solidFill>
              </a:endParaRPr>
            </a:p>
          </p:txBody>
        </p:sp>
        <p:grpSp>
          <p:nvGrpSpPr>
            <p:cNvPr id="13" name="Group 12"/>
            <p:cNvGrpSpPr/>
            <p:nvPr/>
          </p:nvGrpSpPr>
          <p:grpSpPr>
            <a:xfrm>
              <a:off x="5480350" y="3594833"/>
              <a:ext cx="1825394" cy="1581542"/>
              <a:chOff x="5480350" y="3594833"/>
              <a:chExt cx="1825394" cy="1581542"/>
            </a:xfrm>
          </p:grpSpPr>
          <p:sp>
            <p:nvSpPr>
              <p:cNvPr id="63" name="Freeform 62"/>
              <p:cNvSpPr/>
              <p:nvPr/>
            </p:nvSpPr>
            <p:spPr>
              <a:xfrm rot="5400000">
                <a:off x="5546496" y="3528687"/>
                <a:ext cx="1581542" cy="1713833"/>
              </a:xfrm>
              <a:custGeom>
                <a:avLst/>
                <a:gdLst>
                  <a:gd name="connsiteX0" fmla="*/ 0 w 1746914"/>
                  <a:gd name="connsiteY0" fmla="*/ 0 h 1050877"/>
                  <a:gd name="connsiteX1" fmla="*/ 1746914 w 1746914"/>
                  <a:gd name="connsiteY1" fmla="*/ 0 h 1050877"/>
                  <a:gd name="connsiteX2" fmla="*/ 1746914 w 1746914"/>
                  <a:gd name="connsiteY2" fmla="*/ 627797 h 1050877"/>
                  <a:gd name="connsiteX3" fmla="*/ 979227 w 1746914"/>
                  <a:gd name="connsiteY3" fmla="*/ 627797 h 1050877"/>
                  <a:gd name="connsiteX4" fmla="*/ 979227 w 1746914"/>
                  <a:gd name="connsiteY4" fmla="*/ 839337 h 1050877"/>
                  <a:gd name="connsiteX5" fmla="*/ 1084997 w 1746914"/>
                  <a:gd name="connsiteY5" fmla="*/ 839337 h 1050877"/>
                  <a:gd name="connsiteX6" fmla="*/ 873457 w 1746914"/>
                  <a:gd name="connsiteY6" fmla="*/ 1050877 h 1050877"/>
                  <a:gd name="connsiteX7" fmla="*/ 661916 w 1746914"/>
                  <a:gd name="connsiteY7" fmla="*/ 839337 h 1050877"/>
                  <a:gd name="connsiteX8" fmla="*/ 767686 w 1746914"/>
                  <a:gd name="connsiteY8" fmla="*/ 839337 h 1050877"/>
                  <a:gd name="connsiteX9" fmla="*/ 767686 w 1746914"/>
                  <a:gd name="connsiteY9" fmla="*/ 627797 h 1050877"/>
                  <a:gd name="connsiteX10" fmla="*/ 0 w 1746914"/>
                  <a:gd name="connsiteY10" fmla="*/ 627797 h 1050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6914" h="1050877">
                    <a:moveTo>
                      <a:pt x="0" y="0"/>
                    </a:moveTo>
                    <a:lnTo>
                      <a:pt x="1746914" y="0"/>
                    </a:lnTo>
                    <a:lnTo>
                      <a:pt x="1746914" y="627797"/>
                    </a:lnTo>
                    <a:lnTo>
                      <a:pt x="979227" y="627797"/>
                    </a:lnTo>
                    <a:lnTo>
                      <a:pt x="979227" y="839337"/>
                    </a:lnTo>
                    <a:lnTo>
                      <a:pt x="1084997" y="839337"/>
                    </a:lnTo>
                    <a:lnTo>
                      <a:pt x="873457" y="1050877"/>
                    </a:lnTo>
                    <a:lnTo>
                      <a:pt x="661916" y="839337"/>
                    </a:lnTo>
                    <a:lnTo>
                      <a:pt x="767686" y="839337"/>
                    </a:lnTo>
                    <a:lnTo>
                      <a:pt x="767686" y="627797"/>
                    </a:lnTo>
                    <a:lnTo>
                      <a:pt x="0" y="627797"/>
                    </a:lnTo>
                    <a:close/>
                  </a:path>
                </a:pathLst>
              </a:cu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p:cNvSpPr txBox="1"/>
              <p:nvPr/>
            </p:nvSpPr>
            <p:spPr>
              <a:xfrm>
                <a:off x="6106810" y="4055952"/>
                <a:ext cx="1198934" cy="646331"/>
              </a:xfrm>
              <a:prstGeom prst="rect">
                <a:avLst/>
              </a:prstGeom>
              <a:noFill/>
            </p:spPr>
            <p:txBody>
              <a:bodyPr wrap="square" rtlCol="0">
                <a:spAutoFit/>
              </a:bodyPr>
              <a:lstStyle/>
              <a:p>
                <a:pPr algn="ctr"/>
                <a:r>
                  <a:rPr lang="en-GB" b="1" dirty="0" smtClean="0">
                    <a:solidFill>
                      <a:schemeClr val="bg1"/>
                    </a:solidFill>
                  </a:rPr>
                  <a:t>Constant Value</a:t>
                </a:r>
                <a:endParaRPr lang="en-GB" b="1" dirty="0">
                  <a:solidFill>
                    <a:schemeClr val="bg1"/>
                  </a:solidFill>
                </a:endParaRPr>
              </a:p>
            </p:txBody>
          </p:sp>
        </p:grpSp>
        <p:sp>
          <p:nvSpPr>
            <p:cNvPr id="14" name="Can 13"/>
            <p:cNvSpPr/>
            <p:nvPr/>
          </p:nvSpPr>
          <p:spPr>
            <a:xfrm>
              <a:off x="3971632" y="4649890"/>
              <a:ext cx="777789" cy="5329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66"/>
            <p:cNvSpPr txBox="1"/>
            <p:nvPr/>
          </p:nvSpPr>
          <p:spPr>
            <a:xfrm>
              <a:off x="3993697" y="4786233"/>
              <a:ext cx="733658" cy="369332"/>
            </a:xfrm>
            <a:prstGeom prst="rect">
              <a:avLst/>
            </a:prstGeom>
            <a:noFill/>
          </p:spPr>
          <p:txBody>
            <a:bodyPr wrap="square" rtlCol="0">
              <a:spAutoFit/>
            </a:bodyPr>
            <a:lstStyle/>
            <a:p>
              <a:pPr algn="ctr"/>
              <a:r>
                <a:rPr lang="en-GB" b="1" dirty="0" smtClean="0"/>
                <a:t>‘a’</a:t>
              </a:r>
              <a:endParaRPr lang="en-GB" b="1" dirty="0"/>
            </a:p>
          </p:txBody>
        </p:sp>
        <p:sp>
          <p:nvSpPr>
            <p:cNvPr id="68" name="TextBox 67"/>
            <p:cNvSpPr txBox="1"/>
            <p:nvPr/>
          </p:nvSpPr>
          <p:spPr>
            <a:xfrm>
              <a:off x="4866932" y="4618656"/>
              <a:ext cx="1198934" cy="600164"/>
            </a:xfrm>
            <a:prstGeom prst="rect">
              <a:avLst/>
            </a:prstGeom>
            <a:noFill/>
          </p:spPr>
          <p:txBody>
            <a:bodyPr wrap="square" rtlCol="0">
              <a:spAutoFit/>
            </a:bodyPr>
            <a:lstStyle/>
            <a:p>
              <a:r>
                <a:rPr lang="en-GB" sz="1100" b="1" dirty="0" smtClean="0">
                  <a:solidFill>
                    <a:schemeClr val="bg1"/>
                  </a:solidFill>
                </a:rPr>
                <a:t>Container named </a:t>
              </a:r>
              <a:r>
                <a:rPr lang="en-GB" sz="1100" b="1" dirty="0" err="1" smtClean="0">
                  <a:solidFill>
                    <a:srgbClr val="5B9BD5"/>
                  </a:solidFill>
                </a:rPr>
                <a:t>terv</a:t>
              </a:r>
              <a:r>
                <a:rPr lang="en-GB" sz="1100" b="1" dirty="0" smtClean="0">
                  <a:solidFill>
                    <a:schemeClr val="bg1"/>
                  </a:solidFill>
                </a:rPr>
                <a:t> holding value ‘a’</a:t>
              </a:r>
              <a:endParaRPr lang="en-GB" sz="1100" b="1" dirty="0">
                <a:solidFill>
                  <a:schemeClr val="bg1"/>
                </a:solidFill>
              </a:endParaRPr>
            </a:p>
          </p:txBody>
        </p:sp>
      </p:grpSp>
      <p:grpSp>
        <p:nvGrpSpPr>
          <p:cNvPr id="21" name="Group 20"/>
          <p:cNvGrpSpPr/>
          <p:nvPr/>
        </p:nvGrpSpPr>
        <p:grpSpPr>
          <a:xfrm>
            <a:off x="7670041" y="1191328"/>
            <a:ext cx="4024654" cy="2923587"/>
            <a:chOff x="7670041" y="1191328"/>
            <a:chExt cx="4024654" cy="2923587"/>
          </a:xfrm>
        </p:grpSpPr>
        <p:sp>
          <p:nvSpPr>
            <p:cNvPr id="69" name="Rounded Rectangle 68"/>
            <p:cNvSpPr/>
            <p:nvPr/>
          </p:nvSpPr>
          <p:spPr>
            <a:xfrm>
              <a:off x="7670041" y="1191328"/>
              <a:ext cx="4024654" cy="2923587"/>
            </a:xfrm>
            <a:prstGeom prst="roundRect">
              <a:avLst>
                <a:gd name="adj" fmla="val 11139"/>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p:cNvSpPr txBox="1"/>
            <p:nvPr/>
          </p:nvSpPr>
          <p:spPr>
            <a:xfrm>
              <a:off x="7819332" y="1426361"/>
              <a:ext cx="2978371" cy="2585323"/>
            </a:xfrm>
            <a:prstGeom prst="rect">
              <a:avLst/>
            </a:prstGeom>
            <a:noFill/>
          </p:spPr>
          <p:txBody>
            <a:bodyPr wrap="square" rtlCol="0">
              <a:spAutoFit/>
            </a:bodyPr>
            <a:lstStyle/>
            <a:p>
              <a:r>
                <a:rPr lang="en-GB" b="1" dirty="0">
                  <a:solidFill>
                    <a:schemeClr val="bg1"/>
                  </a:solidFill>
                </a:rPr>
                <a:t>#</a:t>
              </a:r>
              <a:r>
                <a:rPr lang="en-GB" b="1" dirty="0" smtClean="0">
                  <a:solidFill>
                    <a:schemeClr val="bg1"/>
                  </a:solidFill>
                </a:rPr>
                <a:t>include&lt;</a:t>
              </a:r>
              <a:r>
                <a:rPr lang="en-GB" b="1" dirty="0" err="1" smtClean="0">
                  <a:solidFill>
                    <a:schemeClr val="bg1"/>
                  </a:solidFill>
                </a:rPr>
                <a:t>stdio.h</a:t>
              </a:r>
              <a:r>
                <a:rPr lang="en-GB" b="1" dirty="0" smtClean="0">
                  <a:solidFill>
                    <a:schemeClr val="bg1"/>
                  </a:solidFill>
                </a:rPr>
                <a:t>&gt;</a:t>
              </a:r>
              <a:endParaRPr lang="en-GB" b="1" dirty="0">
                <a:solidFill>
                  <a:schemeClr val="bg1"/>
                </a:solidFill>
              </a:endParaRPr>
            </a:p>
            <a:p>
              <a:r>
                <a:rPr lang="en-GB" b="1" dirty="0" err="1" smtClean="0">
                  <a:solidFill>
                    <a:srgbClr val="00A3EE"/>
                  </a:solidFill>
                </a:rPr>
                <a:t>int</a:t>
              </a:r>
              <a:r>
                <a:rPr lang="en-GB" b="1" dirty="0" smtClean="0">
                  <a:solidFill>
                    <a:schemeClr val="bg1"/>
                  </a:solidFill>
                </a:rPr>
                <a:t> </a:t>
              </a:r>
              <a:r>
                <a:rPr lang="en-GB" b="1" dirty="0">
                  <a:solidFill>
                    <a:schemeClr val="bg1"/>
                  </a:solidFill>
                </a:rPr>
                <a:t>main() </a:t>
              </a:r>
              <a:endParaRPr lang="en-GB" b="1" dirty="0" smtClean="0">
                <a:solidFill>
                  <a:schemeClr val="bg1"/>
                </a:solidFill>
              </a:endParaRPr>
            </a:p>
            <a:p>
              <a:r>
                <a:rPr lang="en-GB" b="1" dirty="0" smtClean="0">
                  <a:solidFill>
                    <a:schemeClr val="bg1"/>
                  </a:solidFill>
                </a:rPr>
                <a:t>{</a:t>
              </a:r>
              <a:endParaRPr lang="en-GB" b="1" dirty="0">
                <a:solidFill>
                  <a:schemeClr val="bg1"/>
                </a:solidFill>
              </a:endParaRPr>
            </a:p>
            <a:p>
              <a:r>
                <a:rPr lang="en-GB" b="1" dirty="0">
                  <a:solidFill>
                    <a:schemeClr val="bg1"/>
                  </a:solidFill>
                </a:rPr>
                <a:t>   </a:t>
              </a:r>
              <a:r>
                <a:rPr lang="en-GB" b="1" dirty="0">
                  <a:solidFill>
                    <a:srgbClr val="00A3EE"/>
                  </a:solidFill>
                </a:rPr>
                <a:t>char</a:t>
              </a:r>
              <a:r>
                <a:rPr lang="en-GB" b="1" dirty="0">
                  <a:solidFill>
                    <a:schemeClr val="bg1"/>
                  </a:solidFill>
                </a:rPr>
                <a:t> </a:t>
              </a:r>
              <a:r>
                <a:rPr lang="en-GB" b="1" dirty="0" err="1" smtClean="0">
                  <a:solidFill>
                    <a:srgbClr val="EE266E"/>
                  </a:solidFill>
                </a:rPr>
                <a:t>terv</a:t>
              </a:r>
              <a:r>
                <a:rPr lang="en-GB" b="1" dirty="0" smtClean="0">
                  <a:solidFill>
                    <a:schemeClr val="bg1"/>
                  </a:solidFill>
                </a:rPr>
                <a:t>; </a:t>
              </a:r>
              <a:endParaRPr lang="en-GB" b="1" dirty="0">
                <a:solidFill>
                  <a:schemeClr val="bg1"/>
                </a:solidFill>
              </a:endParaRPr>
            </a:p>
            <a:p>
              <a:r>
                <a:rPr lang="en-GB" b="1" dirty="0">
                  <a:solidFill>
                    <a:schemeClr val="bg1"/>
                  </a:solidFill>
                </a:rPr>
                <a:t>   </a:t>
              </a:r>
              <a:r>
                <a:rPr lang="en-GB" b="1" dirty="0" err="1" smtClean="0">
                  <a:solidFill>
                    <a:srgbClr val="EE266E"/>
                  </a:solidFill>
                </a:rPr>
                <a:t>terv</a:t>
              </a:r>
              <a:r>
                <a:rPr lang="en-GB" b="1" dirty="0" smtClean="0">
                  <a:solidFill>
                    <a:schemeClr val="bg1"/>
                  </a:solidFill>
                </a:rPr>
                <a:t> </a:t>
              </a:r>
              <a:r>
                <a:rPr lang="en-GB" b="1" dirty="0">
                  <a:solidFill>
                    <a:schemeClr val="bg1"/>
                  </a:solidFill>
                </a:rPr>
                <a:t>= '</a:t>
              </a:r>
              <a:r>
                <a:rPr lang="en-GB" b="1" dirty="0">
                  <a:solidFill>
                    <a:srgbClr val="FEB800"/>
                  </a:solidFill>
                </a:rPr>
                <a:t>a</a:t>
              </a:r>
              <a:r>
                <a:rPr lang="en-GB" b="1" dirty="0">
                  <a:solidFill>
                    <a:schemeClr val="bg1"/>
                  </a:solidFill>
                </a:rPr>
                <a:t>' </a:t>
              </a:r>
              <a:r>
                <a:rPr lang="en-GB" b="1" dirty="0" smtClean="0">
                  <a:solidFill>
                    <a:schemeClr val="bg1"/>
                  </a:solidFill>
                </a:rPr>
                <a:t>;</a:t>
              </a:r>
            </a:p>
            <a:p>
              <a:r>
                <a:rPr lang="en-IN" b="1" dirty="0">
                  <a:solidFill>
                    <a:schemeClr val="bg1"/>
                  </a:solidFill>
                </a:rPr>
                <a:t> </a:t>
              </a:r>
              <a:r>
                <a:rPr lang="en-IN" b="1" dirty="0" smtClean="0">
                  <a:solidFill>
                    <a:schemeClr val="bg1"/>
                  </a:solidFill>
                </a:rPr>
                <a:t>  </a:t>
              </a:r>
              <a:r>
                <a:rPr lang="en-IN" b="1" dirty="0" smtClean="0">
                  <a:solidFill>
                    <a:srgbClr val="00A3EE"/>
                  </a:solidFill>
                </a:rPr>
                <a:t>char</a:t>
              </a:r>
              <a:r>
                <a:rPr lang="en-IN" b="1" dirty="0" smtClean="0">
                  <a:solidFill>
                    <a:schemeClr val="bg1"/>
                  </a:solidFill>
                </a:rPr>
                <a:t> </a:t>
              </a:r>
              <a:r>
                <a:rPr lang="en-IN" b="1" dirty="0" err="1" smtClean="0">
                  <a:solidFill>
                    <a:srgbClr val="EE266E"/>
                  </a:solidFill>
                </a:rPr>
                <a:t>var</a:t>
              </a:r>
              <a:r>
                <a:rPr lang="en-IN" b="1" dirty="0" smtClean="0">
                  <a:solidFill>
                    <a:schemeClr val="bg1"/>
                  </a:solidFill>
                </a:rPr>
                <a:t> = ‘</a:t>
              </a:r>
              <a:r>
                <a:rPr lang="en-IN" b="1" dirty="0" smtClean="0">
                  <a:solidFill>
                    <a:srgbClr val="FEB800"/>
                  </a:solidFill>
                </a:rPr>
                <a:t>b</a:t>
              </a:r>
              <a:r>
                <a:rPr lang="en-IN" b="1" dirty="0" smtClean="0">
                  <a:solidFill>
                    <a:schemeClr val="bg1"/>
                  </a:solidFill>
                </a:rPr>
                <a:t>’ ;</a:t>
              </a:r>
              <a:endParaRPr lang="en-GB" b="1" dirty="0">
                <a:solidFill>
                  <a:schemeClr val="bg1"/>
                </a:solidFill>
              </a:endParaRPr>
            </a:p>
            <a:p>
              <a:r>
                <a:rPr lang="en-GB" b="1" dirty="0">
                  <a:solidFill>
                    <a:schemeClr val="bg1"/>
                  </a:solidFill>
                </a:rPr>
                <a:t>   </a:t>
              </a:r>
              <a:r>
                <a:rPr lang="en-GB" b="1" dirty="0" err="1">
                  <a:solidFill>
                    <a:schemeClr val="bg1"/>
                  </a:solidFill>
                </a:rPr>
                <a:t>printf</a:t>
              </a:r>
              <a:r>
                <a:rPr lang="en-GB" b="1" dirty="0">
                  <a:solidFill>
                    <a:schemeClr val="bg1"/>
                  </a:solidFill>
                </a:rPr>
                <a:t>("%c \n</a:t>
              </a:r>
              <a:r>
                <a:rPr lang="en-GB" b="1" dirty="0" smtClean="0">
                  <a:solidFill>
                    <a:schemeClr val="bg1"/>
                  </a:solidFill>
                </a:rPr>
                <a:t>",</a:t>
              </a:r>
              <a:r>
                <a:rPr lang="en-GB" b="1" dirty="0" err="1" smtClean="0">
                  <a:solidFill>
                    <a:srgbClr val="EE266E"/>
                  </a:solidFill>
                </a:rPr>
                <a:t>terv</a:t>
              </a:r>
              <a:r>
                <a:rPr lang="en-GB" b="1" dirty="0" smtClean="0">
                  <a:solidFill>
                    <a:schemeClr val="bg1"/>
                  </a:solidFill>
                </a:rPr>
                <a:t>);</a:t>
              </a:r>
            </a:p>
            <a:p>
              <a:r>
                <a:rPr lang="en-GB" b="1" dirty="0">
                  <a:solidFill>
                    <a:schemeClr val="bg1"/>
                  </a:solidFill>
                </a:rPr>
                <a:t> </a:t>
              </a:r>
              <a:r>
                <a:rPr lang="en-GB" b="1" dirty="0" smtClean="0">
                  <a:solidFill>
                    <a:schemeClr val="bg1"/>
                  </a:solidFill>
                </a:rPr>
                <a:t>  </a:t>
              </a:r>
              <a:r>
                <a:rPr lang="en-GB" b="1" dirty="0" smtClean="0">
                  <a:solidFill>
                    <a:srgbClr val="00A3EE"/>
                  </a:solidFill>
                </a:rPr>
                <a:t>return</a:t>
              </a:r>
              <a:r>
                <a:rPr lang="en-GB" b="1" dirty="0" smtClean="0">
                  <a:solidFill>
                    <a:schemeClr val="bg1"/>
                  </a:solidFill>
                </a:rPr>
                <a:t> 0; </a:t>
              </a:r>
              <a:endParaRPr lang="en-GB" b="1" dirty="0">
                <a:solidFill>
                  <a:schemeClr val="bg1"/>
                </a:solidFill>
              </a:endParaRPr>
            </a:p>
            <a:p>
              <a:r>
                <a:rPr lang="en-GB" b="1" dirty="0">
                  <a:solidFill>
                    <a:schemeClr val="bg1"/>
                  </a:solidFill>
                </a:rPr>
                <a:t> }</a:t>
              </a:r>
              <a:endParaRPr lang="en-GB" b="1" dirty="0">
                <a:solidFill>
                  <a:schemeClr val="bg1"/>
                </a:solidFill>
              </a:endParaRPr>
            </a:p>
          </p:txBody>
        </p:sp>
      </p:grpSp>
      <p:grpSp>
        <p:nvGrpSpPr>
          <p:cNvPr id="22" name="Group 21"/>
          <p:cNvGrpSpPr/>
          <p:nvPr/>
        </p:nvGrpSpPr>
        <p:grpSpPr>
          <a:xfrm>
            <a:off x="7670041" y="4276898"/>
            <a:ext cx="4000713" cy="1092906"/>
            <a:chOff x="7670041" y="4276898"/>
            <a:chExt cx="4000713" cy="1092906"/>
          </a:xfrm>
        </p:grpSpPr>
        <p:sp>
          <p:nvSpPr>
            <p:cNvPr id="72" name="Rounded Rectangle 71"/>
            <p:cNvSpPr/>
            <p:nvPr/>
          </p:nvSpPr>
          <p:spPr>
            <a:xfrm>
              <a:off x="7670041" y="4276898"/>
              <a:ext cx="4000713" cy="1092906"/>
            </a:xfrm>
            <a:prstGeom prst="roundRect">
              <a:avLst>
                <a:gd name="adj" fmla="val 11139"/>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TextBox 73"/>
            <p:cNvSpPr txBox="1"/>
            <p:nvPr/>
          </p:nvSpPr>
          <p:spPr>
            <a:xfrm>
              <a:off x="7818310" y="4577864"/>
              <a:ext cx="2978371" cy="646331"/>
            </a:xfrm>
            <a:prstGeom prst="rect">
              <a:avLst/>
            </a:prstGeom>
            <a:noFill/>
          </p:spPr>
          <p:txBody>
            <a:bodyPr wrap="square" rtlCol="0">
              <a:spAutoFit/>
            </a:bodyPr>
            <a:lstStyle/>
            <a:p>
              <a:r>
                <a:rPr lang="en-IN" b="1" dirty="0" smtClean="0">
                  <a:solidFill>
                    <a:schemeClr val="bg1"/>
                  </a:solidFill>
                </a:rPr>
                <a:t>a</a:t>
              </a:r>
            </a:p>
            <a:p>
              <a:r>
                <a:rPr lang="en-IN" b="1" dirty="0" smtClean="0">
                  <a:solidFill>
                    <a:schemeClr val="bg1"/>
                  </a:solidFill>
                </a:rPr>
                <a:t>b</a:t>
              </a:r>
              <a:endParaRPr lang="en-GB" b="1" dirty="0">
                <a:solidFill>
                  <a:schemeClr val="bg1"/>
                </a:solidFill>
              </a:endParaRPr>
            </a:p>
          </p:txBody>
        </p:sp>
        <p:sp>
          <p:nvSpPr>
            <p:cNvPr id="76" name="TextBox 75"/>
            <p:cNvSpPr txBox="1"/>
            <p:nvPr/>
          </p:nvSpPr>
          <p:spPr>
            <a:xfrm>
              <a:off x="7818310" y="4280558"/>
              <a:ext cx="2978371" cy="369332"/>
            </a:xfrm>
            <a:prstGeom prst="rect">
              <a:avLst/>
            </a:prstGeom>
            <a:noFill/>
          </p:spPr>
          <p:txBody>
            <a:bodyPr wrap="square" rtlCol="0">
              <a:spAutoFit/>
            </a:bodyPr>
            <a:lstStyle/>
            <a:p>
              <a:r>
                <a:rPr lang="en-GB" b="1" u="sng" dirty="0" smtClean="0">
                  <a:solidFill>
                    <a:schemeClr val="bg1"/>
                  </a:solidFill>
                </a:rPr>
                <a:t>OUTPUT</a:t>
              </a:r>
              <a:endParaRPr lang="en-GB" b="1" u="sng" dirty="0">
                <a:solidFill>
                  <a:schemeClr val="bg1"/>
                </a:solidFill>
              </a:endParaRPr>
            </a:p>
          </p:txBody>
        </p:sp>
      </p:grpSp>
    </p:spTree>
    <p:extLst>
      <p:ext uri="{BB962C8B-B14F-4D97-AF65-F5344CB8AC3E}">
        <p14:creationId xmlns:p14="http://schemas.microsoft.com/office/powerpoint/2010/main" val="2578111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22082" y="2293112"/>
            <a:ext cx="7648521" cy="923330"/>
          </a:xfrm>
          <a:prstGeom prst="rect">
            <a:avLst/>
          </a:prstGeom>
          <a:noFill/>
        </p:spPr>
        <p:txBody>
          <a:bodyPr wrap="square" rtlCol="0">
            <a:spAutoFit/>
          </a:bodyPr>
          <a:lstStyle/>
          <a:p>
            <a:pPr algn="ctr"/>
            <a:r>
              <a:rPr lang="en-IN" sz="5400" b="1" dirty="0" smtClean="0">
                <a:solidFill>
                  <a:schemeClr val="bg1"/>
                </a:solidFill>
                <a:latin typeface="Agency FB" panose="020B0503020202020204" pitchFamily="34" charset="0"/>
              </a:rPr>
              <a:t>VARIABLE</a:t>
            </a:r>
            <a:endParaRPr lang="en-GB" sz="5400" b="1" dirty="0">
              <a:solidFill>
                <a:schemeClr val="bg1"/>
              </a:solidFill>
              <a:latin typeface="Agency FB" panose="020B0503020202020204" pitchFamily="34" charset="0"/>
            </a:endParaRPr>
          </a:p>
        </p:txBody>
      </p:sp>
      <p:cxnSp>
        <p:nvCxnSpPr>
          <p:cNvPr id="4" name="Straight Connector 3"/>
          <p:cNvCxnSpPr/>
          <p:nvPr/>
        </p:nvCxnSpPr>
        <p:spPr>
          <a:xfrm>
            <a:off x="2800066" y="4067033"/>
            <a:ext cx="6591869" cy="0"/>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797791" y="3875964"/>
            <a:ext cx="6594144" cy="341194"/>
            <a:chOff x="2797791" y="3875964"/>
            <a:chExt cx="6594144" cy="341194"/>
          </a:xfrm>
        </p:grpSpPr>
        <p:cxnSp>
          <p:nvCxnSpPr>
            <p:cNvPr id="9" name="Straight Connector 8"/>
            <p:cNvCxnSpPr/>
            <p:nvPr/>
          </p:nvCxnSpPr>
          <p:spPr>
            <a:xfrm>
              <a:off x="2797791" y="3875964"/>
              <a:ext cx="0" cy="341194"/>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91935" y="3875964"/>
              <a:ext cx="0" cy="341194"/>
            </a:xfrm>
            <a:prstGeom prst="line">
              <a:avLst/>
            </a:prstGeom>
            <a:ln>
              <a:solidFill>
                <a:srgbClr val="FEB800"/>
              </a:solidFill>
            </a:ln>
          </p:spPr>
          <p:style>
            <a:lnRef idx="1">
              <a:schemeClr val="accent1"/>
            </a:lnRef>
            <a:fillRef idx="0">
              <a:schemeClr val="accent1"/>
            </a:fillRef>
            <a:effectRef idx="0">
              <a:schemeClr val="accent1"/>
            </a:effectRef>
            <a:fontRef idx="minor">
              <a:schemeClr val="tx1"/>
            </a:fontRef>
          </p:style>
        </p:cxnSp>
      </p:grpSp>
      <p:sp>
        <p:nvSpPr>
          <p:cNvPr id="20" name="Oval 19"/>
          <p:cNvSpPr/>
          <p:nvPr/>
        </p:nvSpPr>
        <p:spPr>
          <a:xfrm>
            <a:off x="2813834" y="3971499"/>
            <a:ext cx="191068" cy="191068"/>
          </a:xfrm>
          <a:prstGeom prst="ellipse">
            <a:avLst/>
          </a:prstGeom>
          <a:solidFill>
            <a:srgbClr val="00A3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569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1000"/>
                                  </p:stCondLst>
                                  <p:childTnLst>
                                    <p:animMotion origin="layout" path="M -1.66667E-6 4.44444E-6 L 0.52383 4.44444E-6 " pathEditMode="relative" rAng="0" ptsTypes="AA">
                                      <p:cBhvr>
                                        <p:cTn id="6" dur="2000" fill="hold"/>
                                        <p:tgtEl>
                                          <p:spTgt spid="20"/>
                                        </p:tgtEl>
                                        <p:attrNameLst>
                                          <p:attrName>ppt_x</p:attrName>
                                          <p:attrName>ppt_y</p:attrName>
                                        </p:attrNameLst>
                                      </p:cBhvr>
                                      <p:rCtr x="26185" y="0"/>
                                    </p:animMotion>
                                  </p:childTnLst>
                                </p:cTn>
                              </p:par>
                              <p:par>
                                <p:cTn id="7" presetID="28" presetClass="emph" presetSubtype="0" fill="hold" grpId="0" nodeType="withEffect">
                                  <p:stCondLst>
                                    <p:cond delay="1000"/>
                                  </p:stCondLst>
                                  <p:iterate type="lt">
                                    <p:tmPct val="10000"/>
                                  </p:iterate>
                                  <p:childTnLst>
                                    <p:animClr clrSpc="rgb" dir="cw">
                                      <p:cBhvr override="childStyle">
                                        <p:cTn id="8" dur="1250" fill="hold"/>
                                        <p:tgtEl>
                                          <p:spTgt spid="18"/>
                                        </p:tgtEl>
                                        <p:attrNameLst>
                                          <p:attrName>style.color</p:attrName>
                                        </p:attrNameLst>
                                      </p:cBhvr>
                                      <p:to>
                                        <a:schemeClr val="accent2"/>
                                      </p:to>
                                    </p:animClr>
                                    <p:animClr clrSpc="rgb" dir="cw">
                                      <p:cBhvr>
                                        <p:cTn id="9" dur="1250" fill="hold"/>
                                        <p:tgtEl>
                                          <p:spTgt spid="18"/>
                                        </p:tgtEl>
                                        <p:attrNameLst>
                                          <p:attrName>fillcolor</p:attrName>
                                        </p:attrNameLst>
                                      </p:cBhvr>
                                      <p:to>
                                        <a:schemeClr val="accent2"/>
                                      </p:to>
                                    </p:animClr>
                                    <p:set>
                                      <p:cBhvr>
                                        <p:cTn id="10" dur="1250" fill="hold"/>
                                        <p:tgtEl>
                                          <p:spTgt spid="18"/>
                                        </p:tgtEl>
                                        <p:attrNameLst>
                                          <p:attrName>fill.type</p:attrName>
                                        </p:attrNameLst>
                                      </p:cBhvr>
                                      <p:to>
                                        <p:strVal val="solid"/>
                                      </p:to>
                                    </p:set>
                                    <p:anim to="1.5" calcmode="lin" valueType="num">
                                      <p:cBhvr override="childStyle">
                                        <p:cTn id="11" dur="1250" fill="hold"/>
                                        <p:tgtEl>
                                          <p:spTgt spid="18"/>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VARIABLE</a:t>
            </a:r>
            <a:endParaRPr lang="en-GB" sz="3200" b="1" dirty="0">
              <a:solidFill>
                <a:schemeClr val="bg1"/>
              </a:solidFill>
              <a:latin typeface="Agency FB" panose="020B0503020202020204" pitchFamily="34" charset="0"/>
            </a:endParaRPr>
          </a:p>
        </p:txBody>
      </p:sp>
      <p:sp>
        <p:nvSpPr>
          <p:cNvPr id="9" name="TextBox 8"/>
          <p:cNvSpPr txBox="1"/>
          <p:nvPr/>
        </p:nvSpPr>
        <p:spPr>
          <a:xfrm>
            <a:off x="4884550" y="917730"/>
            <a:ext cx="2339624" cy="369332"/>
          </a:xfrm>
          <a:prstGeom prst="rect">
            <a:avLst/>
          </a:prstGeom>
          <a:noFill/>
        </p:spPr>
        <p:txBody>
          <a:bodyPr wrap="square" rtlCol="0">
            <a:spAutoFit/>
          </a:bodyPr>
          <a:lstStyle/>
          <a:p>
            <a:pPr algn="ctr"/>
            <a:r>
              <a:rPr lang="en-IN" b="1" dirty="0" smtClean="0">
                <a:solidFill>
                  <a:schemeClr val="bg1"/>
                </a:solidFill>
                <a:latin typeface="Agency FB" panose="020B0503020202020204" pitchFamily="34" charset="0"/>
              </a:rPr>
              <a:t>“vary” + “able”</a:t>
            </a:r>
            <a:endParaRPr lang="en-GB" b="1" dirty="0">
              <a:solidFill>
                <a:schemeClr val="bg1"/>
              </a:solidFill>
              <a:latin typeface="Agency FB" panose="020B0503020202020204" pitchFamily="34" charset="0"/>
            </a:endParaRPr>
          </a:p>
        </p:txBody>
      </p:sp>
      <p:sp>
        <p:nvSpPr>
          <p:cNvPr id="13" name="TextBox 12"/>
          <p:cNvSpPr txBox="1"/>
          <p:nvPr/>
        </p:nvSpPr>
        <p:spPr>
          <a:xfrm>
            <a:off x="4876531" y="1206572"/>
            <a:ext cx="2339624" cy="369332"/>
          </a:xfrm>
          <a:prstGeom prst="rect">
            <a:avLst/>
          </a:prstGeom>
          <a:noFill/>
        </p:spPr>
        <p:txBody>
          <a:bodyPr wrap="square" rtlCol="0">
            <a:spAutoFit/>
          </a:bodyPr>
          <a:lstStyle/>
          <a:p>
            <a:pPr algn="ctr"/>
            <a:r>
              <a:rPr lang="en-IN" b="1" dirty="0" smtClean="0">
                <a:solidFill>
                  <a:srgbClr val="FEB800"/>
                </a:solidFill>
                <a:latin typeface="Agency FB" panose="020B0503020202020204" pitchFamily="34" charset="0"/>
              </a:rPr>
              <a:t>changeable</a:t>
            </a:r>
            <a:endParaRPr lang="en-GB" b="1" dirty="0">
              <a:solidFill>
                <a:srgbClr val="FEB800"/>
              </a:solidFill>
              <a:latin typeface="Agency FB" panose="020B0503020202020204" pitchFamily="34" charset="0"/>
            </a:endParaRPr>
          </a:p>
        </p:txBody>
      </p:sp>
      <p:sp>
        <p:nvSpPr>
          <p:cNvPr id="14" name="TextBox 13"/>
          <p:cNvSpPr txBox="1"/>
          <p:nvPr/>
        </p:nvSpPr>
        <p:spPr>
          <a:xfrm>
            <a:off x="460375" y="1917331"/>
            <a:ext cx="11237245" cy="1323439"/>
          </a:xfrm>
          <a:prstGeom prst="rect">
            <a:avLst/>
          </a:prstGeom>
          <a:noFill/>
        </p:spPr>
        <p:txBody>
          <a:bodyPr wrap="square" rtlCol="0">
            <a:spAutoFit/>
          </a:bodyPr>
          <a:lstStyle/>
          <a:p>
            <a:r>
              <a:rPr lang="en-GB" sz="2000" b="1" i="1" dirty="0">
                <a:solidFill>
                  <a:schemeClr val="bg1"/>
                </a:solidFill>
              </a:rPr>
              <a:t>Variable is name of reserved area allocated in memory. In other words, it is a name of memory location. Variables are used to store information to be referenced and manipulated in a computer program. value of the variable can change, depending on conditions or on information passed to the program. variable="vary + able" that means its value can be changed.</a:t>
            </a:r>
            <a:endParaRPr lang="en-GB" sz="2000" b="1" i="1" dirty="0">
              <a:solidFill>
                <a:schemeClr val="bg1"/>
              </a:solidFill>
            </a:endParaRPr>
          </a:p>
        </p:txBody>
      </p:sp>
    </p:spTree>
    <p:extLst>
      <p:ext uri="{BB962C8B-B14F-4D97-AF65-F5344CB8AC3E}">
        <p14:creationId xmlns:p14="http://schemas.microsoft.com/office/powerpoint/2010/main" val="2898339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تويتر \ 𝐕𝐈𝐒𝐔𝐀𝐋 𝐂𝐑𝐄𝐀𝐓𝐈𝐎𝐍 𝐓𝐀𝐌𝐈𝐋 على تويتر: &amp;quot;#Master  #MasterSecondSingle #KuttyStory #maapi 💥HAPPY TO ANNOUNCE💥 MASTER KUTTY  STORY SONG ( THALAPATHY VERSION ) HDlink⏹https://t.co/f53DyODO3e CUTZ :  BOOPALAN DESIGN : @WorkArk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15"/>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d paint splash png PNG image with transparent background | 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38639">
            <a:off x="965529" y="3043772"/>
            <a:ext cx="4689156" cy="447262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395582" y="4633626"/>
            <a:ext cx="3829050" cy="1292918"/>
          </a:xfrm>
          <a:prstGeom prst="rect">
            <a:avLst/>
          </a:prstGeom>
          <a:noFill/>
        </p:spPr>
        <p:txBody>
          <a:bodyPr wrap="square" rtlCol="0">
            <a:spAutoFit/>
            <a:scene3d>
              <a:camera prst="orthographicFront"/>
              <a:lightRig rig="threePt" dir="t"/>
            </a:scene3d>
            <a:sp3d extrusionH="57150">
              <a:bevelT h="25400" prst="softRound"/>
            </a:sp3d>
          </a:bodyPr>
          <a:lstStyle/>
          <a:p>
            <a:pPr marL="180000" algn="ctr">
              <a:lnSpc>
                <a:spcPts val="4560"/>
              </a:lnSpc>
              <a:spcAft>
                <a:spcPts val="20"/>
              </a:spcAft>
            </a:pPr>
            <a:r>
              <a:rPr lang="en-GB" sz="6000" b="1" dirty="0" smtClean="0">
                <a:solidFill>
                  <a:schemeClr val="bg1"/>
                </a:solidFill>
                <a:effectLst>
                  <a:outerShdw blurRad="60007" dist="310007" dir="7680000" sy="30000" kx="1300200" algn="ctr" rotWithShape="0">
                    <a:prstClr val="black">
                      <a:alpha val="32000"/>
                    </a:prstClr>
                  </a:outerShdw>
                </a:effectLst>
                <a:latin typeface="Berlin Sans FB Demi" panose="020E0802020502020306" pitchFamily="34" charset="0"/>
              </a:rPr>
              <a:t>TERV</a:t>
            </a:r>
          </a:p>
          <a:p>
            <a:pPr marL="180000" algn="ctr">
              <a:lnSpc>
                <a:spcPts val="4560"/>
              </a:lnSpc>
              <a:spcAft>
                <a:spcPts val="20"/>
              </a:spcAft>
            </a:pPr>
            <a:r>
              <a:rPr lang="en-GB" sz="6000" b="1" dirty="0" smtClean="0">
                <a:solidFill>
                  <a:schemeClr val="bg1"/>
                </a:solidFill>
                <a:effectLst>
                  <a:outerShdw blurRad="60007" dist="310007" dir="7680000" sy="30000" kx="1300200" algn="ctr" rotWithShape="0">
                    <a:prstClr val="black">
                      <a:alpha val="32000"/>
                    </a:prstClr>
                  </a:outerShdw>
                </a:effectLst>
                <a:latin typeface="Berlin Sans FB Demi" panose="020E0802020502020306" pitchFamily="34" charset="0"/>
              </a:rPr>
              <a:t>VERSION</a:t>
            </a:r>
            <a:endParaRPr lang="en-GB" sz="6000" b="1" dirty="0">
              <a:solidFill>
                <a:schemeClr val="bg1"/>
              </a:solidFill>
              <a:effectLst>
                <a:outerShdw blurRad="60007" dist="310007" dir="7680000" sy="30000" kx="1300200" algn="ctr" rotWithShape="0">
                  <a:prstClr val="black">
                    <a:alpha val="32000"/>
                  </a:prstClr>
                </a:outerShdw>
              </a:effectLst>
              <a:latin typeface="Berlin Sans FB Demi" panose="020E0802020502020306" pitchFamily="34" charset="0"/>
            </a:endParaRPr>
          </a:p>
        </p:txBody>
      </p:sp>
    </p:spTree>
    <p:extLst>
      <p:ext uri="{BB962C8B-B14F-4D97-AF65-F5344CB8AC3E}">
        <p14:creationId xmlns:p14="http://schemas.microsoft.com/office/powerpoint/2010/main" val="26397748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0" name="Picture 2" descr="February 14, 2020 Valentines Day Hearts Wallpapers - Wallpaper C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820"/>
            <a:ext cx="12192000" cy="74950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The Boss Baby Brother DreamWorks Animation Film, PNG, 2000x2673px, Boss  Baby, Alec Baldwin, Animation, Boy, Bro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406" y="1641850"/>
            <a:ext cx="4702104" cy="627902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mor Heart Beat GIF - Amor HeartBeat Love - Discover &amp;amp; Share GIFs | Love gif,  In a heartbeat, Heart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81028" y="3590739"/>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45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rgbClr val="0C3A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7266" y="184483"/>
            <a:ext cx="857467" cy="40428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ilhouette Vector Graphics Clip Art Male Image - Human Shadow Icon - Png  Download (#5424812) - Pin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2232"/>
            <a:ext cx="6234181" cy="573828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Laptop Computer Monitors Desktop Computers - Icon - Pc Transparen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082" y="2152760"/>
            <a:ext cx="5342131" cy="534213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White Arrow Background png download - 980*258 - Free Transparent Arrow png  Download. - CleanPNG / Kis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1300" y="4018547"/>
            <a:ext cx="1735593" cy="462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51300" y="3202868"/>
            <a:ext cx="1807782" cy="646331"/>
          </a:xfrm>
          <a:prstGeom prst="rect">
            <a:avLst/>
          </a:prstGeom>
          <a:noFill/>
        </p:spPr>
        <p:txBody>
          <a:bodyPr wrap="square" rtlCol="0">
            <a:spAutoFit/>
          </a:bodyPr>
          <a:lstStyle/>
          <a:p>
            <a:pPr algn="ctr"/>
            <a:r>
              <a:rPr lang="en-GB" b="1" dirty="0" smtClean="0">
                <a:solidFill>
                  <a:schemeClr val="bg1"/>
                </a:solidFill>
              </a:rPr>
              <a:t>PROGRAMING LANGUAGE</a:t>
            </a:r>
            <a:endParaRPr lang="en-GB" b="1" dirty="0">
              <a:solidFill>
                <a:schemeClr val="bg1"/>
              </a:solidFill>
            </a:endParaRPr>
          </a:p>
        </p:txBody>
      </p:sp>
    </p:spTree>
    <p:extLst>
      <p:ext uri="{BB962C8B-B14F-4D97-AF65-F5344CB8AC3E}">
        <p14:creationId xmlns:p14="http://schemas.microsoft.com/office/powerpoint/2010/main" val="214935760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pic>
        <p:nvPicPr>
          <p:cNvPr id="2" name="Picture 8" descr="The Boss Baby Brother DreamWorks Animation Film, PNG, 2000x2673px, Boss  Baby, Alec Baldwin, Animation, Boy, Bro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367" y="1641850"/>
            <a:ext cx="4702104" cy="627902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Free Valentines Day February 14 Calendar Vec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1833" y="1377155"/>
            <a:ext cx="2492534" cy="261255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High Resolution Interior Design - 2560x1600 Wallpaper - teahub.i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405331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7" name="Straight Connector 16"/>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CHARACTER</a:t>
            </a:r>
            <a:endParaRPr lang="en-GB" sz="3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197830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ight Triangle 6"/>
          <p:cNvSpPr/>
          <p:nvPr/>
        </p:nvSpPr>
        <p:spPr>
          <a:xfrm flipH="1">
            <a:off x="5603358" y="3676328"/>
            <a:ext cx="1440000" cy="108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rot="19403409">
            <a:off x="4884204" y="2597163"/>
            <a:ext cx="1799982" cy="180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rot="19403409">
            <a:off x="9171876" y="1193718"/>
            <a:ext cx="1799982" cy="180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p:nvSpPr>
        <p:spPr>
          <a:xfrm rot="5400000" flipH="1">
            <a:off x="8632704" y="2092883"/>
            <a:ext cx="1440000" cy="108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Triangle 10"/>
          <p:cNvSpPr/>
          <p:nvPr/>
        </p:nvSpPr>
        <p:spPr>
          <a:xfrm flipH="1">
            <a:off x="9890193" y="2272883"/>
            <a:ext cx="1440000" cy="108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Triangle 11"/>
          <p:cNvSpPr/>
          <p:nvPr/>
        </p:nvSpPr>
        <p:spPr>
          <a:xfrm flipV="1">
            <a:off x="8812704" y="821432"/>
            <a:ext cx="1440000" cy="108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Triangle 12"/>
          <p:cNvSpPr/>
          <p:nvPr/>
        </p:nvSpPr>
        <p:spPr>
          <a:xfrm rot="16200000" flipH="1">
            <a:off x="10070193" y="1018111"/>
            <a:ext cx="1440000" cy="108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37693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272763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4" name="Picture 2" descr="Opening of the Vault Door Stock Footage Video (100% Royalty-free)  1033177121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06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12192000" cy="6858000"/>
          </a:xfrm>
          <a:prstGeom prst="rect">
            <a:avLst/>
          </a:prstGeom>
          <a:solidFill>
            <a:schemeClr val="tx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aseline="30000" dirty="0" smtClean="0"/>
              <a:t>__</a:t>
            </a:r>
            <a:endParaRPr lang="en-GB" baseline="30000" dirty="0"/>
          </a:p>
        </p:txBody>
      </p:sp>
      <p:pic>
        <p:nvPicPr>
          <p:cNvPr id="18"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3666" y="208546"/>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599" y="1585049"/>
            <a:ext cx="3721768" cy="3200400"/>
          </a:xfrm>
          <a:prstGeom prst="rect">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09599" y="1585049"/>
            <a:ext cx="3721768" cy="3170099"/>
          </a:xfrm>
          <a:prstGeom prst="rect">
            <a:avLst/>
          </a:prstGeom>
          <a:noFill/>
        </p:spPr>
        <p:txBody>
          <a:bodyPr wrap="square" rtlCol="0">
            <a:spAutoFit/>
          </a:bodyPr>
          <a:lstStyle/>
          <a:p>
            <a:pPr algn="ctr"/>
            <a:r>
              <a:rPr lang="en-GB" sz="4000" b="1" dirty="0" smtClean="0">
                <a:solidFill>
                  <a:schemeClr val="bg1"/>
                </a:solidFill>
              </a:rPr>
              <a:t>Become ‘The Programmer’ and This will be your Personal Home Locker!</a:t>
            </a:r>
            <a:endParaRPr lang="en-GB" sz="4000" b="1" dirty="0">
              <a:solidFill>
                <a:schemeClr val="bg1"/>
              </a:solidFill>
            </a:endParaRPr>
          </a:p>
        </p:txBody>
      </p:sp>
      <p:sp>
        <p:nvSpPr>
          <p:cNvPr id="2" name="Rectangle 1"/>
          <p:cNvSpPr/>
          <p:nvPr/>
        </p:nvSpPr>
        <p:spPr>
          <a:xfrm>
            <a:off x="609599" y="1585049"/>
            <a:ext cx="3721768" cy="3200400"/>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0381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458" name="Picture 2" descr="From above of dollar bills in opened black envelope placed on stack of United states cash money as concept of personal inc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65460">
            <a:off x="6846361" y="5935578"/>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00313" y="4547445"/>
            <a:ext cx="2231966" cy="707886"/>
          </a:xfrm>
          <a:prstGeom prst="rect">
            <a:avLst/>
          </a:prstGeom>
          <a:noFill/>
        </p:spPr>
        <p:txBody>
          <a:bodyPr wrap="square" rtlCol="0">
            <a:spAutoFit/>
          </a:bodyPr>
          <a:lstStyle/>
          <a:p>
            <a:r>
              <a:rPr lang="en-GB" sz="2000" b="1" dirty="0" smtClean="0">
                <a:solidFill>
                  <a:schemeClr val="bg1"/>
                </a:solidFill>
              </a:rPr>
              <a:t>Why programmers are paid more?</a:t>
            </a:r>
            <a:endParaRPr lang="en-GB" sz="2000" b="1" dirty="0">
              <a:solidFill>
                <a:schemeClr val="bg1"/>
              </a:solidFill>
            </a:endParaRPr>
          </a:p>
        </p:txBody>
      </p:sp>
      <p:sp>
        <p:nvSpPr>
          <p:cNvPr id="10" name="Rectangle 9"/>
          <p:cNvSpPr/>
          <p:nvPr/>
        </p:nvSpPr>
        <p:spPr>
          <a:xfrm>
            <a:off x="8428124" y="4403557"/>
            <a:ext cx="2304155" cy="92396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1228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3AB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482" name="Picture 2" descr="Thinking by Mark Wilson on Dribbbl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9609" y="1203158"/>
            <a:ext cx="6392779" cy="47945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7266" y="6337634"/>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92107" y="32269"/>
            <a:ext cx="1807782" cy="830997"/>
          </a:xfrm>
          <a:prstGeom prst="rect">
            <a:avLst/>
          </a:prstGeom>
          <a:noFill/>
        </p:spPr>
        <p:txBody>
          <a:bodyPr wrap="square" rtlCol="0">
            <a:spAutoFit/>
          </a:bodyPr>
          <a:lstStyle/>
          <a:p>
            <a:pPr algn="ctr"/>
            <a:r>
              <a:rPr lang="en-GB" sz="4800" b="1" u="sng" dirty="0" smtClean="0">
                <a:solidFill>
                  <a:schemeClr val="bg1"/>
                </a:solidFill>
              </a:rPr>
              <a:t>LOGIC</a:t>
            </a:r>
            <a:endParaRPr lang="en-GB" sz="4800" b="1" u="sng" dirty="0">
              <a:solidFill>
                <a:schemeClr val="bg1"/>
              </a:solidFill>
            </a:endParaRPr>
          </a:p>
        </p:txBody>
      </p:sp>
    </p:spTree>
    <p:extLst>
      <p:ext uri="{BB962C8B-B14F-4D97-AF65-F5344CB8AC3E}">
        <p14:creationId xmlns:p14="http://schemas.microsoft.com/office/powerpoint/2010/main" val="3977664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508" name="Picture 4" descr="Cubo cube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4759" y="1031708"/>
            <a:ext cx="5334000" cy="40005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bo cube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88759" y="1031708"/>
            <a:ext cx="5334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05776" y="508488"/>
            <a:ext cx="2231966" cy="523220"/>
          </a:xfrm>
          <a:prstGeom prst="rect">
            <a:avLst/>
          </a:prstGeom>
          <a:noFill/>
        </p:spPr>
        <p:txBody>
          <a:bodyPr wrap="square" rtlCol="0">
            <a:spAutoFit/>
          </a:bodyPr>
          <a:lstStyle/>
          <a:p>
            <a:pPr algn="ctr"/>
            <a:r>
              <a:rPr lang="en-GB" sz="2800" b="1" u="sng" dirty="0" smtClean="0">
                <a:solidFill>
                  <a:schemeClr val="bg1"/>
                </a:solidFill>
              </a:rPr>
              <a:t>CUBE-1</a:t>
            </a:r>
            <a:endParaRPr lang="en-GB" sz="2800" b="1" u="sng" dirty="0">
              <a:solidFill>
                <a:schemeClr val="bg1"/>
              </a:solidFill>
            </a:endParaRPr>
          </a:p>
        </p:txBody>
      </p:sp>
      <p:sp>
        <p:nvSpPr>
          <p:cNvPr id="15" name="TextBox 14"/>
          <p:cNvSpPr txBox="1"/>
          <p:nvPr/>
        </p:nvSpPr>
        <p:spPr>
          <a:xfrm>
            <a:off x="7539776" y="508488"/>
            <a:ext cx="2231966" cy="523220"/>
          </a:xfrm>
          <a:prstGeom prst="rect">
            <a:avLst/>
          </a:prstGeom>
          <a:noFill/>
        </p:spPr>
        <p:txBody>
          <a:bodyPr wrap="square" rtlCol="0">
            <a:spAutoFit/>
          </a:bodyPr>
          <a:lstStyle/>
          <a:p>
            <a:pPr algn="ctr"/>
            <a:r>
              <a:rPr lang="en-GB" sz="2800" b="1" u="sng" dirty="0" smtClean="0">
                <a:solidFill>
                  <a:schemeClr val="bg1"/>
                </a:solidFill>
              </a:rPr>
              <a:t>CUBE-2</a:t>
            </a:r>
            <a:endParaRPr lang="en-GB" sz="2800" b="1" u="sng" dirty="0">
              <a:solidFill>
                <a:schemeClr val="bg1"/>
              </a:solidFill>
            </a:endParaRPr>
          </a:p>
        </p:txBody>
      </p:sp>
      <p:pic>
        <p:nvPicPr>
          <p:cNvPr id="21518" name="Picture 14" descr="LUXOR REFILLABLE WHITE BOARD MARKER (BLACK) PACK OF 10 PCS. : Amazon.in:  Office Produ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100000">
            <a:off x="3303219" y="1381953"/>
            <a:ext cx="5715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009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1653371" y="1077788"/>
            <a:ext cx="3956465" cy="3956466"/>
            <a:chOff x="1669165" y="1122615"/>
            <a:chExt cx="3956465" cy="3956466"/>
          </a:xfrm>
        </p:grpSpPr>
        <p:grpSp>
          <p:nvGrpSpPr>
            <p:cNvPr id="3" name="Group 2"/>
            <p:cNvGrpSpPr/>
            <p:nvPr/>
          </p:nvGrpSpPr>
          <p:grpSpPr>
            <a:xfrm>
              <a:off x="1669165" y="1122615"/>
              <a:ext cx="3956465" cy="3956466"/>
              <a:chOff x="1669165" y="1122615"/>
              <a:chExt cx="3956465" cy="3956466"/>
            </a:xfrm>
          </p:grpSpPr>
          <p:pic>
            <p:nvPicPr>
              <p:cNvPr id="22530" name="Picture 2" descr="1,562,274 Calendar Date Illustrations &amp;amp; Clip Art - iStock"/>
              <p:cNvPicPr>
                <a:picLocks noChangeAspect="1" noChangeArrowheads="1"/>
              </p:cNvPicPr>
              <p:nvPr/>
            </p:nvPicPr>
            <p:blipFill>
              <a:blip r:embed="rId3">
                <a:clrChange>
                  <a:clrFrom>
                    <a:srgbClr val="9DDCE5"/>
                  </a:clrFrom>
                  <a:clrTo>
                    <a:srgbClr val="9DDCE5">
                      <a:alpha val="0"/>
                    </a:srgbClr>
                  </a:clrTo>
                </a:clrChange>
                <a:extLst>
                  <a:ext uri="{28A0092B-C50C-407E-A947-70E740481C1C}">
                    <a14:useLocalDpi xmlns:a14="http://schemas.microsoft.com/office/drawing/2010/main" val="0"/>
                  </a:ext>
                </a:extLst>
              </a:blip>
              <a:srcRect/>
              <a:stretch>
                <a:fillRect/>
              </a:stretch>
            </p:blipFill>
            <p:spPr bwMode="auto">
              <a:xfrm>
                <a:off x="1669165" y="1122615"/>
                <a:ext cx="3956465" cy="395646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576234" y="2815389"/>
                <a:ext cx="2069432" cy="15349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2377937" y="1967685"/>
                <a:ext cx="2458758" cy="510820"/>
              </a:xfrm>
              <a:prstGeom prst="rect">
                <a:avLst/>
              </a:prstGeom>
              <a:solidFill>
                <a:srgbClr val="F93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p:cNvSpPr txBox="1"/>
            <p:nvPr/>
          </p:nvSpPr>
          <p:spPr>
            <a:xfrm>
              <a:off x="2681622" y="2651859"/>
              <a:ext cx="1851387" cy="1862048"/>
            </a:xfrm>
            <a:prstGeom prst="rect">
              <a:avLst/>
            </a:prstGeom>
            <a:noFill/>
          </p:spPr>
          <p:txBody>
            <a:bodyPr wrap="square" rtlCol="0">
              <a:spAutoFit/>
            </a:bodyPr>
            <a:lstStyle/>
            <a:p>
              <a:pPr algn="ctr"/>
              <a:r>
                <a:rPr lang="en-GB" sz="11500" b="1" dirty="0" smtClean="0"/>
                <a:t>1</a:t>
              </a:r>
              <a:endParaRPr lang="en-GB" sz="11500" b="1" dirty="0"/>
            </a:p>
          </p:txBody>
        </p:sp>
      </p:grpSp>
      <p:grpSp>
        <p:nvGrpSpPr>
          <p:cNvPr id="7" name="Group 6"/>
          <p:cNvGrpSpPr/>
          <p:nvPr/>
        </p:nvGrpSpPr>
        <p:grpSpPr>
          <a:xfrm>
            <a:off x="7102786" y="1077788"/>
            <a:ext cx="3956465" cy="3956466"/>
            <a:chOff x="5156141" y="1122615"/>
            <a:chExt cx="3956465" cy="3956466"/>
          </a:xfrm>
        </p:grpSpPr>
        <p:grpSp>
          <p:nvGrpSpPr>
            <p:cNvPr id="4" name="Group 3"/>
            <p:cNvGrpSpPr/>
            <p:nvPr/>
          </p:nvGrpSpPr>
          <p:grpSpPr>
            <a:xfrm>
              <a:off x="5156141" y="1122615"/>
              <a:ext cx="3956465" cy="3956466"/>
              <a:chOff x="5156141" y="1122615"/>
              <a:chExt cx="3956465" cy="3956466"/>
            </a:xfrm>
          </p:grpSpPr>
          <p:pic>
            <p:nvPicPr>
              <p:cNvPr id="16" name="Picture 2" descr="1,562,274 Calendar Date Illustrations &amp;amp; Clip Art - iStock"/>
              <p:cNvPicPr>
                <a:picLocks noChangeAspect="1" noChangeArrowheads="1"/>
              </p:cNvPicPr>
              <p:nvPr/>
            </p:nvPicPr>
            <p:blipFill>
              <a:blip r:embed="rId3">
                <a:clrChange>
                  <a:clrFrom>
                    <a:srgbClr val="9DDCE5"/>
                  </a:clrFrom>
                  <a:clrTo>
                    <a:srgbClr val="9DDCE5">
                      <a:alpha val="0"/>
                    </a:srgbClr>
                  </a:clrTo>
                </a:clrChange>
                <a:extLst>
                  <a:ext uri="{28A0092B-C50C-407E-A947-70E740481C1C}">
                    <a14:useLocalDpi xmlns:a14="http://schemas.microsoft.com/office/drawing/2010/main" val="0"/>
                  </a:ext>
                </a:extLst>
              </a:blip>
              <a:srcRect/>
              <a:stretch>
                <a:fillRect/>
              </a:stretch>
            </p:blipFill>
            <p:spPr bwMode="auto">
              <a:xfrm>
                <a:off x="5156141" y="1122615"/>
                <a:ext cx="3956465" cy="3956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36105" y="2815389"/>
                <a:ext cx="2069432" cy="15349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904994" y="2009054"/>
                <a:ext cx="2458758" cy="510820"/>
              </a:xfrm>
              <a:prstGeom prst="rect">
                <a:avLst/>
              </a:prstGeom>
              <a:solidFill>
                <a:srgbClr val="F93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TextBox 19"/>
            <p:cNvSpPr txBox="1"/>
            <p:nvPr/>
          </p:nvSpPr>
          <p:spPr>
            <a:xfrm>
              <a:off x="6208679" y="2635750"/>
              <a:ext cx="1851387" cy="1862048"/>
            </a:xfrm>
            <a:prstGeom prst="rect">
              <a:avLst/>
            </a:prstGeom>
            <a:noFill/>
          </p:spPr>
          <p:txBody>
            <a:bodyPr wrap="square" rtlCol="0">
              <a:spAutoFit/>
            </a:bodyPr>
            <a:lstStyle/>
            <a:p>
              <a:pPr algn="ctr"/>
              <a:r>
                <a:rPr lang="en-GB" sz="11500" b="1" dirty="0" smtClean="0"/>
                <a:t>31</a:t>
              </a:r>
              <a:endParaRPr lang="en-GB" sz="11500" b="1" dirty="0"/>
            </a:p>
          </p:txBody>
        </p:sp>
      </p:grpSp>
      <p:cxnSp>
        <p:nvCxnSpPr>
          <p:cNvPr id="9" name="Straight Arrow Connector 8"/>
          <p:cNvCxnSpPr/>
          <p:nvPr/>
        </p:nvCxnSpPr>
        <p:spPr>
          <a:xfrm>
            <a:off x="5740259" y="3216442"/>
            <a:ext cx="1191003" cy="0"/>
          </a:xfrm>
          <a:prstGeom prst="straightConnector1">
            <a:avLst/>
          </a:prstGeom>
          <a:ln w="1206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84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69495" y="553451"/>
            <a:ext cx="3064042" cy="584775"/>
          </a:xfrm>
          <a:prstGeom prst="rect">
            <a:avLst/>
          </a:prstGeom>
          <a:noFill/>
        </p:spPr>
        <p:txBody>
          <a:bodyPr wrap="square" rtlCol="0">
            <a:spAutoFit/>
          </a:bodyPr>
          <a:lstStyle/>
          <a:p>
            <a:r>
              <a:rPr lang="en-GB" sz="3200" b="1" u="sng" dirty="0" smtClean="0">
                <a:solidFill>
                  <a:schemeClr val="bg1"/>
                </a:solidFill>
              </a:rPr>
              <a:t>CONDITIONS</a:t>
            </a:r>
            <a:endParaRPr lang="en-GB" sz="3200" b="1" u="sng" dirty="0">
              <a:solidFill>
                <a:schemeClr val="bg1"/>
              </a:solidFill>
            </a:endParaRPr>
          </a:p>
        </p:txBody>
      </p:sp>
      <p:sp>
        <p:nvSpPr>
          <p:cNvPr id="21" name="TextBox 20"/>
          <p:cNvSpPr txBox="1"/>
          <p:nvPr/>
        </p:nvSpPr>
        <p:spPr>
          <a:xfrm>
            <a:off x="569495" y="1547298"/>
            <a:ext cx="10836442" cy="3539430"/>
          </a:xfrm>
          <a:prstGeom prst="rect">
            <a:avLst/>
          </a:prstGeom>
          <a:noFill/>
        </p:spPr>
        <p:txBody>
          <a:bodyPr wrap="square" rtlCol="0">
            <a:spAutoFit/>
          </a:bodyPr>
          <a:lstStyle/>
          <a:p>
            <a:pPr marL="514350" indent="-514350">
              <a:buAutoNum type="arabicPeriod"/>
            </a:pPr>
            <a:r>
              <a:rPr lang="en-GB" sz="3200" b="1" dirty="0" smtClean="0">
                <a:solidFill>
                  <a:schemeClr val="bg1"/>
                </a:solidFill>
              </a:rPr>
              <a:t>Given 2 Cubes</a:t>
            </a:r>
          </a:p>
          <a:p>
            <a:pPr marL="514350" indent="-514350">
              <a:buAutoNum type="arabicPeriod"/>
            </a:pPr>
            <a:r>
              <a:rPr lang="en-GB" sz="3200" b="1" dirty="0" smtClean="0">
                <a:solidFill>
                  <a:schemeClr val="bg1"/>
                </a:solidFill>
              </a:rPr>
              <a:t>Given 1 marker</a:t>
            </a:r>
          </a:p>
          <a:p>
            <a:pPr marL="514350" indent="-514350">
              <a:buAutoNum type="arabicPeriod"/>
            </a:pPr>
            <a:r>
              <a:rPr lang="en-GB" sz="3200" b="1" dirty="0" smtClean="0">
                <a:solidFill>
                  <a:schemeClr val="bg1"/>
                </a:solidFill>
              </a:rPr>
              <a:t>Write </a:t>
            </a:r>
            <a:r>
              <a:rPr lang="en-IN" sz="3200" b="1" dirty="0" smtClean="0">
                <a:solidFill>
                  <a:schemeClr val="bg1"/>
                </a:solidFill>
              </a:rPr>
              <a:t>one “single digit” number per face</a:t>
            </a:r>
          </a:p>
          <a:p>
            <a:pPr marL="514350" indent="-514350">
              <a:buAutoNum type="arabicPeriod"/>
            </a:pPr>
            <a:r>
              <a:rPr lang="en-IN" sz="3200" b="1" dirty="0" smtClean="0">
                <a:solidFill>
                  <a:schemeClr val="bg1"/>
                </a:solidFill>
              </a:rPr>
              <a:t>Show any number in the range of 1 to 31</a:t>
            </a:r>
          </a:p>
          <a:p>
            <a:pPr marL="514350" indent="-514350">
              <a:buAutoNum type="arabicPeriod"/>
            </a:pPr>
            <a:r>
              <a:rPr lang="en-IN" sz="3200" b="1" dirty="0" smtClean="0">
                <a:solidFill>
                  <a:schemeClr val="bg1"/>
                </a:solidFill>
              </a:rPr>
              <a:t>Always represent a number with both the cubes – (Even for single digit number)</a:t>
            </a:r>
            <a:endParaRPr lang="en-GB" sz="3200" b="1" dirty="0" smtClean="0">
              <a:solidFill>
                <a:schemeClr val="bg1"/>
              </a:solidFill>
            </a:endParaRPr>
          </a:p>
          <a:p>
            <a:pPr marL="514350" indent="-514350">
              <a:buAutoNum type="arabicPeriod"/>
            </a:pPr>
            <a:endParaRPr lang="en-GB" sz="3200" b="1" dirty="0">
              <a:solidFill>
                <a:schemeClr val="bg1"/>
              </a:solidFill>
            </a:endParaRPr>
          </a:p>
        </p:txBody>
      </p:sp>
    </p:spTree>
    <p:extLst>
      <p:ext uri="{BB962C8B-B14F-4D97-AF65-F5344CB8AC3E}">
        <p14:creationId xmlns:p14="http://schemas.microsoft.com/office/powerpoint/2010/main" val="385729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16,959 Apple Logo Photos - Free &amp;amp; Royalty-Free Stock Photos from Dreams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558" y="244475"/>
            <a:ext cx="1390531" cy="1501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126902" y="560387"/>
            <a:ext cx="1933347" cy="1082674"/>
          </a:xfrm>
          <a:prstGeom prst="rect">
            <a:avLst/>
          </a:prstGeom>
        </p:spPr>
      </p:pic>
      <p:pic>
        <p:nvPicPr>
          <p:cNvPr id="7" name="Picture 6"/>
          <p:cNvPicPr>
            <a:picLocks noChangeAspect="1"/>
          </p:cNvPicPr>
          <p:nvPr/>
        </p:nvPicPr>
        <p:blipFill>
          <a:blip r:embed="rId4"/>
          <a:stretch>
            <a:fillRect/>
          </a:stretch>
        </p:blipFill>
        <p:spPr>
          <a:xfrm>
            <a:off x="8605413" y="289042"/>
            <a:ext cx="1354019" cy="1354019"/>
          </a:xfrm>
          <a:prstGeom prst="rect">
            <a:avLst/>
          </a:prstGeom>
        </p:spPr>
      </p:pic>
      <p:pic>
        <p:nvPicPr>
          <p:cNvPr id="3080" name="Picture 8" descr="The Secret History of the Google Logo"/>
          <p:cNvPicPr>
            <a:picLocks noChangeAspect="1" noChangeArrowheads="1"/>
          </p:cNvPicPr>
          <p:nvPr/>
        </p:nvPicPr>
        <p:blipFill>
          <a:blip r:embed="rId5" cstate="print">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3954273" y="305412"/>
            <a:ext cx="2759798" cy="13798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6756590" y="450927"/>
            <a:ext cx="1324203" cy="1060417"/>
          </a:xfrm>
          <a:prstGeom prst="rect">
            <a:avLst/>
          </a:prstGeom>
        </p:spPr>
      </p:pic>
      <p:pic>
        <p:nvPicPr>
          <p:cNvPr id="11" name="Picture 10"/>
          <p:cNvPicPr>
            <a:picLocks noChangeAspect="1"/>
          </p:cNvPicPr>
          <p:nvPr/>
        </p:nvPicPr>
        <p:blipFill>
          <a:blip r:embed="rId7">
            <a:clrChange>
              <a:clrFrom>
                <a:srgbClr val="FFFFFF"/>
              </a:clrFrom>
              <a:clrTo>
                <a:srgbClr val="FFFFFF">
                  <a:alpha val="0"/>
                </a:srgbClr>
              </a:clrTo>
            </a:clrChange>
          </a:blip>
          <a:stretch>
            <a:fillRect/>
          </a:stretch>
        </p:blipFill>
        <p:spPr>
          <a:xfrm>
            <a:off x="10282067" y="641190"/>
            <a:ext cx="1770852" cy="708341"/>
          </a:xfrm>
          <a:prstGeom prst="rect">
            <a:avLst/>
          </a:prstGeom>
        </p:spPr>
      </p:pic>
      <p:pic>
        <p:nvPicPr>
          <p:cNvPr id="3088" name="Picture 16" descr="TCS Australia &amp;amp; NZ (@TCS_ANZ) / Twitt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745" y="1673224"/>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Download Capgemini Logo in SVG Vector or PNG File Format - Logo.wi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72703" y="3322501"/>
            <a:ext cx="3317216" cy="22114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10">
            <a:clrChange>
              <a:clrFrom>
                <a:srgbClr val="FFFFFF"/>
              </a:clrFrom>
              <a:clrTo>
                <a:srgbClr val="FFFFFF">
                  <a:alpha val="0"/>
                </a:srgbClr>
              </a:clrTo>
            </a:clrChange>
          </a:blip>
          <a:srcRect b="26384"/>
          <a:stretch/>
        </p:blipFill>
        <p:spPr>
          <a:xfrm>
            <a:off x="194795" y="3905233"/>
            <a:ext cx="1598766" cy="1236056"/>
          </a:xfrm>
          <a:prstGeom prst="rect">
            <a:avLst/>
          </a:prstGeom>
        </p:spPr>
      </p:pic>
      <p:pic>
        <p:nvPicPr>
          <p:cNvPr id="3098" name="Picture 26" descr="Tesla logo PNG images free download"/>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693" y="5712132"/>
            <a:ext cx="914971" cy="9149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Paypal logo and symbol, meaning, history,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55087" y="2004473"/>
            <a:ext cx="2718356" cy="1529075"/>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Different Amazon Logo - Amazon Icon, HD Png Download - kind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7044" b="89954" l="6163" r="92093">
                        <a14:foregroundMark x1="23372" y1="20554" x2="58605" y2="61316"/>
                        <a14:foregroundMark x1="21047" y1="32217" x2="16860" y2="81178"/>
                        <a14:foregroundMark x1="29186" y1="82333" x2="71512" y2="84065"/>
                        <a14:foregroundMark x1="71512" y1="18822" x2="89186" y2="53233"/>
                        <a14:foregroundMark x1="17442" y1="14665" x2="78023" y2="15242"/>
                        <a14:foregroundMark x1="14535" y1="16397" x2="14535" y2="52079"/>
                        <a14:foregroundMark x1="80349" y1="81755" x2="81512" y2="17552"/>
                        <a14:foregroundMark x1="80349" y1="7044" x2="86860" y2="82333"/>
                        <a14:foregroundMark x1="22791" y1="84642" x2="76860" y2="87067"/>
                        <a14:foregroundMark x1="18023" y1="87067" x2="12791" y2="54965"/>
                        <a14:foregroundMark x1="13372" y1="13510" x2="12209" y2="79446"/>
                        <a14:foregroundMark x1="92093" y1="64896" x2="79186" y2="74827"/>
                        <a14:foregroundMark x1="60930" y1="32217" x2="47442" y2="42725"/>
                        <a14:foregroundMark x1="55116" y1="25173" x2="60349" y2="68360"/>
                        <a14:foregroundMark x1="58605" y1="21132" x2="61512" y2="57852"/>
                        <a14:foregroundMark x1="34535" y1="20554" x2="59767" y2="31062"/>
                        <a14:foregroundMark x1="39767" y1="19977" x2="66279" y2="21132"/>
                        <a14:foregroundMark x1="32791" y1="24018" x2="41047" y2="57852"/>
                        <a14:foregroundMark x1="35116" y1="45612" x2="36279" y2="57852"/>
                        <a14:foregroundMark x1="45698" y1="33949" x2="50349" y2="63741"/>
                      </a14:backgroundRemoval>
                    </a14:imgEffect>
                  </a14:imgLayer>
                </a14:imgProps>
              </a:ext>
              <a:ext uri="{28A0092B-C50C-407E-A947-70E740481C1C}">
                <a14:useLocalDpi xmlns:a14="http://schemas.microsoft.com/office/drawing/2010/main" val="0"/>
              </a:ext>
            </a:extLst>
          </a:blip>
          <a:srcRect/>
          <a:stretch>
            <a:fillRect/>
          </a:stretch>
        </p:blipFill>
        <p:spPr bwMode="auto">
          <a:xfrm>
            <a:off x="4687177" y="5444335"/>
            <a:ext cx="1440513" cy="1450564"/>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File:Microsoft logo.svg - Wikimedia Commons"/>
          <p:cNvPicPr>
            <a:picLocks noChangeAspect="1" noChangeArrowheads="1"/>
          </p:cNvPicPr>
          <p:nvPr/>
        </p:nvPicPr>
        <p:blipFill>
          <a:blip r:embed="rId15" cstate="print">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8709694" y="5506518"/>
            <a:ext cx="1145459" cy="11454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29114" y1="46479" x2="72996" y2="68075"/>
                        <a14:foregroundMark x1="29536" y1="26291" x2="77215" y2="58685"/>
                        <a14:foregroundMark x1="25738" y1="58216" x2="61181" y2="68075"/>
                        <a14:foregroundMark x1="25738" y1="67136" x2="33333" y2="70423"/>
                      </a14:backgroundRemoval>
                    </a14:imgEffect>
                  </a14:imgLayer>
                </a14:imgProps>
              </a:ext>
            </a:extLst>
          </a:blip>
          <a:stretch>
            <a:fillRect/>
          </a:stretch>
        </p:blipFill>
        <p:spPr>
          <a:xfrm>
            <a:off x="10383197" y="5316290"/>
            <a:ext cx="1669722" cy="1500635"/>
          </a:xfrm>
          <a:prstGeom prst="rect">
            <a:avLst/>
          </a:prstGeom>
        </p:spPr>
      </p:pic>
      <p:pic>
        <p:nvPicPr>
          <p:cNvPr id="3108" name="Picture 36" descr="Cisco Logo PNG Transparent &amp;amp; SVG Vector - Freebie Suppl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81917" y="5531395"/>
            <a:ext cx="2069000" cy="1095708"/>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Flipkart Logo PNG, Transparent HQ Flipkart Logos Download - Free Transparent  PNG Logo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655734" y="5316290"/>
            <a:ext cx="1525916" cy="152591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66998" y="2081341"/>
            <a:ext cx="4343400" cy="1323439"/>
          </a:xfrm>
          <a:prstGeom prst="rect">
            <a:avLst/>
          </a:prstGeom>
          <a:noFill/>
        </p:spPr>
        <p:txBody>
          <a:bodyPr wrap="square" rtlCol="0">
            <a:spAutoFit/>
          </a:bodyPr>
          <a:lstStyle/>
          <a:p>
            <a:r>
              <a:rPr lang="en-IN" sz="8000" b="1" dirty="0" smtClean="0">
                <a:solidFill>
                  <a:schemeClr val="bg1"/>
                </a:solidFill>
              </a:rPr>
              <a:t>LAND </a:t>
            </a:r>
            <a:r>
              <a:rPr lang="en-IN" sz="2800" b="1" dirty="0" smtClean="0">
                <a:solidFill>
                  <a:schemeClr val="bg1"/>
                </a:solidFill>
              </a:rPr>
              <a:t>YOUR</a:t>
            </a:r>
            <a:endParaRPr lang="en-GB" sz="8000" b="1" dirty="0">
              <a:solidFill>
                <a:schemeClr val="bg1"/>
              </a:solidFill>
            </a:endParaRPr>
          </a:p>
        </p:txBody>
      </p:sp>
      <p:sp>
        <p:nvSpPr>
          <p:cNvPr id="32" name="TextBox 31"/>
          <p:cNvSpPr txBox="1"/>
          <p:nvPr/>
        </p:nvSpPr>
        <p:spPr>
          <a:xfrm>
            <a:off x="2866998" y="3227183"/>
            <a:ext cx="5526220" cy="1323439"/>
          </a:xfrm>
          <a:prstGeom prst="rect">
            <a:avLst/>
          </a:prstGeom>
          <a:noFill/>
        </p:spPr>
        <p:txBody>
          <a:bodyPr wrap="square" rtlCol="0">
            <a:spAutoFit/>
          </a:bodyPr>
          <a:lstStyle/>
          <a:p>
            <a:r>
              <a:rPr lang="en-IN" sz="8000" b="1" dirty="0" smtClean="0">
                <a:solidFill>
                  <a:schemeClr val="bg1"/>
                </a:solidFill>
              </a:rPr>
              <a:t>DREAM JOB</a:t>
            </a:r>
            <a:endParaRPr lang="en-GB" sz="8000" b="1" dirty="0">
              <a:solidFill>
                <a:schemeClr val="bg1"/>
              </a:solidFill>
            </a:endParaRPr>
          </a:p>
        </p:txBody>
      </p:sp>
      <p:cxnSp>
        <p:nvCxnSpPr>
          <p:cNvPr id="25" name="Straight Connector 24"/>
          <p:cNvCxnSpPr/>
          <p:nvPr/>
        </p:nvCxnSpPr>
        <p:spPr>
          <a:xfrm>
            <a:off x="2937814" y="3299233"/>
            <a:ext cx="3573447"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937814" y="4550622"/>
            <a:ext cx="514297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005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1002618" y="1516923"/>
            <a:ext cx="2231966" cy="523220"/>
          </a:xfrm>
          <a:prstGeom prst="rect">
            <a:avLst/>
          </a:prstGeom>
          <a:noFill/>
        </p:spPr>
        <p:txBody>
          <a:bodyPr wrap="square" rtlCol="0">
            <a:spAutoFit/>
          </a:bodyPr>
          <a:lstStyle/>
          <a:p>
            <a:pPr algn="ctr"/>
            <a:r>
              <a:rPr lang="en-GB" sz="2800" b="1" u="sng" dirty="0" smtClean="0">
                <a:solidFill>
                  <a:schemeClr val="bg1"/>
                </a:solidFill>
              </a:rPr>
              <a:t>CUBE-1</a:t>
            </a:r>
            <a:endParaRPr lang="en-GB" sz="2800" b="1" u="sng" dirty="0">
              <a:solidFill>
                <a:schemeClr val="bg1"/>
              </a:solidFill>
            </a:endParaRPr>
          </a:p>
        </p:txBody>
      </p:sp>
      <p:sp>
        <p:nvSpPr>
          <p:cNvPr id="13" name="TextBox 12"/>
          <p:cNvSpPr txBox="1"/>
          <p:nvPr/>
        </p:nvSpPr>
        <p:spPr>
          <a:xfrm>
            <a:off x="1002618" y="3682135"/>
            <a:ext cx="2231966" cy="523220"/>
          </a:xfrm>
          <a:prstGeom prst="rect">
            <a:avLst/>
          </a:prstGeom>
          <a:noFill/>
        </p:spPr>
        <p:txBody>
          <a:bodyPr wrap="square" rtlCol="0">
            <a:spAutoFit/>
          </a:bodyPr>
          <a:lstStyle/>
          <a:p>
            <a:pPr algn="ctr"/>
            <a:r>
              <a:rPr lang="en-GB" sz="2800" b="1" u="sng" dirty="0" smtClean="0">
                <a:solidFill>
                  <a:schemeClr val="bg1"/>
                </a:solidFill>
              </a:rPr>
              <a:t>CUBE-2</a:t>
            </a:r>
            <a:endParaRPr lang="en-GB" sz="2800" b="1" u="sng" dirty="0">
              <a:solidFill>
                <a:schemeClr val="bg1"/>
              </a:solidFill>
            </a:endParaRPr>
          </a:p>
        </p:txBody>
      </p:sp>
      <p:cxnSp>
        <p:nvCxnSpPr>
          <p:cNvPr id="4" name="Straight Connector 3"/>
          <p:cNvCxnSpPr/>
          <p:nvPr/>
        </p:nvCxnSpPr>
        <p:spPr>
          <a:xfrm>
            <a:off x="3561354" y="938463"/>
            <a:ext cx="0" cy="3970421"/>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99411" y="2923673"/>
            <a:ext cx="1010026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013401" y="1249146"/>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t>0</a:t>
            </a:r>
          </a:p>
        </p:txBody>
      </p:sp>
      <p:sp>
        <p:nvSpPr>
          <p:cNvPr id="16" name="Rectangle 15"/>
          <p:cNvSpPr/>
          <p:nvPr/>
        </p:nvSpPr>
        <p:spPr>
          <a:xfrm>
            <a:off x="5278900" y="1249145"/>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1</a:t>
            </a:r>
            <a:endParaRPr lang="en-GB" sz="4000" b="1" dirty="0"/>
          </a:p>
        </p:txBody>
      </p:sp>
      <p:sp>
        <p:nvSpPr>
          <p:cNvPr id="17" name="Rectangle 16"/>
          <p:cNvSpPr/>
          <p:nvPr/>
        </p:nvSpPr>
        <p:spPr>
          <a:xfrm>
            <a:off x="6544399" y="1249144"/>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2</a:t>
            </a:r>
            <a:endParaRPr lang="en-GB" sz="4000" b="1" dirty="0"/>
          </a:p>
        </p:txBody>
      </p:sp>
      <p:sp>
        <p:nvSpPr>
          <p:cNvPr id="18" name="Rectangle 17"/>
          <p:cNvSpPr/>
          <p:nvPr/>
        </p:nvSpPr>
        <p:spPr>
          <a:xfrm>
            <a:off x="7809898" y="1249143"/>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3</a:t>
            </a:r>
            <a:endParaRPr lang="en-GB" sz="4000" b="1" dirty="0"/>
          </a:p>
        </p:txBody>
      </p:sp>
      <p:sp>
        <p:nvSpPr>
          <p:cNvPr id="19" name="Rectangle 18"/>
          <p:cNvSpPr/>
          <p:nvPr/>
        </p:nvSpPr>
        <p:spPr>
          <a:xfrm>
            <a:off x="9075397" y="1249142"/>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4</a:t>
            </a:r>
            <a:endParaRPr lang="en-GB" sz="4000" b="1" dirty="0"/>
          </a:p>
        </p:txBody>
      </p:sp>
      <p:sp>
        <p:nvSpPr>
          <p:cNvPr id="20" name="Rectangle 19"/>
          <p:cNvSpPr/>
          <p:nvPr/>
        </p:nvSpPr>
        <p:spPr>
          <a:xfrm>
            <a:off x="10340896" y="1249141"/>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5</a:t>
            </a:r>
            <a:endParaRPr lang="en-GB" sz="4000" b="1" dirty="0"/>
          </a:p>
        </p:txBody>
      </p:sp>
      <p:sp>
        <p:nvSpPr>
          <p:cNvPr id="24" name="Rectangle 23"/>
          <p:cNvSpPr/>
          <p:nvPr/>
        </p:nvSpPr>
        <p:spPr>
          <a:xfrm>
            <a:off x="4013401" y="3414359"/>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0</a:t>
            </a:r>
            <a:endParaRPr lang="en-GB" sz="4000" b="1" dirty="0"/>
          </a:p>
        </p:txBody>
      </p:sp>
      <p:sp>
        <p:nvSpPr>
          <p:cNvPr id="25" name="Rectangle 24"/>
          <p:cNvSpPr/>
          <p:nvPr/>
        </p:nvSpPr>
        <p:spPr>
          <a:xfrm>
            <a:off x="5278900" y="3414358"/>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1</a:t>
            </a:r>
            <a:endParaRPr lang="en-GB" sz="4000" b="1" dirty="0"/>
          </a:p>
        </p:txBody>
      </p:sp>
      <p:sp>
        <p:nvSpPr>
          <p:cNvPr id="26" name="Rectangle 25"/>
          <p:cNvSpPr/>
          <p:nvPr/>
        </p:nvSpPr>
        <p:spPr>
          <a:xfrm>
            <a:off x="6544399" y="3414357"/>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2</a:t>
            </a:r>
            <a:endParaRPr lang="en-GB" sz="4000" b="1" dirty="0"/>
          </a:p>
        </p:txBody>
      </p:sp>
      <p:sp>
        <p:nvSpPr>
          <p:cNvPr id="27" name="Rectangle 26"/>
          <p:cNvSpPr/>
          <p:nvPr/>
        </p:nvSpPr>
        <p:spPr>
          <a:xfrm>
            <a:off x="7809898" y="3414356"/>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6</a:t>
            </a:r>
            <a:endParaRPr lang="en-GB" sz="4000" b="1" dirty="0"/>
          </a:p>
        </p:txBody>
      </p:sp>
      <p:sp>
        <p:nvSpPr>
          <p:cNvPr id="28" name="Rectangle 27"/>
          <p:cNvSpPr/>
          <p:nvPr/>
        </p:nvSpPr>
        <p:spPr>
          <a:xfrm>
            <a:off x="9075397" y="3414355"/>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7</a:t>
            </a:r>
            <a:endParaRPr lang="en-GB" sz="4000" b="1" dirty="0"/>
          </a:p>
        </p:txBody>
      </p:sp>
      <p:sp>
        <p:nvSpPr>
          <p:cNvPr id="29" name="Rectangle 28"/>
          <p:cNvSpPr/>
          <p:nvPr/>
        </p:nvSpPr>
        <p:spPr>
          <a:xfrm>
            <a:off x="10340896" y="3414354"/>
            <a:ext cx="1058779" cy="1058779"/>
          </a:xfrm>
          <a:prstGeom prst="rect">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smtClean="0"/>
              <a:t>8</a:t>
            </a:r>
            <a:endParaRPr lang="en-GB" sz="4000" b="1" dirty="0"/>
          </a:p>
        </p:txBody>
      </p:sp>
    </p:spTree>
    <p:extLst>
      <p:ext uri="{BB962C8B-B14F-4D97-AF65-F5344CB8AC3E}">
        <p14:creationId xmlns:p14="http://schemas.microsoft.com/office/powerpoint/2010/main" val="319850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8" presetClass="emph" presetSubtype="0" fill="hold" grpId="1" nodeType="clickEffect">
                                  <p:stCondLst>
                                    <p:cond delay="0"/>
                                  </p:stCondLst>
                                  <p:childTnLst>
                                    <p:animRot by="10800000">
                                      <p:cBhvr>
                                        <p:cTn id="45"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4" grpId="0" animBg="1"/>
      <p:bldP spid="25" grpId="0" animBg="1"/>
      <p:bldP spid="26" grpId="0" animBg="1"/>
      <p:bldP spid="27" grpId="0" animBg="1"/>
      <p:bldP spid="27" grpId="1"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ITERATOR</a:t>
            </a:r>
            <a:endParaRPr lang="en-GB" sz="5400" b="1" dirty="0">
              <a:solidFill>
                <a:schemeClr val="bg1"/>
              </a:solidFill>
            </a:endParaRPr>
          </a:p>
        </p:txBody>
      </p:sp>
      <p:grpSp>
        <p:nvGrpSpPr>
          <p:cNvPr id="23554" name="Group 23553"/>
          <p:cNvGrpSpPr/>
          <p:nvPr/>
        </p:nvGrpSpPr>
        <p:grpSpPr>
          <a:xfrm>
            <a:off x="8307797" y="3044068"/>
            <a:ext cx="3418781" cy="2456053"/>
            <a:chOff x="1067795" y="1842769"/>
            <a:chExt cx="3418781" cy="2456053"/>
          </a:xfrm>
        </p:grpSpPr>
        <p:sp>
          <p:nvSpPr>
            <p:cNvPr id="22" name="TextBox 21"/>
            <p:cNvSpPr txBox="1"/>
            <p:nvPr/>
          </p:nvSpPr>
          <p:spPr>
            <a:xfrm>
              <a:off x="1316535" y="3898712"/>
              <a:ext cx="2228560" cy="400110"/>
            </a:xfrm>
            <a:prstGeom prst="rect">
              <a:avLst/>
            </a:prstGeom>
            <a:noFill/>
          </p:spPr>
          <p:txBody>
            <a:bodyPr wrap="square" rtlCol="0">
              <a:spAutoFit/>
            </a:bodyPr>
            <a:lstStyle/>
            <a:p>
              <a:pPr algn="ctr"/>
              <a:r>
                <a:rPr lang="en-GB" sz="2000" b="1" dirty="0" smtClean="0">
                  <a:solidFill>
                    <a:schemeClr val="bg1"/>
                  </a:solidFill>
                </a:rPr>
                <a:t>Difficulty </a:t>
              </a:r>
              <a:endParaRPr lang="en-GB" sz="2000" b="1" dirty="0">
                <a:solidFill>
                  <a:schemeClr val="bg1"/>
                </a:solidFill>
              </a:endParaRPr>
            </a:p>
          </p:txBody>
        </p:sp>
        <p:grpSp>
          <p:nvGrpSpPr>
            <p:cNvPr id="23553" name="Group 23552"/>
            <p:cNvGrpSpPr/>
            <p:nvPr/>
          </p:nvGrpSpPr>
          <p:grpSpPr>
            <a:xfrm>
              <a:off x="1067795" y="1842769"/>
              <a:ext cx="3418781" cy="2180032"/>
              <a:chOff x="1067795" y="1842769"/>
              <a:chExt cx="3418781" cy="2180032"/>
            </a:xfrm>
          </p:grpSpPr>
          <p:grpSp>
            <p:nvGrpSpPr>
              <p:cNvPr id="23552" name="Group 23551"/>
              <p:cNvGrpSpPr/>
              <p:nvPr/>
            </p:nvGrpSpPr>
            <p:grpSpPr>
              <a:xfrm>
                <a:off x="1067795" y="1842769"/>
                <a:ext cx="2670992" cy="2123608"/>
                <a:chOff x="2676393" y="2245345"/>
                <a:chExt cx="4053611" cy="3222878"/>
              </a:xfrm>
            </p:grpSpPr>
            <p:sp>
              <p:nvSpPr>
                <p:cNvPr id="63" name="Freeform 62"/>
                <p:cNvSpPr/>
                <p:nvPr/>
              </p:nvSpPr>
              <p:spPr>
                <a:xfrm rot="6298664">
                  <a:off x="5333297" y="2413224"/>
                  <a:ext cx="660703" cy="1208207"/>
                </a:xfrm>
                <a:custGeom>
                  <a:avLst/>
                  <a:gdLst>
                    <a:gd name="connsiteX0" fmla="*/ 0 w 660703"/>
                    <a:gd name="connsiteY0" fmla="*/ 624369 h 1208207"/>
                    <a:gd name="connsiteX1" fmla="*/ 2126 w 660703"/>
                    <a:gd name="connsiteY1" fmla="*/ 616291 h 1208207"/>
                    <a:gd name="connsiteX2" fmla="*/ 223624 w 660703"/>
                    <a:gd name="connsiteY2" fmla="*/ 142480 h 1208207"/>
                    <a:gd name="connsiteX3" fmla="*/ 324584 w 660703"/>
                    <a:gd name="connsiteY3" fmla="*/ 0 h 1208207"/>
                    <a:gd name="connsiteX4" fmla="*/ 660703 w 660703"/>
                    <a:gd name="connsiteY4" fmla="*/ 474906 h 1208207"/>
                    <a:gd name="connsiteX5" fmla="*/ 638004 w 660703"/>
                    <a:gd name="connsiteY5" fmla="*/ 508836 h 1208207"/>
                    <a:gd name="connsiteX6" fmla="*/ 459652 w 660703"/>
                    <a:gd name="connsiteY6" fmla="*/ 1136700 h 1208207"/>
                    <a:gd name="connsiteX7" fmla="*/ 459963 w 660703"/>
                    <a:gd name="connsiteY7" fmla="*/ 1168694 h 1208207"/>
                    <a:gd name="connsiteX8" fmla="*/ 413216 w 660703"/>
                    <a:gd name="connsiteY8" fmla="*/ 1208207 h 1208207"/>
                    <a:gd name="connsiteX9" fmla="*/ 0 w 660703"/>
                    <a:gd name="connsiteY9" fmla="*/ 624369 h 120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0703" h="1208207">
                      <a:moveTo>
                        <a:pt x="0" y="624369"/>
                      </a:moveTo>
                      <a:lnTo>
                        <a:pt x="2126" y="616291"/>
                      </a:lnTo>
                      <a:cubicBezTo>
                        <a:pt x="54426" y="448801"/>
                        <a:pt x="129113" y="289387"/>
                        <a:pt x="223624" y="142480"/>
                      </a:cubicBezTo>
                      <a:lnTo>
                        <a:pt x="324584" y="0"/>
                      </a:lnTo>
                      <a:lnTo>
                        <a:pt x="660703" y="474906"/>
                      </a:lnTo>
                      <a:lnTo>
                        <a:pt x="638004" y="508836"/>
                      </a:lnTo>
                      <a:cubicBezTo>
                        <a:pt x="531261" y="698745"/>
                        <a:pt x="468612" y="913567"/>
                        <a:pt x="459652" y="1136700"/>
                      </a:cubicBezTo>
                      <a:lnTo>
                        <a:pt x="459963" y="1168694"/>
                      </a:lnTo>
                      <a:lnTo>
                        <a:pt x="413216" y="1208207"/>
                      </a:lnTo>
                      <a:lnTo>
                        <a:pt x="0" y="624369"/>
                      </a:lnTo>
                      <a:close/>
                    </a:path>
                  </a:pathLst>
                </a:custGeom>
                <a:solidFill>
                  <a:srgbClr val="A8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reeform 65"/>
                <p:cNvSpPr/>
                <p:nvPr/>
              </p:nvSpPr>
              <p:spPr>
                <a:xfrm rot="6298664">
                  <a:off x="3145569" y="2881752"/>
                  <a:ext cx="625643" cy="899857"/>
                </a:xfrm>
                <a:custGeom>
                  <a:avLst/>
                  <a:gdLst>
                    <a:gd name="connsiteX0" fmla="*/ 420603 w 625643"/>
                    <a:gd name="connsiteY0" fmla="*/ 274474 h 899857"/>
                    <a:gd name="connsiteX1" fmla="*/ 446544 w 625643"/>
                    <a:gd name="connsiteY1" fmla="*/ 287272 h 899857"/>
                    <a:gd name="connsiteX2" fmla="*/ 625642 w 625643"/>
                    <a:gd name="connsiteY2" fmla="*/ 343164 h 899857"/>
                    <a:gd name="connsiteX3" fmla="*/ 625643 w 625643"/>
                    <a:gd name="connsiteY3" fmla="*/ 564176 h 899857"/>
                    <a:gd name="connsiteX4" fmla="*/ 0 w 625643"/>
                    <a:gd name="connsiteY4" fmla="*/ 672112 h 899857"/>
                    <a:gd name="connsiteX5" fmla="*/ 0 w 625643"/>
                    <a:gd name="connsiteY5" fmla="*/ 0 h 899857"/>
                    <a:gd name="connsiteX6" fmla="*/ 73152 w 625643"/>
                    <a:gd name="connsiteY6" fmla="*/ 65505 h 899857"/>
                    <a:gd name="connsiteX7" fmla="*/ 251259 w 625643"/>
                    <a:gd name="connsiteY7" fmla="*/ 190923 h 899857"/>
                    <a:gd name="connsiteX8" fmla="*/ 420603 w 625643"/>
                    <a:gd name="connsiteY8" fmla="*/ 274475 h 899857"/>
                    <a:gd name="connsiteX9" fmla="*/ 625642 w 625643"/>
                    <a:gd name="connsiteY9" fmla="*/ 564177 h 899857"/>
                    <a:gd name="connsiteX10" fmla="*/ 625642 w 625643"/>
                    <a:gd name="connsiteY10" fmla="*/ 899857 h 899857"/>
                    <a:gd name="connsiteX11" fmla="*/ 569252 w 625643"/>
                    <a:gd name="connsiteY11" fmla="*/ 890753 h 899857"/>
                    <a:gd name="connsiteX12" fmla="*/ 75166 w 625643"/>
                    <a:gd name="connsiteY12" fmla="*/ 715249 h 89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643" h="899857">
                      <a:moveTo>
                        <a:pt x="420603" y="274474"/>
                      </a:moveTo>
                      <a:lnTo>
                        <a:pt x="446544" y="287272"/>
                      </a:lnTo>
                      <a:lnTo>
                        <a:pt x="625642" y="343164"/>
                      </a:lnTo>
                      <a:lnTo>
                        <a:pt x="625643" y="564176"/>
                      </a:lnTo>
                      <a:close/>
                      <a:moveTo>
                        <a:pt x="0" y="672112"/>
                      </a:moveTo>
                      <a:lnTo>
                        <a:pt x="0" y="0"/>
                      </a:lnTo>
                      <a:lnTo>
                        <a:pt x="73152" y="65505"/>
                      </a:lnTo>
                      <a:cubicBezTo>
                        <a:pt x="129249" y="111918"/>
                        <a:pt x="188823" y="153843"/>
                        <a:pt x="251259" y="190923"/>
                      </a:cubicBezTo>
                      <a:lnTo>
                        <a:pt x="420603" y="274475"/>
                      </a:lnTo>
                      <a:lnTo>
                        <a:pt x="625642" y="564177"/>
                      </a:lnTo>
                      <a:lnTo>
                        <a:pt x="625642" y="899857"/>
                      </a:lnTo>
                      <a:lnTo>
                        <a:pt x="569252" y="890753"/>
                      </a:lnTo>
                      <a:cubicBezTo>
                        <a:pt x="396579" y="854694"/>
                        <a:pt x="230406" y="795340"/>
                        <a:pt x="75166" y="715249"/>
                      </a:cubicBezTo>
                      <a:close/>
                    </a:path>
                  </a:pathLst>
                </a:custGeom>
                <a:solidFill>
                  <a:srgbClr val="FF8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57"/>
                <p:cNvSpPr/>
                <p:nvPr/>
              </p:nvSpPr>
              <p:spPr>
                <a:xfrm rot="6298664">
                  <a:off x="5965975" y="3635023"/>
                  <a:ext cx="625642" cy="902417"/>
                </a:xfrm>
                <a:custGeom>
                  <a:avLst/>
                  <a:gdLst>
                    <a:gd name="connsiteX0" fmla="*/ 0 w 625642"/>
                    <a:gd name="connsiteY0" fmla="*/ 902417 h 902417"/>
                    <a:gd name="connsiteX1" fmla="*/ 0 w 625642"/>
                    <a:gd name="connsiteY1" fmla="*/ 227693 h 902417"/>
                    <a:gd name="connsiteX2" fmla="*/ 116976 w 625642"/>
                    <a:gd name="connsiteY2" fmla="*/ 164168 h 902417"/>
                    <a:gd name="connsiteX3" fmla="*/ 462970 w 625642"/>
                    <a:gd name="connsiteY3" fmla="*/ 35650 h 902417"/>
                    <a:gd name="connsiteX4" fmla="*/ 608708 w 625642"/>
                    <a:gd name="connsiteY4" fmla="*/ 2519 h 902417"/>
                    <a:gd name="connsiteX5" fmla="*/ 625642 w 625642"/>
                    <a:gd name="connsiteY5" fmla="*/ 0 h 902417"/>
                    <a:gd name="connsiteX6" fmla="*/ 625642 w 625642"/>
                    <a:gd name="connsiteY6" fmla="*/ 556649 h 902417"/>
                    <a:gd name="connsiteX7" fmla="*/ 603616 w 625642"/>
                    <a:gd name="connsiteY7" fmla="*/ 561366 h 902417"/>
                    <a:gd name="connsiteX8" fmla="*/ 16300 w 625642"/>
                    <a:gd name="connsiteY8" fmla="*/ 884761 h 902417"/>
                    <a:gd name="connsiteX9" fmla="*/ 0 w 625642"/>
                    <a:gd name="connsiteY9" fmla="*/ 902417 h 90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642" h="902417">
                      <a:moveTo>
                        <a:pt x="0" y="902417"/>
                      </a:moveTo>
                      <a:lnTo>
                        <a:pt x="0" y="227693"/>
                      </a:lnTo>
                      <a:lnTo>
                        <a:pt x="116976" y="164168"/>
                      </a:lnTo>
                      <a:cubicBezTo>
                        <a:pt x="226024" y="111394"/>
                        <a:pt x="341608" y="68118"/>
                        <a:pt x="462970" y="35650"/>
                      </a:cubicBezTo>
                      <a:cubicBezTo>
                        <a:pt x="511514" y="22662"/>
                        <a:pt x="560121" y="11635"/>
                        <a:pt x="608708" y="2519"/>
                      </a:cubicBezTo>
                      <a:lnTo>
                        <a:pt x="625642" y="0"/>
                      </a:lnTo>
                      <a:lnTo>
                        <a:pt x="625642" y="556649"/>
                      </a:lnTo>
                      <a:lnTo>
                        <a:pt x="603616" y="561366"/>
                      </a:lnTo>
                      <a:cubicBezTo>
                        <a:pt x="376541" y="622116"/>
                        <a:pt x="177572" y="735448"/>
                        <a:pt x="16300" y="884761"/>
                      </a:cubicBezTo>
                      <a:lnTo>
                        <a:pt x="0" y="902417"/>
                      </a:lnTo>
                      <a:close/>
                    </a:path>
                  </a:pathLst>
                </a:custGeom>
                <a:solidFill>
                  <a:srgbClr val="74A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55"/>
                <p:cNvSpPr/>
                <p:nvPr/>
              </p:nvSpPr>
              <p:spPr>
                <a:xfrm rot="6298664">
                  <a:off x="3526652" y="2138825"/>
                  <a:ext cx="883412" cy="1096452"/>
                </a:xfrm>
                <a:custGeom>
                  <a:avLst/>
                  <a:gdLst>
                    <a:gd name="connsiteX0" fmla="*/ 0 w 883412"/>
                    <a:gd name="connsiteY0" fmla="*/ 0 h 1096452"/>
                    <a:gd name="connsiteX1" fmla="*/ 641678 w 883412"/>
                    <a:gd name="connsiteY1" fmla="*/ 116033 h 1096452"/>
                    <a:gd name="connsiteX2" fmla="*/ 666636 w 883412"/>
                    <a:gd name="connsiteY2" fmla="*/ 160330 h 1096452"/>
                    <a:gd name="connsiteX3" fmla="*/ 875105 w 883412"/>
                    <a:gd name="connsiteY3" fmla="*/ 416901 h 1096452"/>
                    <a:gd name="connsiteX4" fmla="*/ 883412 w 883412"/>
                    <a:gd name="connsiteY4" fmla="*/ 424340 h 1096452"/>
                    <a:gd name="connsiteX5" fmla="*/ 883412 w 883412"/>
                    <a:gd name="connsiteY5" fmla="*/ 1096452 h 1096452"/>
                    <a:gd name="connsiteX6" fmla="*/ 807145 w 883412"/>
                    <a:gd name="connsiteY6" fmla="*/ 1052683 h 1096452"/>
                    <a:gd name="connsiteX7" fmla="*/ 33870 w 883412"/>
                    <a:gd name="connsiteY7" fmla="*/ 105060 h 1096452"/>
                    <a:gd name="connsiteX8" fmla="*/ 0 w 883412"/>
                    <a:gd name="connsiteY8" fmla="*/ 0 h 109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3412" h="1096452">
                      <a:moveTo>
                        <a:pt x="0" y="0"/>
                      </a:moveTo>
                      <a:lnTo>
                        <a:pt x="641678" y="116033"/>
                      </a:lnTo>
                      <a:lnTo>
                        <a:pt x="666636" y="160330"/>
                      </a:lnTo>
                      <a:cubicBezTo>
                        <a:pt x="726225" y="254755"/>
                        <a:pt x="796407" y="340679"/>
                        <a:pt x="875105" y="416901"/>
                      </a:cubicBezTo>
                      <a:lnTo>
                        <a:pt x="883412" y="424340"/>
                      </a:lnTo>
                      <a:lnTo>
                        <a:pt x="883412" y="1096452"/>
                      </a:lnTo>
                      <a:lnTo>
                        <a:pt x="807145" y="1052683"/>
                      </a:lnTo>
                      <a:cubicBezTo>
                        <a:pt x="463072" y="834215"/>
                        <a:pt x="186554" y="507501"/>
                        <a:pt x="33870" y="105060"/>
                      </a:cubicBezTo>
                      <a:lnTo>
                        <a:pt x="0" y="0"/>
                      </a:lnTo>
                      <a:close/>
                    </a:path>
                  </a:pathLst>
                </a:cu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Freeform 66"/>
                <p:cNvSpPr/>
                <p:nvPr/>
              </p:nvSpPr>
              <p:spPr>
                <a:xfrm rot="6298664">
                  <a:off x="4675301" y="2165705"/>
                  <a:ext cx="735209" cy="1270593"/>
                </a:xfrm>
                <a:custGeom>
                  <a:avLst/>
                  <a:gdLst>
                    <a:gd name="connsiteX0" fmla="*/ 44484 w 735209"/>
                    <a:gd name="connsiteY0" fmla="*/ 968022 h 1270593"/>
                    <a:gd name="connsiteX1" fmla="*/ 24816 w 735209"/>
                    <a:gd name="connsiteY1" fmla="*/ 876174 h 1270593"/>
                    <a:gd name="connsiteX2" fmla="*/ 43184 w 735209"/>
                    <a:gd name="connsiteY2" fmla="*/ 161940 h 1270593"/>
                    <a:gd name="connsiteX3" fmla="*/ 85803 w 735209"/>
                    <a:gd name="connsiteY3" fmla="*/ 0 h 1270593"/>
                    <a:gd name="connsiteX4" fmla="*/ 499019 w 735209"/>
                    <a:gd name="connsiteY4" fmla="*/ 583837 h 1270593"/>
                    <a:gd name="connsiteX5" fmla="*/ 44484 w 735209"/>
                    <a:gd name="connsiteY5" fmla="*/ 968022 h 1270593"/>
                    <a:gd name="connsiteX6" fmla="*/ 44485 w 735209"/>
                    <a:gd name="connsiteY6" fmla="*/ 968022 h 1270593"/>
                    <a:gd name="connsiteX7" fmla="*/ 66426 w 735209"/>
                    <a:gd name="connsiteY7" fmla="*/ 1070487 h 1270593"/>
                    <a:gd name="connsiteX8" fmla="*/ 44485 w 735209"/>
                    <a:gd name="connsiteY8" fmla="*/ 968022 h 1270593"/>
                    <a:gd name="connsiteX9" fmla="*/ 499019 w 735209"/>
                    <a:gd name="connsiteY9" fmla="*/ 583838 h 1270593"/>
                    <a:gd name="connsiteX10" fmla="*/ 499019 w 735209"/>
                    <a:gd name="connsiteY10" fmla="*/ 583837 h 1270593"/>
                    <a:gd name="connsiteX11" fmla="*/ 545766 w 735209"/>
                    <a:gd name="connsiteY11" fmla="*/ 544325 h 1270593"/>
                    <a:gd name="connsiteX12" fmla="*/ 546801 w 735209"/>
                    <a:gd name="connsiteY12" fmla="*/ 650548 h 1270593"/>
                    <a:gd name="connsiteX13" fmla="*/ 592143 w 735209"/>
                    <a:gd name="connsiteY13" fmla="*/ 929841 h 1270593"/>
                    <a:gd name="connsiteX14" fmla="*/ 692316 w 735209"/>
                    <a:gd name="connsiteY14" fmla="*/ 1194464 h 1270593"/>
                    <a:gd name="connsiteX15" fmla="*/ 735209 w 735209"/>
                    <a:gd name="connsiteY15" fmla="*/ 1270593 h 1270593"/>
                    <a:gd name="connsiteX16" fmla="*/ 93530 w 735209"/>
                    <a:gd name="connsiteY16" fmla="*/ 1154559 h 127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5209" h="1270593">
                      <a:moveTo>
                        <a:pt x="44484" y="968022"/>
                      </a:moveTo>
                      <a:lnTo>
                        <a:pt x="24816" y="876174"/>
                      </a:lnTo>
                      <a:cubicBezTo>
                        <a:pt x="-14420" y="633363"/>
                        <a:pt x="-6274" y="391785"/>
                        <a:pt x="43184" y="161940"/>
                      </a:cubicBezTo>
                      <a:lnTo>
                        <a:pt x="85803" y="0"/>
                      </a:lnTo>
                      <a:lnTo>
                        <a:pt x="499019" y="583837"/>
                      </a:lnTo>
                      <a:lnTo>
                        <a:pt x="44484" y="968022"/>
                      </a:lnTo>
                      <a:lnTo>
                        <a:pt x="44485" y="968022"/>
                      </a:lnTo>
                      <a:close/>
                      <a:moveTo>
                        <a:pt x="66426" y="1070487"/>
                      </a:moveTo>
                      <a:lnTo>
                        <a:pt x="44485" y="968022"/>
                      </a:lnTo>
                      <a:lnTo>
                        <a:pt x="499019" y="583838"/>
                      </a:lnTo>
                      <a:lnTo>
                        <a:pt x="499019" y="583837"/>
                      </a:lnTo>
                      <a:lnTo>
                        <a:pt x="545766" y="544325"/>
                      </a:lnTo>
                      <a:lnTo>
                        <a:pt x="546801" y="650548"/>
                      </a:lnTo>
                      <a:cubicBezTo>
                        <a:pt x="552327" y="743202"/>
                        <a:pt x="567220" y="836682"/>
                        <a:pt x="592143" y="929841"/>
                      </a:cubicBezTo>
                      <a:cubicBezTo>
                        <a:pt x="617066" y="1022999"/>
                        <a:pt x="650839" y="1111428"/>
                        <a:pt x="692316" y="1194464"/>
                      </a:cubicBezTo>
                      <a:lnTo>
                        <a:pt x="735209" y="1270593"/>
                      </a:lnTo>
                      <a:lnTo>
                        <a:pt x="93530" y="1154559"/>
                      </a:lnTo>
                      <a:close/>
                    </a:path>
                  </a:pathLst>
                </a:custGeom>
                <a:solidFill>
                  <a:srgbClr val="DC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rot="6298664">
                  <a:off x="5899478" y="2961066"/>
                  <a:ext cx="566555" cy="964819"/>
                </a:xfrm>
                <a:custGeom>
                  <a:avLst/>
                  <a:gdLst>
                    <a:gd name="connsiteX0" fmla="*/ 0 w 566555"/>
                    <a:gd name="connsiteY0" fmla="*/ 489913 h 964819"/>
                    <a:gd name="connsiteX1" fmla="*/ 65 w 566555"/>
                    <a:gd name="connsiteY1" fmla="*/ 489820 h 964819"/>
                    <a:gd name="connsiteX2" fmla="*/ 524955 w 566555"/>
                    <a:gd name="connsiteY2" fmla="*/ 22592 h 964819"/>
                    <a:gd name="connsiteX3" fmla="*/ 566555 w 566555"/>
                    <a:gd name="connsiteY3" fmla="*/ 0 h 964819"/>
                    <a:gd name="connsiteX4" fmla="*/ 566555 w 566555"/>
                    <a:gd name="connsiteY4" fmla="*/ 674724 h 964819"/>
                    <a:gd name="connsiteX5" fmla="*/ 434506 w 566555"/>
                    <a:gd name="connsiteY5" fmla="*/ 817759 h 964819"/>
                    <a:gd name="connsiteX6" fmla="*/ 336119 w 566555"/>
                    <a:gd name="connsiteY6" fmla="*/ 964819 h 964819"/>
                    <a:gd name="connsiteX7" fmla="*/ 0 w 566555"/>
                    <a:gd name="connsiteY7" fmla="*/ 489913 h 9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555" h="964819">
                      <a:moveTo>
                        <a:pt x="0" y="489913"/>
                      </a:moveTo>
                      <a:lnTo>
                        <a:pt x="65" y="489820"/>
                      </a:lnTo>
                      <a:cubicBezTo>
                        <a:pt x="143323" y="305718"/>
                        <a:pt x="320309" y="146475"/>
                        <a:pt x="524955" y="22592"/>
                      </a:cubicBezTo>
                      <a:lnTo>
                        <a:pt x="566555" y="0"/>
                      </a:lnTo>
                      <a:lnTo>
                        <a:pt x="566555" y="674724"/>
                      </a:lnTo>
                      <a:lnTo>
                        <a:pt x="434506" y="817759"/>
                      </a:lnTo>
                      <a:lnTo>
                        <a:pt x="336119" y="964819"/>
                      </a:lnTo>
                      <a:lnTo>
                        <a:pt x="0" y="489913"/>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Freeform 64"/>
                <p:cNvSpPr/>
                <p:nvPr/>
              </p:nvSpPr>
              <p:spPr>
                <a:xfrm rot="6298664">
                  <a:off x="2595870" y="3752343"/>
                  <a:ext cx="954571" cy="588335"/>
                </a:xfrm>
                <a:custGeom>
                  <a:avLst/>
                  <a:gdLst>
                    <a:gd name="connsiteX0" fmla="*/ 0 w 954571"/>
                    <a:gd name="connsiteY0" fmla="*/ 221012 h 588335"/>
                    <a:gd name="connsiteX1" fmla="*/ 0 w 954571"/>
                    <a:gd name="connsiteY1" fmla="*/ 0 h 588335"/>
                    <a:gd name="connsiteX2" fmla="*/ 29670 w 954571"/>
                    <a:gd name="connsiteY2" fmla="*/ 9260 h 588335"/>
                    <a:gd name="connsiteX3" fmla="*/ 586390 w 954571"/>
                    <a:gd name="connsiteY3" fmla="*/ 21644 h 588335"/>
                    <a:gd name="connsiteX4" fmla="*/ 620047 w 954571"/>
                    <a:gd name="connsiteY4" fmla="*/ 14104 h 588335"/>
                    <a:gd name="connsiteX5" fmla="*/ 954571 w 954571"/>
                    <a:gd name="connsiteY5" fmla="*/ 486758 h 588335"/>
                    <a:gd name="connsiteX6" fmla="*/ 840655 w 954571"/>
                    <a:gd name="connsiteY6" fmla="*/ 521907 h 588335"/>
                    <a:gd name="connsiteX7" fmla="*/ 296315 w 954571"/>
                    <a:gd name="connsiteY7" fmla="*/ 587889 h 588335"/>
                    <a:gd name="connsiteX8" fmla="*/ 257808 w 954571"/>
                    <a:gd name="connsiteY8" fmla="*/ 585272 h 588335"/>
                    <a:gd name="connsiteX9" fmla="*/ 0 w 954571"/>
                    <a:gd name="connsiteY9" fmla="*/ 556692 h 588335"/>
                    <a:gd name="connsiteX10" fmla="*/ 0 w 954571"/>
                    <a:gd name="connsiteY10" fmla="*/ 221012 h 588335"/>
                    <a:gd name="connsiteX11" fmla="*/ 257808 w 954571"/>
                    <a:gd name="connsiteY11" fmla="*/ 585272 h 588335"/>
                    <a:gd name="connsiteX12" fmla="*/ 118288 w 954571"/>
                    <a:gd name="connsiteY12" fmla="*/ 575788 h 58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571" h="588335">
                      <a:moveTo>
                        <a:pt x="0" y="221012"/>
                      </a:moveTo>
                      <a:lnTo>
                        <a:pt x="0" y="0"/>
                      </a:lnTo>
                      <a:lnTo>
                        <a:pt x="29670" y="9260"/>
                      </a:lnTo>
                      <a:cubicBezTo>
                        <a:pt x="208240" y="49959"/>
                        <a:pt x="397016" y="55938"/>
                        <a:pt x="586390" y="21644"/>
                      </a:cubicBezTo>
                      <a:lnTo>
                        <a:pt x="620047" y="14104"/>
                      </a:lnTo>
                      <a:lnTo>
                        <a:pt x="954571" y="486758"/>
                      </a:lnTo>
                      <a:lnTo>
                        <a:pt x="840655" y="521907"/>
                      </a:lnTo>
                      <a:cubicBezTo>
                        <a:pt x="658613" y="570610"/>
                        <a:pt x="475690" y="591750"/>
                        <a:pt x="296315" y="587889"/>
                      </a:cubicBezTo>
                      <a:lnTo>
                        <a:pt x="257808" y="585272"/>
                      </a:lnTo>
                      <a:close/>
                      <a:moveTo>
                        <a:pt x="0" y="556692"/>
                      </a:moveTo>
                      <a:lnTo>
                        <a:pt x="0" y="221012"/>
                      </a:lnTo>
                      <a:lnTo>
                        <a:pt x="257808" y="585272"/>
                      </a:lnTo>
                      <a:lnTo>
                        <a:pt x="118288" y="575788"/>
                      </a:lnTo>
                      <a:close/>
                    </a:path>
                  </a:pathLst>
                </a:custGeom>
                <a:solidFill>
                  <a:srgbClr val="FF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43"/>
                <p:cNvSpPr/>
                <p:nvPr/>
              </p:nvSpPr>
              <p:spPr>
                <a:xfrm rot="6298664">
                  <a:off x="2433851" y="4454262"/>
                  <a:ext cx="1245203" cy="760120"/>
                </a:xfrm>
                <a:custGeom>
                  <a:avLst/>
                  <a:gdLst>
                    <a:gd name="connsiteX0" fmla="*/ 0 w 1245203"/>
                    <a:gd name="connsiteY0" fmla="*/ 287466 h 760120"/>
                    <a:gd name="connsiteX1" fmla="*/ 79962 w 1245203"/>
                    <a:gd name="connsiteY1" fmla="*/ 269553 h 760120"/>
                    <a:gd name="connsiteX2" fmla="*/ 576851 w 1245203"/>
                    <a:gd name="connsiteY2" fmla="*/ 22983 h 760120"/>
                    <a:gd name="connsiteX3" fmla="*/ 603573 w 1245203"/>
                    <a:gd name="connsiteY3" fmla="*/ 0 h 760120"/>
                    <a:gd name="connsiteX4" fmla="*/ 1245203 w 1245203"/>
                    <a:gd name="connsiteY4" fmla="*/ 116026 h 760120"/>
                    <a:gd name="connsiteX5" fmla="*/ 1183346 w 1245203"/>
                    <a:gd name="connsiteY5" fmla="*/ 194538 h 760120"/>
                    <a:gd name="connsiteX6" fmla="*/ 363420 w 1245203"/>
                    <a:gd name="connsiteY6" fmla="*/ 751203 h 760120"/>
                    <a:gd name="connsiteX7" fmla="*/ 334524 w 1245203"/>
                    <a:gd name="connsiteY7" fmla="*/ 760120 h 760120"/>
                    <a:gd name="connsiteX8" fmla="*/ 0 w 1245203"/>
                    <a:gd name="connsiteY8" fmla="*/ 287466 h 76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203" h="760120">
                      <a:moveTo>
                        <a:pt x="0" y="287466"/>
                      </a:moveTo>
                      <a:lnTo>
                        <a:pt x="79962" y="269553"/>
                      </a:lnTo>
                      <a:cubicBezTo>
                        <a:pt x="266279" y="219707"/>
                        <a:pt x="433676" y="134460"/>
                        <a:pt x="576851" y="22983"/>
                      </a:cubicBezTo>
                      <a:lnTo>
                        <a:pt x="603573" y="0"/>
                      </a:lnTo>
                      <a:lnTo>
                        <a:pt x="1245203" y="116026"/>
                      </a:lnTo>
                      <a:lnTo>
                        <a:pt x="1183346" y="194538"/>
                      </a:lnTo>
                      <a:cubicBezTo>
                        <a:pt x="968809" y="441510"/>
                        <a:pt x="689951" y="636669"/>
                        <a:pt x="363420" y="751203"/>
                      </a:cubicBezTo>
                      <a:lnTo>
                        <a:pt x="334524" y="760120"/>
                      </a:lnTo>
                      <a:lnTo>
                        <a:pt x="0" y="287466"/>
                      </a:lnTo>
                      <a:close/>
                    </a:path>
                  </a:pathLst>
                </a:custGeom>
                <a:solidFill>
                  <a:srgbClr val="F93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reeform 42"/>
                <p:cNvSpPr/>
                <p:nvPr/>
              </p:nvSpPr>
              <p:spPr>
                <a:xfrm rot="6298664">
                  <a:off x="5719799" y="4650030"/>
                  <a:ext cx="1048959" cy="587427"/>
                </a:xfrm>
                <a:custGeom>
                  <a:avLst/>
                  <a:gdLst>
                    <a:gd name="connsiteX0" fmla="*/ 0 w 1048959"/>
                    <a:gd name="connsiteY0" fmla="*/ 587427 h 587427"/>
                    <a:gd name="connsiteX1" fmla="*/ 0 w 1048959"/>
                    <a:gd name="connsiteY1" fmla="*/ 30778 h 587427"/>
                    <a:gd name="connsiteX2" fmla="*/ 128675 w 1048959"/>
                    <a:gd name="connsiteY2" fmla="*/ 11635 h 587427"/>
                    <a:gd name="connsiteX3" fmla="*/ 971418 w 1048959"/>
                    <a:gd name="connsiteY3" fmla="*/ 106189 h 587427"/>
                    <a:gd name="connsiteX4" fmla="*/ 1048959 w 1048959"/>
                    <a:gd name="connsiteY4" fmla="*/ 137219 h 587427"/>
                    <a:gd name="connsiteX5" fmla="*/ 547872 w 1048959"/>
                    <a:gd name="connsiteY5" fmla="*/ 560752 h 587427"/>
                    <a:gd name="connsiteX6" fmla="*/ 531605 w 1048959"/>
                    <a:gd name="connsiteY6" fmla="*/ 557665 h 587427"/>
                    <a:gd name="connsiteX7" fmla="*/ 117810 w 1048959"/>
                    <a:gd name="connsiteY7" fmla="*/ 562199 h 587427"/>
                    <a:gd name="connsiteX8" fmla="*/ 0 w 1048959"/>
                    <a:gd name="connsiteY8" fmla="*/ 587427 h 58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959" h="587427">
                      <a:moveTo>
                        <a:pt x="0" y="587427"/>
                      </a:moveTo>
                      <a:lnTo>
                        <a:pt x="0" y="30778"/>
                      </a:lnTo>
                      <a:lnTo>
                        <a:pt x="128675" y="11635"/>
                      </a:lnTo>
                      <a:cubicBezTo>
                        <a:pt x="419429" y="-20415"/>
                        <a:pt x="706392" y="14598"/>
                        <a:pt x="971418" y="106189"/>
                      </a:cubicBezTo>
                      <a:lnTo>
                        <a:pt x="1048959" y="137219"/>
                      </a:lnTo>
                      <a:lnTo>
                        <a:pt x="547872" y="560752"/>
                      </a:lnTo>
                      <a:lnTo>
                        <a:pt x="531605" y="557665"/>
                      </a:lnTo>
                      <a:cubicBezTo>
                        <a:pt x="396820" y="538845"/>
                        <a:pt x="257599" y="539611"/>
                        <a:pt x="117810" y="562199"/>
                      </a:cubicBezTo>
                      <a:lnTo>
                        <a:pt x="0" y="587427"/>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558" name="Picture 6" descr="Speedometer Needle Png - Circle, Transparent Png - kindpng"/>
              <p:cNvPicPr>
                <a:picLocks noChangeAspect="1" noChangeArrowheads="1"/>
              </p:cNvPicPr>
              <p:nvPr/>
            </p:nvPicPr>
            <p:blipFill>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335392" y="2615761"/>
                <a:ext cx="3151184" cy="1407040"/>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23559" name="TextBox 23558"/>
          <p:cNvSpPr txBox="1"/>
          <p:nvPr/>
        </p:nvSpPr>
        <p:spPr>
          <a:xfrm>
            <a:off x="304800" y="1615782"/>
            <a:ext cx="11639860" cy="1015663"/>
          </a:xfrm>
          <a:prstGeom prst="rect">
            <a:avLst/>
          </a:prstGeom>
          <a:noFill/>
        </p:spPr>
        <p:txBody>
          <a:bodyPr wrap="square" rtlCol="0">
            <a:spAutoFit/>
          </a:bodyPr>
          <a:lstStyle/>
          <a:p>
            <a:pPr algn="just"/>
            <a:r>
              <a:rPr lang="en-GB" sz="2000" dirty="0">
                <a:solidFill>
                  <a:schemeClr val="bg1"/>
                </a:solidFill>
              </a:rPr>
              <a:t>Given a number N followed by N integers, it will comprise of certain positive numbers, then a zero then follows negative numbers. Find the minimum number of iterations to convert a Positive-Zero-Negative array into a Negative-Zero-Positive array, by abiding by the given constraints. </a:t>
            </a:r>
          </a:p>
        </p:txBody>
      </p:sp>
      <p:sp>
        <p:nvSpPr>
          <p:cNvPr id="77" name="TextBox 76"/>
          <p:cNvSpPr txBox="1"/>
          <p:nvPr/>
        </p:nvSpPr>
        <p:spPr>
          <a:xfrm>
            <a:off x="304801" y="2874989"/>
            <a:ext cx="6591299" cy="2862322"/>
          </a:xfrm>
          <a:prstGeom prst="rect">
            <a:avLst/>
          </a:prstGeom>
          <a:noFill/>
        </p:spPr>
        <p:txBody>
          <a:bodyPr wrap="square" rtlCol="0">
            <a:spAutoFit/>
          </a:bodyPr>
          <a:lstStyle/>
          <a:p>
            <a:pPr algn="just"/>
            <a:r>
              <a:rPr lang="en-GB" sz="2000" dirty="0" smtClean="0">
                <a:solidFill>
                  <a:schemeClr val="bg1"/>
                </a:solidFill>
              </a:rPr>
              <a:t>Constraints for Swapping: </a:t>
            </a:r>
          </a:p>
          <a:p>
            <a:pPr algn="just"/>
            <a:r>
              <a:rPr lang="en-GB" sz="2000" dirty="0" smtClean="0">
                <a:solidFill>
                  <a:schemeClr val="bg1"/>
                </a:solidFill>
              </a:rPr>
              <a:t>1. Swapping is possible only with a Zero </a:t>
            </a:r>
          </a:p>
          <a:p>
            <a:pPr algn="just"/>
            <a:r>
              <a:rPr lang="en-GB" sz="2000" dirty="0" smtClean="0">
                <a:solidFill>
                  <a:schemeClr val="bg1"/>
                </a:solidFill>
              </a:rPr>
              <a:t>2. A positive number should be swapped only to the right hand side </a:t>
            </a:r>
          </a:p>
          <a:p>
            <a:pPr algn="just"/>
            <a:r>
              <a:rPr lang="en-GB" sz="2000" dirty="0" smtClean="0">
                <a:solidFill>
                  <a:schemeClr val="bg1"/>
                </a:solidFill>
              </a:rPr>
              <a:t>3. A negative number should be swapped only to the left hand side </a:t>
            </a:r>
          </a:p>
          <a:p>
            <a:pPr algn="just"/>
            <a:r>
              <a:rPr lang="en-GB" sz="2000" dirty="0" smtClean="0">
                <a:solidFill>
                  <a:schemeClr val="bg1"/>
                </a:solidFill>
              </a:rPr>
              <a:t>4. Swapping can be done to a maximum of two steps at a time. </a:t>
            </a:r>
          </a:p>
          <a:p>
            <a:pPr algn="just"/>
            <a:endParaRPr lang="en-GB" sz="2000" dirty="0" smtClean="0">
              <a:solidFill>
                <a:schemeClr val="bg1"/>
              </a:solidFill>
            </a:endParaRPr>
          </a:p>
        </p:txBody>
      </p:sp>
      <p:sp>
        <p:nvSpPr>
          <p:cNvPr id="78" name="TextBox 77"/>
          <p:cNvSpPr txBox="1"/>
          <p:nvPr/>
        </p:nvSpPr>
        <p:spPr>
          <a:xfrm>
            <a:off x="304800" y="5503762"/>
            <a:ext cx="7429500" cy="400110"/>
          </a:xfrm>
          <a:prstGeom prst="rect">
            <a:avLst/>
          </a:prstGeom>
          <a:noFill/>
        </p:spPr>
        <p:txBody>
          <a:bodyPr wrap="square" rtlCol="0">
            <a:spAutoFit/>
          </a:bodyPr>
          <a:lstStyle/>
          <a:p>
            <a:pPr algn="just"/>
            <a:r>
              <a:rPr lang="en-GB" sz="2000" dirty="0">
                <a:solidFill>
                  <a:schemeClr val="bg1"/>
                </a:solidFill>
              </a:rPr>
              <a:t>Find the minimum number of iterations.</a:t>
            </a:r>
            <a:endParaRPr lang="en-GB" sz="2000" dirty="0" smtClean="0">
              <a:solidFill>
                <a:schemeClr val="bg1"/>
              </a:solidFill>
            </a:endParaRPr>
          </a:p>
        </p:txBody>
      </p:sp>
    </p:spTree>
    <p:extLst>
      <p:ext uri="{BB962C8B-B14F-4D97-AF65-F5344CB8AC3E}">
        <p14:creationId xmlns:p14="http://schemas.microsoft.com/office/powerpoint/2010/main" val="10920341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ITERATOR</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grpSp>
        <p:nvGrpSpPr>
          <p:cNvPr id="23" name="Group 22">
            <a:extLst>
              <a:ext uri="{FF2B5EF4-FFF2-40B4-BE49-F238E27FC236}">
                <a16:creationId xmlns="" xmlns:a16="http://schemas.microsoft.com/office/drawing/2014/main" id="{5029E8AD-B7B9-499B-93F8-A5A70ED39D0C}"/>
              </a:ext>
            </a:extLst>
          </p:cNvPr>
          <p:cNvGrpSpPr/>
          <p:nvPr/>
        </p:nvGrpSpPr>
        <p:grpSpPr>
          <a:xfrm>
            <a:off x="1041015" y="2838157"/>
            <a:ext cx="4131212" cy="1181686"/>
            <a:chOff x="1041015" y="2838157"/>
            <a:chExt cx="4131212" cy="1181686"/>
          </a:xfrm>
        </p:grpSpPr>
        <p:sp>
          <p:nvSpPr>
            <p:cNvPr id="24" name="Rectangle 23">
              <a:extLst>
                <a:ext uri="{FF2B5EF4-FFF2-40B4-BE49-F238E27FC236}">
                  <a16:creationId xmlns="" xmlns:a16="http://schemas.microsoft.com/office/drawing/2014/main" id="{D239CC79-4062-4DD5-919B-3B5EFDFA0B80}"/>
                </a:ext>
              </a:extLst>
            </p:cNvPr>
            <p:cNvSpPr/>
            <p:nvPr/>
          </p:nvSpPr>
          <p:spPr>
            <a:xfrm>
              <a:off x="1041015"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25" name="Rectangle 24">
              <a:extLst>
                <a:ext uri="{FF2B5EF4-FFF2-40B4-BE49-F238E27FC236}">
                  <a16:creationId xmlns="" xmlns:a16="http://schemas.microsoft.com/office/drawing/2014/main" id="{112F1588-D6C1-481C-ADAE-313006FEC463}"/>
                </a:ext>
              </a:extLst>
            </p:cNvPr>
            <p:cNvSpPr/>
            <p:nvPr/>
          </p:nvSpPr>
          <p:spPr>
            <a:xfrm>
              <a:off x="2515778"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26" name="Rectangle 25">
              <a:extLst>
                <a:ext uri="{FF2B5EF4-FFF2-40B4-BE49-F238E27FC236}">
                  <a16:creationId xmlns="" xmlns:a16="http://schemas.microsoft.com/office/drawing/2014/main" id="{CF1838D5-F738-4CA1-90B3-B703EB1E500A}"/>
                </a:ext>
              </a:extLst>
            </p:cNvPr>
            <p:cNvSpPr/>
            <p:nvPr/>
          </p:nvSpPr>
          <p:spPr>
            <a:xfrm>
              <a:off x="3990541"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grpSp>
      <p:sp>
        <p:nvSpPr>
          <p:cNvPr id="27" name="Rectangle 26">
            <a:extLst>
              <a:ext uri="{FF2B5EF4-FFF2-40B4-BE49-F238E27FC236}">
                <a16:creationId xmlns="" xmlns:a16="http://schemas.microsoft.com/office/drawing/2014/main" id="{E9E520C7-104E-4D2E-8C12-9EC0DEF3C888}"/>
              </a:ext>
            </a:extLst>
          </p:cNvPr>
          <p:cNvSpPr/>
          <p:nvPr/>
        </p:nvSpPr>
        <p:spPr>
          <a:xfrm>
            <a:off x="5465304" y="2838157"/>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grpSp>
        <p:nvGrpSpPr>
          <p:cNvPr id="28" name="Group 27">
            <a:extLst>
              <a:ext uri="{FF2B5EF4-FFF2-40B4-BE49-F238E27FC236}">
                <a16:creationId xmlns="" xmlns:a16="http://schemas.microsoft.com/office/drawing/2014/main" id="{01F4C703-FD99-4699-BA0F-B87E953713D0}"/>
              </a:ext>
            </a:extLst>
          </p:cNvPr>
          <p:cNvGrpSpPr/>
          <p:nvPr/>
        </p:nvGrpSpPr>
        <p:grpSpPr>
          <a:xfrm>
            <a:off x="6940067" y="2838157"/>
            <a:ext cx="4131212" cy="1181686"/>
            <a:chOff x="6940067" y="2838157"/>
            <a:chExt cx="4131212" cy="1181686"/>
          </a:xfrm>
        </p:grpSpPr>
        <p:sp>
          <p:nvSpPr>
            <p:cNvPr id="29" name="Rectangle 28">
              <a:extLst>
                <a:ext uri="{FF2B5EF4-FFF2-40B4-BE49-F238E27FC236}">
                  <a16:creationId xmlns="" xmlns:a16="http://schemas.microsoft.com/office/drawing/2014/main" id="{912A93D3-6145-42B8-86F4-114145F576FA}"/>
                </a:ext>
              </a:extLst>
            </p:cNvPr>
            <p:cNvSpPr/>
            <p:nvPr/>
          </p:nvSpPr>
          <p:spPr>
            <a:xfrm>
              <a:off x="6940067"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30" name="Rectangle 29">
              <a:extLst>
                <a:ext uri="{FF2B5EF4-FFF2-40B4-BE49-F238E27FC236}">
                  <a16:creationId xmlns="" xmlns:a16="http://schemas.microsoft.com/office/drawing/2014/main" id="{BCBF37AD-AD70-42F8-AE14-30AD461A31AE}"/>
                </a:ext>
              </a:extLst>
            </p:cNvPr>
            <p:cNvSpPr/>
            <p:nvPr/>
          </p:nvSpPr>
          <p:spPr>
            <a:xfrm>
              <a:off x="8414830"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31" name="Rectangle 30">
              <a:extLst>
                <a:ext uri="{FF2B5EF4-FFF2-40B4-BE49-F238E27FC236}">
                  <a16:creationId xmlns="" xmlns:a16="http://schemas.microsoft.com/office/drawing/2014/main" id="{D02D5149-8BA4-4560-9C14-DC6F15328C3B}"/>
                </a:ext>
              </a:extLst>
            </p:cNvPr>
            <p:cNvSpPr/>
            <p:nvPr/>
          </p:nvSpPr>
          <p:spPr>
            <a:xfrm>
              <a:off x="9889593" y="283815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grpSp>
    </p:spTree>
    <p:extLst>
      <p:ext uri="{BB962C8B-B14F-4D97-AF65-F5344CB8AC3E}">
        <p14:creationId xmlns:p14="http://schemas.microsoft.com/office/powerpoint/2010/main" val="378309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nodeType="clickEffect">
                                  <p:stCondLst>
                                    <p:cond delay="0"/>
                                  </p:stCondLst>
                                  <p:childTnLst>
                                    <p:animMotion origin="layout" path="M 2.29167E-6 0 L 0.12982 -0.14352 C 0.15677 -0.17593 0.19739 -0.19329 0.23997 -0.19329 C 0.28841 -0.19329 0.32721 -0.17593 0.35416 -0.14352 L 0.48411 0 " pathEditMode="relative" rAng="0" ptsTypes="AAAAA">
                                      <p:cBhvr>
                                        <p:cTn id="6" dur="3000" fill="hold"/>
                                        <p:tgtEl>
                                          <p:spTgt spid="23"/>
                                        </p:tgtEl>
                                        <p:attrNameLst>
                                          <p:attrName>ppt_x</p:attrName>
                                          <p:attrName>ppt_y</p:attrName>
                                        </p:attrNameLst>
                                      </p:cBhvr>
                                      <p:rCtr x="24206" y="-9676"/>
                                    </p:animMotion>
                                  </p:childTnLst>
                                </p:cTn>
                              </p:par>
                              <p:par>
                                <p:cTn id="7" presetID="37" presetClass="path" presetSubtype="0" accel="50000" decel="50000" fill="hold" nodeType="withEffect">
                                  <p:stCondLst>
                                    <p:cond delay="0"/>
                                  </p:stCondLst>
                                  <p:childTnLst>
                                    <p:animMotion origin="layout" path="M 0.00026 0 L -0.12969 0.14329 C -0.15664 0.17569 -0.19726 0.19329 -0.23984 0.19329 C -0.28828 0.19329 -0.32708 0.17569 -0.35403 0.14329 L -0.48385 0 " pathEditMode="relative" rAng="0" ptsTypes="AAAAA">
                                      <p:cBhvr>
                                        <p:cTn id="8" dur="3000" fill="hold"/>
                                        <p:tgtEl>
                                          <p:spTgt spid="28"/>
                                        </p:tgtEl>
                                        <p:attrNameLst>
                                          <p:attrName>ppt_x</p:attrName>
                                          <p:attrName>ppt_y</p:attrName>
                                        </p:attrNameLst>
                                      </p:cBhvr>
                                      <p:rCtr x="-24206" y="9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CONSTRAINT - 1</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15" name="Rectangle 14">
            <a:extLst>
              <a:ext uri="{FF2B5EF4-FFF2-40B4-BE49-F238E27FC236}">
                <a16:creationId xmlns="" xmlns:a16="http://schemas.microsoft.com/office/drawing/2014/main" id="{D239CC79-4062-4DD5-919B-3B5EFDFA0B80}"/>
              </a:ext>
            </a:extLst>
          </p:cNvPr>
          <p:cNvSpPr/>
          <p:nvPr/>
        </p:nvSpPr>
        <p:spPr>
          <a:xfrm>
            <a:off x="1041015"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16" name="Rectangle 15">
            <a:extLst>
              <a:ext uri="{FF2B5EF4-FFF2-40B4-BE49-F238E27FC236}">
                <a16:creationId xmlns="" xmlns:a16="http://schemas.microsoft.com/office/drawing/2014/main" id="{112F1588-D6C1-481C-ADAE-313006FEC463}"/>
              </a:ext>
            </a:extLst>
          </p:cNvPr>
          <p:cNvSpPr/>
          <p:nvPr/>
        </p:nvSpPr>
        <p:spPr>
          <a:xfrm>
            <a:off x="2515778"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17" name="Rectangle 16">
            <a:extLst>
              <a:ext uri="{FF2B5EF4-FFF2-40B4-BE49-F238E27FC236}">
                <a16:creationId xmlns="" xmlns:a16="http://schemas.microsoft.com/office/drawing/2014/main" id="{CF1838D5-F738-4CA1-90B3-B703EB1E500A}"/>
              </a:ext>
            </a:extLst>
          </p:cNvPr>
          <p:cNvSpPr/>
          <p:nvPr/>
        </p:nvSpPr>
        <p:spPr>
          <a:xfrm>
            <a:off x="3990541"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18" name="Rectangle 17">
            <a:extLst>
              <a:ext uri="{FF2B5EF4-FFF2-40B4-BE49-F238E27FC236}">
                <a16:creationId xmlns="" xmlns:a16="http://schemas.microsoft.com/office/drawing/2014/main" id="{E9E520C7-104E-4D2E-8C12-9EC0DEF3C888}"/>
              </a:ext>
            </a:extLst>
          </p:cNvPr>
          <p:cNvSpPr/>
          <p:nvPr/>
        </p:nvSpPr>
        <p:spPr>
          <a:xfrm>
            <a:off x="5465304" y="2298517"/>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9" name="Rectangle 18">
            <a:extLst>
              <a:ext uri="{FF2B5EF4-FFF2-40B4-BE49-F238E27FC236}">
                <a16:creationId xmlns="" xmlns:a16="http://schemas.microsoft.com/office/drawing/2014/main" id="{912A93D3-6145-42B8-86F4-114145F576FA}"/>
              </a:ext>
            </a:extLst>
          </p:cNvPr>
          <p:cNvSpPr/>
          <p:nvPr/>
        </p:nvSpPr>
        <p:spPr>
          <a:xfrm>
            <a:off x="6940067"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20" name="Rectangle 19">
            <a:extLst>
              <a:ext uri="{FF2B5EF4-FFF2-40B4-BE49-F238E27FC236}">
                <a16:creationId xmlns="" xmlns:a16="http://schemas.microsoft.com/office/drawing/2014/main" id="{BCBF37AD-AD70-42F8-AE14-30AD461A31AE}"/>
              </a:ext>
            </a:extLst>
          </p:cNvPr>
          <p:cNvSpPr/>
          <p:nvPr/>
        </p:nvSpPr>
        <p:spPr>
          <a:xfrm>
            <a:off x="8414830"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22" name="Rectangle 21">
            <a:extLst>
              <a:ext uri="{FF2B5EF4-FFF2-40B4-BE49-F238E27FC236}">
                <a16:creationId xmlns="" xmlns:a16="http://schemas.microsoft.com/office/drawing/2014/main" id="{D02D5149-8BA4-4560-9C14-DC6F15328C3B}"/>
              </a:ext>
            </a:extLst>
          </p:cNvPr>
          <p:cNvSpPr/>
          <p:nvPr/>
        </p:nvSpPr>
        <p:spPr>
          <a:xfrm>
            <a:off x="9889593"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sp>
        <p:nvSpPr>
          <p:cNvPr id="32" name="Rectangle 31">
            <a:extLst>
              <a:ext uri="{FF2B5EF4-FFF2-40B4-BE49-F238E27FC236}">
                <a16:creationId xmlns="" xmlns:a16="http://schemas.microsoft.com/office/drawing/2014/main" id="{D0519B6A-EBBE-4B26-B73E-89C52B94F866}"/>
              </a:ext>
            </a:extLst>
          </p:cNvPr>
          <p:cNvSpPr/>
          <p:nvPr/>
        </p:nvSpPr>
        <p:spPr>
          <a:xfrm>
            <a:off x="1043515"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33" name="Rectangle 32">
            <a:extLst>
              <a:ext uri="{FF2B5EF4-FFF2-40B4-BE49-F238E27FC236}">
                <a16:creationId xmlns="" xmlns:a16="http://schemas.microsoft.com/office/drawing/2014/main" id="{F24EF8E1-B1B2-4635-8370-59684F206DB0}"/>
              </a:ext>
            </a:extLst>
          </p:cNvPr>
          <p:cNvSpPr/>
          <p:nvPr/>
        </p:nvSpPr>
        <p:spPr>
          <a:xfrm>
            <a:off x="2518278"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34" name="Rectangle 33">
            <a:extLst>
              <a:ext uri="{FF2B5EF4-FFF2-40B4-BE49-F238E27FC236}">
                <a16:creationId xmlns="" xmlns:a16="http://schemas.microsoft.com/office/drawing/2014/main" id="{B3FB3377-A032-4BD7-B7B5-FAF65D9FED46}"/>
              </a:ext>
            </a:extLst>
          </p:cNvPr>
          <p:cNvSpPr/>
          <p:nvPr/>
        </p:nvSpPr>
        <p:spPr>
          <a:xfrm>
            <a:off x="3993041"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35" name="Rectangle 34">
            <a:extLst>
              <a:ext uri="{FF2B5EF4-FFF2-40B4-BE49-F238E27FC236}">
                <a16:creationId xmlns="" xmlns:a16="http://schemas.microsoft.com/office/drawing/2014/main" id="{CC00F51D-03A0-49E3-8DD7-DD848F12D018}"/>
              </a:ext>
            </a:extLst>
          </p:cNvPr>
          <p:cNvSpPr/>
          <p:nvPr/>
        </p:nvSpPr>
        <p:spPr>
          <a:xfrm>
            <a:off x="5467804" y="4774391"/>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36" name="Rectangle 35">
            <a:extLst>
              <a:ext uri="{FF2B5EF4-FFF2-40B4-BE49-F238E27FC236}">
                <a16:creationId xmlns="" xmlns:a16="http://schemas.microsoft.com/office/drawing/2014/main" id="{041F6812-330B-4429-B62A-715AC31C22A8}"/>
              </a:ext>
            </a:extLst>
          </p:cNvPr>
          <p:cNvSpPr/>
          <p:nvPr/>
        </p:nvSpPr>
        <p:spPr>
          <a:xfrm>
            <a:off x="6942567"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37" name="Rectangle 36">
            <a:extLst>
              <a:ext uri="{FF2B5EF4-FFF2-40B4-BE49-F238E27FC236}">
                <a16:creationId xmlns="" xmlns:a16="http://schemas.microsoft.com/office/drawing/2014/main" id="{D2423D77-3281-4AF9-9B51-3A3B4190FE72}"/>
              </a:ext>
            </a:extLst>
          </p:cNvPr>
          <p:cNvSpPr/>
          <p:nvPr/>
        </p:nvSpPr>
        <p:spPr>
          <a:xfrm>
            <a:off x="8417330"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38" name="Rectangle 37">
            <a:extLst>
              <a:ext uri="{FF2B5EF4-FFF2-40B4-BE49-F238E27FC236}">
                <a16:creationId xmlns="" xmlns:a16="http://schemas.microsoft.com/office/drawing/2014/main" id="{4FB70B2A-859F-4C19-A631-D8A09724ED6D}"/>
              </a:ext>
            </a:extLst>
          </p:cNvPr>
          <p:cNvSpPr/>
          <p:nvPr/>
        </p:nvSpPr>
        <p:spPr>
          <a:xfrm>
            <a:off x="9892093"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pic>
        <p:nvPicPr>
          <p:cNvPr id="39" name="Picture 38">
            <a:extLst>
              <a:ext uri="{FF2B5EF4-FFF2-40B4-BE49-F238E27FC236}">
                <a16:creationId xmlns="" xmlns:a16="http://schemas.microsoft.com/office/drawing/2014/main" id="{9F199300-77A1-4362-9122-7EBDD24CA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876" y="1548989"/>
            <a:ext cx="2680741" cy="2680741"/>
          </a:xfrm>
          <a:prstGeom prst="rect">
            <a:avLst/>
          </a:prstGeom>
        </p:spPr>
      </p:pic>
      <p:pic>
        <p:nvPicPr>
          <p:cNvPr id="40" name="Picture 39">
            <a:extLst>
              <a:ext uri="{FF2B5EF4-FFF2-40B4-BE49-F238E27FC236}">
                <a16:creationId xmlns="" xmlns:a16="http://schemas.microsoft.com/office/drawing/2014/main" id="{831B3D85-F163-4A14-9E2D-C4D4601F1C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78" b="91622" l="10000" r="90000">
                        <a14:foregroundMark x1="21860" y1="8556" x2="24767" y2="8556"/>
                        <a14:foregroundMark x1="19186" y1="91622" x2="21744" y2="91622"/>
                      </a14:backgroundRemoval>
                    </a14:imgEffect>
                  </a14:imgLayer>
                </a14:imgProps>
              </a:ext>
              <a:ext uri="{28A0092B-C50C-407E-A947-70E740481C1C}">
                <a14:useLocalDpi xmlns:a14="http://schemas.microsoft.com/office/drawing/2010/main" val="0"/>
              </a:ext>
            </a:extLst>
          </a:blip>
          <a:stretch>
            <a:fillRect/>
          </a:stretch>
        </p:blipFill>
        <p:spPr>
          <a:xfrm>
            <a:off x="7466433" y="4004743"/>
            <a:ext cx="3814249" cy="2488132"/>
          </a:xfrm>
          <a:prstGeom prst="rect">
            <a:avLst/>
          </a:prstGeom>
        </p:spPr>
      </p:pic>
    </p:spTree>
    <p:extLst>
      <p:ext uri="{BB962C8B-B14F-4D97-AF65-F5344CB8AC3E}">
        <p14:creationId xmlns:p14="http://schemas.microsoft.com/office/powerpoint/2010/main" val="8580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repeatCount="indefinite" accel="50000" fill="hold" grpId="0" nodeType="clickEffect">
                                  <p:stCondLst>
                                    <p:cond delay="0"/>
                                  </p:stCondLst>
                                  <p:childTnLst>
                                    <p:animMotion origin="layout" path="M -4.79167E-6 3.7037E-6 L -0.06471 -0.18843 C -0.07825 -0.23079 -0.09843 -0.25348 -0.11966 -0.25348 C -0.14375 -0.25348 -0.16302 -0.23079 -0.17656 -0.18843 L -0.24101 3.7037E-6 " pathEditMode="relative" rAng="0" ptsTypes="AAAAA">
                                      <p:cBhvr>
                                        <p:cTn id="6" dur="2000" fill="hold"/>
                                        <p:tgtEl>
                                          <p:spTgt spid="18"/>
                                        </p:tgtEl>
                                        <p:attrNameLst>
                                          <p:attrName>ppt_x</p:attrName>
                                          <p:attrName>ppt_y</p:attrName>
                                        </p:attrNameLst>
                                      </p:cBhvr>
                                      <p:rCtr x="-12057" y="-12685"/>
                                    </p:animMotion>
                                  </p:childTnLst>
                                </p:cTn>
                              </p:par>
                              <p:par>
                                <p:cTn id="7" presetID="37" presetClass="path" presetSubtype="0" repeatCount="indefinite" accel="50000" decel="50000" fill="hold" grpId="0" nodeType="withEffect">
                                  <p:stCondLst>
                                    <p:cond delay="0"/>
                                  </p:stCondLst>
                                  <p:childTnLst>
                                    <p:animMotion origin="layout" path="M 0.00091 3.7037E-6 L 0.06666 0.16226 C 0.08034 0.19884 0.10078 0.21921 0.12239 0.21921 C 0.14687 0.21921 0.16653 0.19884 0.18021 0.16226 L 0.24609 3.7037E-6 " pathEditMode="relative" rAng="0" ptsTypes="AAAAA">
                                      <p:cBhvr>
                                        <p:cTn id="8" dur="2000" fill="hold"/>
                                        <p:tgtEl>
                                          <p:spTgt spid="16"/>
                                        </p:tgtEl>
                                        <p:attrNameLst>
                                          <p:attrName>ppt_x</p:attrName>
                                          <p:attrName>ppt_y</p:attrName>
                                        </p:attrNameLst>
                                      </p:cBhvr>
                                      <p:rCtr x="12253" y="10949"/>
                                    </p:animMotion>
                                  </p:childTnLst>
                                </p:cTn>
                              </p:par>
                            </p:childTnLst>
                          </p:cTn>
                        </p:par>
                      </p:childTnLst>
                    </p:cTn>
                  </p:par>
                  <p:par>
                    <p:cTn id="9" fill="hold">
                      <p:stCondLst>
                        <p:cond delay="indefinite"/>
                      </p:stCondLst>
                      <p:childTnLst>
                        <p:par>
                          <p:cTn id="10" fill="hold">
                            <p:stCondLst>
                              <p:cond delay="0"/>
                            </p:stCondLst>
                            <p:childTnLst>
                              <p:par>
                                <p:cTn id="11" presetID="44" presetClass="path" presetSubtype="0" repeatCount="indefinite" accel="50000" decel="50000" fill="hold" grpId="0" nodeType="clickEffect">
                                  <p:stCondLst>
                                    <p:cond delay="0"/>
                                  </p:stCondLst>
                                  <p:childTnLst>
                                    <p:animMotion origin="layout" path="M 1.45833E-6 -0.00394 L 0.06445 -0.17477 C 0.07786 -0.2132 0.09792 -0.2338 0.11914 -0.2338 C 0.1431 -0.2338 0.16237 -0.2132 0.17578 -0.17477 L 0.24036 -0.00394 " pathEditMode="relative" rAng="0" ptsTypes="AAAAA">
                                      <p:cBhvr>
                                        <p:cTn id="12" dur="2000" fill="hold"/>
                                        <p:tgtEl>
                                          <p:spTgt spid="36"/>
                                        </p:tgtEl>
                                        <p:attrNameLst>
                                          <p:attrName>ppt_x</p:attrName>
                                          <p:attrName>ppt_y</p:attrName>
                                        </p:attrNameLst>
                                      </p:cBhvr>
                                      <p:rCtr x="12018" y="-11505"/>
                                    </p:animMotion>
                                  </p:childTnLst>
                                </p:cTn>
                              </p:par>
                              <p:par>
                                <p:cTn id="13" presetID="37" presetClass="path" presetSubtype="0" repeatCount="indefinite" accel="50000" decel="50000" fill="hold" grpId="0" nodeType="withEffect">
                                  <p:stCondLst>
                                    <p:cond delay="0"/>
                                  </p:stCondLst>
                                  <p:childTnLst>
                                    <p:animMotion origin="layout" path="M -3.125E-6 -7.40741E-7 L -0.06484 0.16435 C -0.07825 0.20162 -0.09843 0.22176 -0.11966 0.22176 C -0.14388 0.22176 -0.16315 0.20162 -0.17656 0.16435 L -0.24127 -7.40741E-7 " pathEditMode="relative" rAng="0" ptsTypes="AAAAA">
                                      <p:cBhvr>
                                        <p:cTn id="14" dur="2000" fill="hold"/>
                                        <p:tgtEl>
                                          <p:spTgt spid="38"/>
                                        </p:tgtEl>
                                        <p:attrNameLst>
                                          <p:attrName>ppt_x</p:attrName>
                                          <p:attrName>ppt_y</p:attrName>
                                        </p:attrNameLst>
                                      </p:cBhvr>
                                      <p:rCtr x="-12070" y="11088"/>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6"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CONSTRAINT - 2</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23" name="Rectangle 22">
            <a:extLst>
              <a:ext uri="{FF2B5EF4-FFF2-40B4-BE49-F238E27FC236}">
                <a16:creationId xmlns="" xmlns:a16="http://schemas.microsoft.com/office/drawing/2014/main" id="{D239CC79-4062-4DD5-919B-3B5EFDFA0B80}"/>
              </a:ext>
            </a:extLst>
          </p:cNvPr>
          <p:cNvSpPr/>
          <p:nvPr/>
        </p:nvSpPr>
        <p:spPr>
          <a:xfrm>
            <a:off x="1041015"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24" name="Rectangle 23">
            <a:extLst>
              <a:ext uri="{FF2B5EF4-FFF2-40B4-BE49-F238E27FC236}">
                <a16:creationId xmlns="" xmlns:a16="http://schemas.microsoft.com/office/drawing/2014/main" id="{112F1588-D6C1-481C-ADAE-313006FEC463}"/>
              </a:ext>
            </a:extLst>
          </p:cNvPr>
          <p:cNvSpPr/>
          <p:nvPr/>
        </p:nvSpPr>
        <p:spPr>
          <a:xfrm>
            <a:off x="2515778"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25" name="Rectangle 24">
            <a:extLst>
              <a:ext uri="{FF2B5EF4-FFF2-40B4-BE49-F238E27FC236}">
                <a16:creationId xmlns="" xmlns:a16="http://schemas.microsoft.com/office/drawing/2014/main" id="{CF1838D5-F738-4CA1-90B3-B703EB1E500A}"/>
              </a:ext>
            </a:extLst>
          </p:cNvPr>
          <p:cNvSpPr/>
          <p:nvPr/>
        </p:nvSpPr>
        <p:spPr>
          <a:xfrm>
            <a:off x="3990541"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26" name="Rectangle 25">
            <a:extLst>
              <a:ext uri="{FF2B5EF4-FFF2-40B4-BE49-F238E27FC236}">
                <a16:creationId xmlns="" xmlns:a16="http://schemas.microsoft.com/office/drawing/2014/main" id="{E9E520C7-104E-4D2E-8C12-9EC0DEF3C888}"/>
              </a:ext>
            </a:extLst>
          </p:cNvPr>
          <p:cNvSpPr/>
          <p:nvPr/>
        </p:nvSpPr>
        <p:spPr>
          <a:xfrm>
            <a:off x="5465304" y="2298517"/>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27" name="Rectangle 26">
            <a:extLst>
              <a:ext uri="{FF2B5EF4-FFF2-40B4-BE49-F238E27FC236}">
                <a16:creationId xmlns="" xmlns:a16="http://schemas.microsoft.com/office/drawing/2014/main" id="{912A93D3-6145-42B8-86F4-114145F576FA}"/>
              </a:ext>
            </a:extLst>
          </p:cNvPr>
          <p:cNvSpPr/>
          <p:nvPr/>
        </p:nvSpPr>
        <p:spPr>
          <a:xfrm>
            <a:off x="6940067"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28" name="Rectangle 27">
            <a:extLst>
              <a:ext uri="{FF2B5EF4-FFF2-40B4-BE49-F238E27FC236}">
                <a16:creationId xmlns="" xmlns:a16="http://schemas.microsoft.com/office/drawing/2014/main" id="{BCBF37AD-AD70-42F8-AE14-30AD461A31AE}"/>
              </a:ext>
            </a:extLst>
          </p:cNvPr>
          <p:cNvSpPr/>
          <p:nvPr/>
        </p:nvSpPr>
        <p:spPr>
          <a:xfrm>
            <a:off x="8414830"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29" name="Rectangle 28">
            <a:extLst>
              <a:ext uri="{FF2B5EF4-FFF2-40B4-BE49-F238E27FC236}">
                <a16:creationId xmlns="" xmlns:a16="http://schemas.microsoft.com/office/drawing/2014/main" id="{D02D5149-8BA4-4560-9C14-DC6F15328C3B}"/>
              </a:ext>
            </a:extLst>
          </p:cNvPr>
          <p:cNvSpPr/>
          <p:nvPr/>
        </p:nvSpPr>
        <p:spPr>
          <a:xfrm>
            <a:off x="9889593"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sp>
        <p:nvSpPr>
          <p:cNvPr id="30" name="Rectangle 29">
            <a:extLst>
              <a:ext uri="{FF2B5EF4-FFF2-40B4-BE49-F238E27FC236}">
                <a16:creationId xmlns="" xmlns:a16="http://schemas.microsoft.com/office/drawing/2014/main" id="{D0519B6A-EBBE-4B26-B73E-89C52B94F866}"/>
              </a:ext>
            </a:extLst>
          </p:cNvPr>
          <p:cNvSpPr/>
          <p:nvPr/>
        </p:nvSpPr>
        <p:spPr>
          <a:xfrm>
            <a:off x="1043515"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31" name="Rectangle 30">
            <a:extLst>
              <a:ext uri="{FF2B5EF4-FFF2-40B4-BE49-F238E27FC236}">
                <a16:creationId xmlns="" xmlns:a16="http://schemas.microsoft.com/office/drawing/2014/main" id="{F24EF8E1-B1B2-4635-8370-59684F206DB0}"/>
              </a:ext>
            </a:extLst>
          </p:cNvPr>
          <p:cNvSpPr/>
          <p:nvPr/>
        </p:nvSpPr>
        <p:spPr>
          <a:xfrm>
            <a:off x="5465304"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41" name="Rectangle 40">
            <a:extLst>
              <a:ext uri="{FF2B5EF4-FFF2-40B4-BE49-F238E27FC236}">
                <a16:creationId xmlns="" xmlns:a16="http://schemas.microsoft.com/office/drawing/2014/main" id="{B3FB3377-A032-4BD7-B7B5-FAF65D9FED46}"/>
              </a:ext>
            </a:extLst>
          </p:cNvPr>
          <p:cNvSpPr/>
          <p:nvPr/>
        </p:nvSpPr>
        <p:spPr>
          <a:xfrm>
            <a:off x="3993041"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42" name="Rectangle 41">
            <a:extLst>
              <a:ext uri="{FF2B5EF4-FFF2-40B4-BE49-F238E27FC236}">
                <a16:creationId xmlns="" xmlns:a16="http://schemas.microsoft.com/office/drawing/2014/main" id="{CC00F51D-03A0-49E3-8DD7-DD848F12D018}"/>
              </a:ext>
            </a:extLst>
          </p:cNvPr>
          <p:cNvSpPr/>
          <p:nvPr/>
        </p:nvSpPr>
        <p:spPr>
          <a:xfrm>
            <a:off x="2515778" y="4774391"/>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43" name="Rectangle 42">
            <a:extLst>
              <a:ext uri="{FF2B5EF4-FFF2-40B4-BE49-F238E27FC236}">
                <a16:creationId xmlns="" xmlns:a16="http://schemas.microsoft.com/office/drawing/2014/main" id="{041F6812-330B-4429-B62A-715AC31C22A8}"/>
              </a:ext>
            </a:extLst>
          </p:cNvPr>
          <p:cNvSpPr/>
          <p:nvPr/>
        </p:nvSpPr>
        <p:spPr>
          <a:xfrm>
            <a:off x="6942567"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44" name="Rectangle 43">
            <a:extLst>
              <a:ext uri="{FF2B5EF4-FFF2-40B4-BE49-F238E27FC236}">
                <a16:creationId xmlns="" xmlns:a16="http://schemas.microsoft.com/office/drawing/2014/main" id="{D2423D77-3281-4AF9-9B51-3A3B4190FE72}"/>
              </a:ext>
            </a:extLst>
          </p:cNvPr>
          <p:cNvSpPr/>
          <p:nvPr/>
        </p:nvSpPr>
        <p:spPr>
          <a:xfrm>
            <a:off x="8417330"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45" name="Rectangle 44">
            <a:extLst>
              <a:ext uri="{FF2B5EF4-FFF2-40B4-BE49-F238E27FC236}">
                <a16:creationId xmlns="" xmlns:a16="http://schemas.microsoft.com/office/drawing/2014/main" id="{4FB70B2A-859F-4C19-A631-D8A09724ED6D}"/>
              </a:ext>
            </a:extLst>
          </p:cNvPr>
          <p:cNvSpPr/>
          <p:nvPr/>
        </p:nvSpPr>
        <p:spPr>
          <a:xfrm>
            <a:off x="9892093"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pic>
        <p:nvPicPr>
          <p:cNvPr id="46" name="Picture 45">
            <a:extLst>
              <a:ext uri="{FF2B5EF4-FFF2-40B4-BE49-F238E27FC236}">
                <a16:creationId xmlns="" xmlns:a16="http://schemas.microsoft.com/office/drawing/2014/main" id="{165B1B1C-95F8-4A97-8C6B-A3525B951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876" y="1548989"/>
            <a:ext cx="2680741" cy="2680741"/>
          </a:xfrm>
          <a:prstGeom prst="rect">
            <a:avLst/>
          </a:prstGeom>
        </p:spPr>
      </p:pic>
      <p:pic>
        <p:nvPicPr>
          <p:cNvPr id="47" name="Picture 46">
            <a:extLst>
              <a:ext uri="{FF2B5EF4-FFF2-40B4-BE49-F238E27FC236}">
                <a16:creationId xmlns="" xmlns:a16="http://schemas.microsoft.com/office/drawing/2014/main" id="{BE45BA5B-88BB-4D28-883D-F352572CA82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78" b="91622" l="10000" r="90000">
                        <a14:foregroundMark x1="21860" y1="8556" x2="24767" y2="8556"/>
                        <a14:foregroundMark x1="19186" y1="91622" x2="21744" y2="91622"/>
                      </a14:backgroundRemoval>
                    </a14:imgEffect>
                  </a14:imgLayer>
                </a14:imgProps>
              </a:ext>
              <a:ext uri="{28A0092B-C50C-407E-A947-70E740481C1C}">
                <a14:useLocalDpi xmlns:a14="http://schemas.microsoft.com/office/drawing/2010/main" val="0"/>
              </a:ext>
            </a:extLst>
          </a:blip>
          <a:stretch>
            <a:fillRect/>
          </a:stretch>
        </p:blipFill>
        <p:spPr>
          <a:xfrm>
            <a:off x="7466433" y="4004743"/>
            <a:ext cx="3814249" cy="2488132"/>
          </a:xfrm>
          <a:prstGeom prst="rect">
            <a:avLst/>
          </a:prstGeom>
        </p:spPr>
      </p:pic>
    </p:spTree>
    <p:extLst>
      <p:ext uri="{BB962C8B-B14F-4D97-AF65-F5344CB8AC3E}">
        <p14:creationId xmlns:p14="http://schemas.microsoft.com/office/powerpoint/2010/main" val="36706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fill="hold" grpId="0" nodeType="clickEffect">
                                  <p:stCondLst>
                                    <p:cond delay="0"/>
                                  </p:stCondLst>
                                  <p:childTnLst>
                                    <p:animMotion origin="layout" path="M -4.79167E-6 3.7037E-6 L -0.06471 -0.18843 C -0.07825 -0.23079 -0.09843 -0.25348 -0.11966 -0.25348 C -0.14375 -0.25348 -0.16302 -0.23079 -0.17656 -0.18843 L -0.24101 3.7037E-6 " pathEditMode="relative" rAng="0" ptsTypes="AAAAA">
                                      <p:cBhvr>
                                        <p:cTn id="6" dur="2000" fill="hold"/>
                                        <p:tgtEl>
                                          <p:spTgt spid="26"/>
                                        </p:tgtEl>
                                        <p:attrNameLst>
                                          <p:attrName>ppt_x</p:attrName>
                                          <p:attrName>ppt_y</p:attrName>
                                        </p:attrNameLst>
                                      </p:cBhvr>
                                      <p:rCtr x="-12057" y="-12685"/>
                                    </p:animMotion>
                                  </p:childTnLst>
                                </p:cTn>
                              </p:par>
                              <p:par>
                                <p:cTn id="7" presetID="37" presetClass="path" presetSubtype="0" accel="50000" decel="50000" fill="hold" grpId="0" nodeType="withEffect">
                                  <p:stCondLst>
                                    <p:cond delay="0"/>
                                  </p:stCondLst>
                                  <p:childTnLst>
                                    <p:animMotion origin="layout" path="M 0.00091 3.7037E-6 L 0.06666 0.16226 C 0.08034 0.19884 0.10078 0.21921 0.12239 0.21921 C 0.14687 0.21921 0.16653 0.19884 0.18021 0.16226 L 0.24609 3.7037E-6 " pathEditMode="relative" rAng="0" ptsTypes="AAAAA">
                                      <p:cBhvr>
                                        <p:cTn id="8" dur="2000" fill="hold"/>
                                        <p:tgtEl>
                                          <p:spTgt spid="24"/>
                                        </p:tgtEl>
                                        <p:attrNameLst>
                                          <p:attrName>ppt_x</p:attrName>
                                          <p:attrName>ppt_y</p:attrName>
                                        </p:attrNameLst>
                                      </p:cBhvr>
                                      <p:rCtr x="12253" y="10949"/>
                                    </p:animMotion>
                                  </p:childTnLst>
                                </p:cTn>
                              </p:par>
                            </p:childTnLst>
                          </p:cTn>
                        </p:par>
                      </p:childTnLst>
                    </p:cTn>
                  </p:par>
                  <p:par>
                    <p:cTn id="9" fill="hold">
                      <p:stCondLst>
                        <p:cond delay="indefinite"/>
                      </p:stCondLst>
                      <p:childTnLst>
                        <p:par>
                          <p:cTn id="10" fill="hold">
                            <p:stCondLst>
                              <p:cond delay="0"/>
                            </p:stCondLst>
                            <p:childTnLst>
                              <p:par>
                                <p:cTn id="11" presetID="44" presetClass="path" presetSubtype="0" accel="50000" decel="50000" fill="hold" grpId="0" nodeType="clickEffect">
                                  <p:stCondLst>
                                    <p:cond delay="0"/>
                                  </p:stCondLst>
                                  <p:childTnLst>
                                    <p:animMotion origin="layout" path="M 2.29167E-6 0.00023 L 0.06575 -0.09584 C 0.07942 -0.11737 0.09987 -0.12871 0.12148 -0.12871 C 0.14596 -0.12871 0.16562 -0.11737 0.17929 -0.09584 L 0.24518 0.00023 " pathEditMode="relative" rAng="0" ptsTypes="AAAAA">
                                      <p:cBhvr>
                                        <p:cTn id="12" dur="2000" fill="hold"/>
                                        <p:tgtEl>
                                          <p:spTgt spid="42"/>
                                        </p:tgtEl>
                                        <p:attrNameLst>
                                          <p:attrName>ppt_x</p:attrName>
                                          <p:attrName>ppt_y</p:attrName>
                                        </p:attrNameLst>
                                      </p:cBhvr>
                                      <p:rCtr x="12253" y="-6458"/>
                                    </p:animMotion>
                                  </p:childTnLst>
                                </p:cTn>
                              </p:par>
                              <p:par>
                                <p:cTn id="13" presetID="37" presetClass="path" presetSubtype="0" accel="50000" decel="50000" fill="hold" grpId="0" nodeType="withEffect">
                                  <p:stCondLst>
                                    <p:cond delay="0"/>
                                  </p:stCondLst>
                                  <p:childTnLst>
                                    <p:animMotion origin="layout" path="M -1.86483E-17 2.59259E-6 L -0.06497 0.12176 C -0.07852 0.1493 -0.09883 0.16435 -0.12018 0.16435 C -0.1444 0.16435 -0.1638 0.1493 -0.17734 0.12176 L -0.24219 2.59259E-6 " pathEditMode="relative" rAng="0" ptsTypes="AAAAA">
                                      <p:cBhvr>
                                        <p:cTn id="14" dur="2000" fill="hold"/>
                                        <p:tgtEl>
                                          <p:spTgt spid="31"/>
                                        </p:tgtEl>
                                        <p:attrNameLst>
                                          <p:attrName>ppt_x</p:attrName>
                                          <p:attrName>ppt_y</p:attrName>
                                        </p:attrNameLst>
                                      </p:cBhvr>
                                      <p:rCtr x="-12109" y="8218"/>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1"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CONSTRAINT - 3</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6" name="Rectangle 5">
            <a:extLst>
              <a:ext uri="{FF2B5EF4-FFF2-40B4-BE49-F238E27FC236}">
                <a16:creationId xmlns="" xmlns:a16="http://schemas.microsoft.com/office/drawing/2014/main" id="{D239CC79-4062-4DD5-919B-3B5EFDFA0B80}"/>
              </a:ext>
            </a:extLst>
          </p:cNvPr>
          <p:cNvSpPr/>
          <p:nvPr/>
        </p:nvSpPr>
        <p:spPr>
          <a:xfrm>
            <a:off x="1041015"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7" name="Rectangle 6">
            <a:extLst>
              <a:ext uri="{FF2B5EF4-FFF2-40B4-BE49-F238E27FC236}">
                <a16:creationId xmlns="" xmlns:a16="http://schemas.microsoft.com/office/drawing/2014/main" id="{112F1588-D6C1-481C-ADAE-313006FEC463}"/>
              </a:ext>
            </a:extLst>
          </p:cNvPr>
          <p:cNvSpPr/>
          <p:nvPr/>
        </p:nvSpPr>
        <p:spPr>
          <a:xfrm>
            <a:off x="2515778"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8" name="Rectangle 7">
            <a:extLst>
              <a:ext uri="{FF2B5EF4-FFF2-40B4-BE49-F238E27FC236}">
                <a16:creationId xmlns="" xmlns:a16="http://schemas.microsoft.com/office/drawing/2014/main" id="{CF1838D5-F738-4CA1-90B3-B703EB1E500A}"/>
              </a:ext>
            </a:extLst>
          </p:cNvPr>
          <p:cNvSpPr/>
          <p:nvPr/>
        </p:nvSpPr>
        <p:spPr>
          <a:xfrm>
            <a:off x="3990541"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9" name="Rectangle 8">
            <a:extLst>
              <a:ext uri="{FF2B5EF4-FFF2-40B4-BE49-F238E27FC236}">
                <a16:creationId xmlns="" xmlns:a16="http://schemas.microsoft.com/office/drawing/2014/main" id="{E9E520C7-104E-4D2E-8C12-9EC0DEF3C888}"/>
              </a:ext>
            </a:extLst>
          </p:cNvPr>
          <p:cNvSpPr/>
          <p:nvPr/>
        </p:nvSpPr>
        <p:spPr>
          <a:xfrm>
            <a:off x="5465304" y="2298517"/>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1" name="Rectangle 10">
            <a:extLst>
              <a:ext uri="{FF2B5EF4-FFF2-40B4-BE49-F238E27FC236}">
                <a16:creationId xmlns="" xmlns:a16="http://schemas.microsoft.com/office/drawing/2014/main" id="{912A93D3-6145-42B8-86F4-114145F576FA}"/>
              </a:ext>
            </a:extLst>
          </p:cNvPr>
          <p:cNvSpPr/>
          <p:nvPr/>
        </p:nvSpPr>
        <p:spPr>
          <a:xfrm>
            <a:off x="6940067"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12" name="Rectangle 11">
            <a:extLst>
              <a:ext uri="{FF2B5EF4-FFF2-40B4-BE49-F238E27FC236}">
                <a16:creationId xmlns="" xmlns:a16="http://schemas.microsoft.com/office/drawing/2014/main" id="{BCBF37AD-AD70-42F8-AE14-30AD461A31AE}"/>
              </a:ext>
            </a:extLst>
          </p:cNvPr>
          <p:cNvSpPr/>
          <p:nvPr/>
        </p:nvSpPr>
        <p:spPr>
          <a:xfrm>
            <a:off x="8414830"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13" name="Rectangle 12">
            <a:extLst>
              <a:ext uri="{FF2B5EF4-FFF2-40B4-BE49-F238E27FC236}">
                <a16:creationId xmlns="" xmlns:a16="http://schemas.microsoft.com/office/drawing/2014/main" id="{D02D5149-8BA4-4560-9C14-DC6F15328C3B}"/>
              </a:ext>
            </a:extLst>
          </p:cNvPr>
          <p:cNvSpPr/>
          <p:nvPr/>
        </p:nvSpPr>
        <p:spPr>
          <a:xfrm>
            <a:off x="9889593" y="22985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sp>
        <p:nvSpPr>
          <p:cNvPr id="14" name="Rectangle 13">
            <a:extLst>
              <a:ext uri="{FF2B5EF4-FFF2-40B4-BE49-F238E27FC236}">
                <a16:creationId xmlns="" xmlns:a16="http://schemas.microsoft.com/office/drawing/2014/main" id="{D0519B6A-EBBE-4B26-B73E-89C52B94F866}"/>
              </a:ext>
            </a:extLst>
          </p:cNvPr>
          <p:cNvSpPr/>
          <p:nvPr/>
        </p:nvSpPr>
        <p:spPr>
          <a:xfrm>
            <a:off x="1043515"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15" name="Rectangle 14">
            <a:extLst>
              <a:ext uri="{FF2B5EF4-FFF2-40B4-BE49-F238E27FC236}">
                <a16:creationId xmlns="" xmlns:a16="http://schemas.microsoft.com/office/drawing/2014/main" id="{F24EF8E1-B1B2-4635-8370-59684F206DB0}"/>
              </a:ext>
            </a:extLst>
          </p:cNvPr>
          <p:cNvSpPr/>
          <p:nvPr/>
        </p:nvSpPr>
        <p:spPr>
          <a:xfrm>
            <a:off x="2513882"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16" name="Rectangle 15">
            <a:extLst>
              <a:ext uri="{FF2B5EF4-FFF2-40B4-BE49-F238E27FC236}">
                <a16:creationId xmlns="" xmlns:a16="http://schemas.microsoft.com/office/drawing/2014/main" id="{B3FB3377-A032-4BD7-B7B5-FAF65D9FED46}"/>
              </a:ext>
            </a:extLst>
          </p:cNvPr>
          <p:cNvSpPr/>
          <p:nvPr/>
        </p:nvSpPr>
        <p:spPr>
          <a:xfrm>
            <a:off x="3993041"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17" name="Rectangle 16">
            <a:extLst>
              <a:ext uri="{FF2B5EF4-FFF2-40B4-BE49-F238E27FC236}">
                <a16:creationId xmlns="" xmlns:a16="http://schemas.microsoft.com/office/drawing/2014/main" id="{CC00F51D-03A0-49E3-8DD7-DD848F12D018}"/>
              </a:ext>
            </a:extLst>
          </p:cNvPr>
          <p:cNvSpPr/>
          <p:nvPr/>
        </p:nvSpPr>
        <p:spPr>
          <a:xfrm>
            <a:off x="8412838" y="4774391"/>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8" name="Rectangle 17">
            <a:extLst>
              <a:ext uri="{FF2B5EF4-FFF2-40B4-BE49-F238E27FC236}">
                <a16:creationId xmlns="" xmlns:a16="http://schemas.microsoft.com/office/drawing/2014/main" id="{041F6812-330B-4429-B62A-715AC31C22A8}"/>
              </a:ext>
            </a:extLst>
          </p:cNvPr>
          <p:cNvSpPr/>
          <p:nvPr/>
        </p:nvSpPr>
        <p:spPr>
          <a:xfrm>
            <a:off x="6942567"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19" name="Rectangle 18">
            <a:extLst>
              <a:ext uri="{FF2B5EF4-FFF2-40B4-BE49-F238E27FC236}">
                <a16:creationId xmlns="" xmlns:a16="http://schemas.microsoft.com/office/drawing/2014/main" id="{D2423D77-3281-4AF9-9B51-3A3B4190FE72}"/>
              </a:ext>
            </a:extLst>
          </p:cNvPr>
          <p:cNvSpPr/>
          <p:nvPr/>
        </p:nvSpPr>
        <p:spPr>
          <a:xfrm>
            <a:off x="5463408"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20" name="Rectangle 19">
            <a:extLst>
              <a:ext uri="{FF2B5EF4-FFF2-40B4-BE49-F238E27FC236}">
                <a16:creationId xmlns="" xmlns:a16="http://schemas.microsoft.com/office/drawing/2014/main" id="{4FB70B2A-859F-4C19-A631-D8A09724ED6D}"/>
              </a:ext>
            </a:extLst>
          </p:cNvPr>
          <p:cNvSpPr/>
          <p:nvPr/>
        </p:nvSpPr>
        <p:spPr>
          <a:xfrm>
            <a:off x="9892093" y="47743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pic>
        <p:nvPicPr>
          <p:cNvPr id="22" name="Picture 21">
            <a:extLst>
              <a:ext uri="{FF2B5EF4-FFF2-40B4-BE49-F238E27FC236}">
                <a16:creationId xmlns="" xmlns:a16="http://schemas.microsoft.com/office/drawing/2014/main" id="{165B1B1C-95F8-4A97-8C6B-A3525B951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876" y="1548989"/>
            <a:ext cx="2680741" cy="2680741"/>
          </a:xfrm>
          <a:prstGeom prst="rect">
            <a:avLst/>
          </a:prstGeom>
        </p:spPr>
      </p:pic>
      <p:pic>
        <p:nvPicPr>
          <p:cNvPr id="23" name="Picture 22">
            <a:extLst>
              <a:ext uri="{FF2B5EF4-FFF2-40B4-BE49-F238E27FC236}">
                <a16:creationId xmlns="" xmlns:a16="http://schemas.microsoft.com/office/drawing/2014/main" id="{FC598EAB-C00B-40E2-8648-682A1C5A47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78" b="91622" l="10000" r="90000">
                        <a14:foregroundMark x1="21860" y1="8556" x2="24767" y2="8556"/>
                        <a14:foregroundMark x1="19186" y1="91622" x2="21744" y2="91622"/>
                      </a14:backgroundRemoval>
                    </a14:imgEffect>
                  </a14:imgLayer>
                </a14:imgProps>
              </a:ext>
              <a:ext uri="{28A0092B-C50C-407E-A947-70E740481C1C}">
                <a14:useLocalDpi xmlns:a14="http://schemas.microsoft.com/office/drawing/2010/main" val="0"/>
              </a:ext>
            </a:extLst>
          </a:blip>
          <a:stretch>
            <a:fillRect/>
          </a:stretch>
        </p:blipFill>
        <p:spPr>
          <a:xfrm>
            <a:off x="7466433" y="4004743"/>
            <a:ext cx="3814249" cy="2488132"/>
          </a:xfrm>
          <a:prstGeom prst="rect">
            <a:avLst/>
          </a:prstGeom>
        </p:spPr>
      </p:pic>
    </p:spTree>
    <p:extLst>
      <p:ext uri="{BB962C8B-B14F-4D97-AF65-F5344CB8AC3E}">
        <p14:creationId xmlns:p14="http://schemas.microsoft.com/office/powerpoint/2010/main" val="231221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path" presetSubtype="0" accel="50000" decel="50000" fill="hold" grpId="0" nodeType="clickEffect">
                                  <p:stCondLst>
                                    <p:cond delay="0"/>
                                  </p:stCondLst>
                                  <p:childTnLst>
                                    <p:animMotion origin="layout" path="M -4.79167E-6 2.22222E-6 L 0.06485 -0.17246 C 0.07839 -0.21158 0.0987 -0.23172 0.12006 -0.23172 C 0.14428 -0.23172 0.16368 -0.21158 0.17722 -0.17246 L 0.24219 2.22222E-6 " pathEditMode="relative" rAng="0" ptsTypes="AAAAA">
                                      <p:cBhvr>
                                        <p:cTn id="6" dur="2000" fill="hold"/>
                                        <p:tgtEl>
                                          <p:spTgt spid="9"/>
                                        </p:tgtEl>
                                        <p:attrNameLst>
                                          <p:attrName>ppt_x</p:attrName>
                                          <p:attrName>ppt_y</p:attrName>
                                        </p:attrNameLst>
                                      </p:cBhvr>
                                      <p:rCtr x="12109" y="-11597"/>
                                    </p:animMotion>
                                  </p:childTnLst>
                                </p:cTn>
                              </p:par>
                              <p:par>
                                <p:cTn id="7" presetID="37" presetClass="path" presetSubtype="0" accel="50000" decel="50000" fill="hold" grpId="0" nodeType="withEffect">
                                  <p:stCondLst>
                                    <p:cond delay="0"/>
                                  </p:stCondLst>
                                  <p:childTnLst>
                                    <p:animMotion origin="layout" path="M 0.00026 3.7037E-6 L -0.06536 0.17014 C -0.07903 0.20902 -0.09948 0.23009 -0.12109 0.23009 C -0.14544 0.23009 -0.1651 0.20902 -0.17877 0.17014 L -0.24427 3.7037E-6 " pathEditMode="relative" rAng="0" ptsTypes="AAAAA">
                                      <p:cBhvr>
                                        <p:cTn id="8" dur="2000" fill="hold"/>
                                        <p:tgtEl>
                                          <p:spTgt spid="12"/>
                                        </p:tgtEl>
                                        <p:attrNameLst>
                                          <p:attrName>ppt_x</p:attrName>
                                          <p:attrName>ppt_y</p:attrName>
                                        </p:attrNameLst>
                                      </p:cBhvr>
                                      <p:rCtr x="-12227" y="11505"/>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grpId="0" nodeType="clickEffect">
                                  <p:stCondLst>
                                    <p:cond delay="0"/>
                                  </p:stCondLst>
                                  <p:childTnLst>
                                    <p:animMotion origin="layout" path="M 0.00169 4.07407E-6 L -0.06393 0.12916 C -0.07748 0.15833 -0.09805 0.175 -0.11953 0.175 C -0.14388 0.175 -0.16354 0.15833 -0.17708 0.12916 L -0.24258 4.07407E-6 " pathEditMode="relative" rAng="0" ptsTypes="AAAAA">
                                      <p:cBhvr>
                                        <p:cTn id="12" dur="2000" fill="hold"/>
                                        <p:tgtEl>
                                          <p:spTgt spid="17"/>
                                        </p:tgtEl>
                                        <p:attrNameLst>
                                          <p:attrName>ppt_x</p:attrName>
                                          <p:attrName>ppt_y</p:attrName>
                                        </p:attrNameLst>
                                      </p:cBhvr>
                                      <p:rCtr x="-12214" y="8750"/>
                                    </p:animMotion>
                                  </p:childTnLst>
                                </p:cTn>
                              </p:par>
                              <p:par>
                                <p:cTn id="13" presetID="44" presetClass="path" presetSubtype="0" accel="50000" decel="50000" fill="hold" grpId="0" nodeType="withEffect">
                                  <p:stCondLst>
                                    <p:cond delay="0"/>
                                  </p:stCondLst>
                                  <p:childTnLst>
                                    <p:animMotion origin="layout" path="M -6.25E-7 4.07407E-6 L 0.06524 -0.16574 C 0.07878 -0.20278 0.09922 -0.22269 0.1207 -0.22269 C 0.14505 -0.22269 0.16458 -0.20278 0.17813 -0.16574 L 0.24349 4.07407E-6 " pathEditMode="relative" rAng="0" ptsTypes="AAAAA">
                                      <p:cBhvr>
                                        <p:cTn id="14" dur="2000" fill="hold"/>
                                        <p:tgtEl>
                                          <p:spTgt spid="19"/>
                                        </p:tgtEl>
                                        <p:attrNameLst>
                                          <p:attrName>ppt_x</p:attrName>
                                          <p:attrName>ppt_y</p:attrName>
                                        </p:attrNameLst>
                                      </p:cBhvr>
                                      <p:rCtr x="12174" y="-11134"/>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CONSTRAINT - 4</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6" name="Rectangle 5">
            <a:extLst>
              <a:ext uri="{FF2B5EF4-FFF2-40B4-BE49-F238E27FC236}">
                <a16:creationId xmlns="" xmlns:a16="http://schemas.microsoft.com/office/drawing/2014/main" id="{D239CC79-4062-4DD5-919B-3B5EFDFA0B80}"/>
              </a:ext>
            </a:extLst>
          </p:cNvPr>
          <p:cNvSpPr/>
          <p:nvPr/>
        </p:nvSpPr>
        <p:spPr>
          <a:xfrm>
            <a:off x="1041015"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7" name="Rectangle 6">
            <a:extLst>
              <a:ext uri="{FF2B5EF4-FFF2-40B4-BE49-F238E27FC236}">
                <a16:creationId xmlns="" xmlns:a16="http://schemas.microsoft.com/office/drawing/2014/main" id="{112F1588-D6C1-481C-ADAE-313006FEC463}"/>
              </a:ext>
            </a:extLst>
          </p:cNvPr>
          <p:cNvSpPr/>
          <p:nvPr/>
        </p:nvSpPr>
        <p:spPr>
          <a:xfrm>
            <a:off x="2515778"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8" name="Rectangle 7">
            <a:extLst>
              <a:ext uri="{FF2B5EF4-FFF2-40B4-BE49-F238E27FC236}">
                <a16:creationId xmlns="" xmlns:a16="http://schemas.microsoft.com/office/drawing/2014/main" id="{CF1838D5-F738-4CA1-90B3-B703EB1E500A}"/>
              </a:ext>
            </a:extLst>
          </p:cNvPr>
          <p:cNvSpPr/>
          <p:nvPr/>
        </p:nvSpPr>
        <p:spPr>
          <a:xfrm>
            <a:off x="3990541"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9" name="Rectangle 8">
            <a:extLst>
              <a:ext uri="{FF2B5EF4-FFF2-40B4-BE49-F238E27FC236}">
                <a16:creationId xmlns="" xmlns:a16="http://schemas.microsoft.com/office/drawing/2014/main" id="{E9E520C7-104E-4D2E-8C12-9EC0DEF3C888}"/>
              </a:ext>
            </a:extLst>
          </p:cNvPr>
          <p:cNvSpPr/>
          <p:nvPr/>
        </p:nvSpPr>
        <p:spPr>
          <a:xfrm>
            <a:off x="5465304" y="2565217"/>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1" name="Rectangle 10">
            <a:extLst>
              <a:ext uri="{FF2B5EF4-FFF2-40B4-BE49-F238E27FC236}">
                <a16:creationId xmlns="" xmlns:a16="http://schemas.microsoft.com/office/drawing/2014/main" id="{912A93D3-6145-42B8-86F4-114145F576FA}"/>
              </a:ext>
            </a:extLst>
          </p:cNvPr>
          <p:cNvSpPr/>
          <p:nvPr/>
        </p:nvSpPr>
        <p:spPr>
          <a:xfrm>
            <a:off x="6940067"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12" name="Rectangle 11">
            <a:extLst>
              <a:ext uri="{FF2B5EF4-FFF2-40B4-BE49-F238E27FC236}">
                <a16:creationId xmlns="" xmlns:a16="http://schemas.microsoft.com/office/drawing/2014/main" id="{BCBF37AD-AD70-42F8-AE14-30AD461A31AE}"/>
              </a:ext>
            </a:extLst>
          </p:cNvPr>
          <p:cNvSpPr/>
          <p:nvPr/>
        </p:nvSpPr>
        <p:spPr>
          <a:xfrm>
            <a:off x="8414830"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13" name="Rectangle 12">
            <a:extLst>
              <a:ext uri="{FF2B5EF4-FFF2-40B4-BE49-F238E27FC236}">
                <a16:creationId xmlns="" xmlns:a16="http://schemas.microsoft.com/office/drawing/2014/main" id="{D02D5149-8BA4-4560-9C14-DC6F15328C3B}"/>
              </a:ext>
            </a:extLst>
          </p:cNvPr>
          <p:cNvSpPr/>
          <p:nvPr/>
        </p:nvSpPr>
        <p:spPr>
          <a:xfrm>
            <a:off x="9889593" y="2565217"/>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sp>
        <p:nvSpPr>
          <p:cNvPr id="14" name="Rectangle 13">
            <a:extLst>
              <a:ext uri="{FF2B5EF4-FFF2-40B4-BE49-F238E27FC236}">
                <a16:creationId xmlns="" xmlns:a16="http://schemas.microsoft.com/office/drawing/2014/main" id="{D0519B6A-EBBE-4B26-B73E-89C52B94F866}"/>
              </a:ext>
            </a:extLst>
          </p:cNvPr>
          <p:cNvSpPr/>
          <p:nvPr/>
        </p:nvSpPr>
        <p:spPr>
          <a:xfrm>
            <a:off x="1043515"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15" name="Rectangle 14">
            <a:extLst>
              <a:ext uri="{FF2B5EF4-FFF2-40B4-BE49-F238E27FC236}">
                <a16:creationId xmlns="" xmlns:a16="http://schemas.microsoft.com/office/drawing/2014/main" id="{F24EF8E1-B1B2-4635-8370-59684F206DB0}"/>
              </a:ext>
            </a:extLst>
          </p:cNvPr>
          <p:cNvSpPr/>
          <p:nvPr/>
        </p:nvSpPr>
        <p:spPr>
          <a:xfrm>
            <a:off x="2513882"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a:t>
            </a:r>
          </a:p>
        </p:txBody>
      </p:sp>
      <p:sp>
        <p:nvSpPr>
          <p:cNvPr id="16" name="Rectangle 15">
            <a:extLst>
              <a:ext uri="{FF2B5EF4-FFF2-40B4-BE49-F238E27FC236}">
                <a16:creationId xmlns="" xmlns:a16="http://schemas.microsoft.com/office/drawing/2014/main" id="{B3FB3377-A032-4BD7-B7B5-FAF65D9FED46}"/>
              </a:ext>
            </a:extLst>
          </p:cNvPr>
          <p:cNvSpPr/>
          <p:nvPr/>
        </p:nvSpPr>
        <p:spPr>
          <a:xfrm>
            <a:off x="3993041"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17" name="Rectangle 16">
            <a:extLst>
              <a:ext uri="{FF2B5EF4-FFF2-40B4-BE49-F238E27FC236}">
                <a16:creationId xmlns="" xmlns:a16="http://schemas.microsoft.com/office/drawing/2014/main" id="{CC00F51D-03A0-49E3-8DD7-DD848F12D018}"/>
              </a:ext>
            </a:extLst>
          </p:cNvPr>
          <p:cNvSpPr/>
          <p:nvPr/>
        </p:nvSpPr>
        <p:spPr>
          <a:xfrm>
            <a:off x="8412838" y="5041091"/>
            <a:ext cx="1181686" cy="1181686"/>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8" name="Rectangle 17">
            <a:extLst>
              <a:ext uri="{FF2B5EF4-FFF2-40B4-BE49-F238E27FC236}">
                <a16:creationId xmlns="" xmlns:a16="http://schemas.microsoft.com/office/drawing/2014/main" id="{041F6812-330B-4429-B62A-715AC31C22A8}"/>
              </a:ext>
            </a:extLst>
          </p:cNvPr>
          <p:cNvSpPr/>
          <p:nvPr/>
        </p:nvSpPr>
        <p:spPr>
          <a:xfrm>
            <a:off x="6942567"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-4</a:t>
            </a:r>
          </a:p>
        </p:txBody>
      </p:sp>
      <p:sp>
        <p:nvSpPr>
          <p:cNvPr id="19" name="Rectangle 18">
            <a:extLst>
              <a:ext uri="{FF2B5EF4-FFF2-40B4-BE49-F238E27FC236}">
                <a16:creationId xmlns="" xmlns:a16="http://schemas.microsoft.com/office/drawing/2014/main" id="{D2423D77-3281-4AF9-9B51-3A3B4190FE72}"/>
              </a:ext>
            </a:extLst>
          </p:cNvPr>
          <p:cNvSpPr/>
          <p:nvPr/>
        </p:nvSpPr>
        <p:spPr>
          <a:xfrm>
            <a:off x="5463408"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20" name="Rectangle 19">
            <a:extLst>
              <a:ext uri="{FF2B5EF4-FFF2-40B4-BE49-F238E27FC236}">
                <a16:creationId xmlns="" xmlns:a16="http://schemas.microsoft.com/office/drawing/2014/main" id="{4FB70B2A-859F-4C19-A631-D8A09724ED6D}"/>
              </a:ext>
            </a:extLst>
          </p:cNvPr>
          <p:cNvSpPr/>
          <p:nvPr/>
        </p:nvSpPr>
        <p:spPr>
          <a:xfrm>
            <a:off x="9892093" y="5041091"/>
            <a:ext cx="1181686" cy="1181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a:t>
            </a:r>
          </a:p>
        </p:txBody>
      </p:sp>
      <p:sp>
        <p:nvSpPr>
          <p:cNvPr id="22" name="TextBox 21">
            <a:extLst>
              <a:ext uri="{FF2B5EF4-FFF2-40B4-BE49-F238E27FC236}">
                <a16:creationId xmlns="" xmlns:a16="http://schemas.microsoft.com/office/drawing/2014/main" id="{678D50FB-DD9B-40F8-975F-27A69582C994}"/>
              </a:ext>
            </a:extLst>
          </p:cNvPr>
          <p:cNvSpPr txBox="1"/>
          <p:nvPr/>
        </p:nvSpPr>
        <p:spPr>
          <a:xfrm rot="16200000">
            <a:off x="3907806" y="376171"/>
            <a:ext cx="1181686" cy="3770263"/>
          </a:xfrm>
          <a:prstGeom prst="rect">
            <a:avLst/>
          </a:prstGeom>
          <a:noFill/>
        </p:spPr>
        <p:txBody>
          <a:bodyPr wrap="square" rtlCol="0">
            <a:spAutoFit/>
          </a:bodyPr>
          <a:lstStyle/>
          <a:p>
            <a:r>
              <a:rPr lang="en-US" sz="23900" dirty="0">
                <a:solidFill>
                  <a:srgbClr val="0C3AE5"/>
                </a:solidFill>
              </a:rPr>
              <a:t>}</a:t>
            </a:r>
          </a:p>
        </p:txBody>
      </p:sp>
      <p:sp>
        <p:nvSpPr>
          <p:cNvPr id="23" name="TextBox 22">
            <a:extLst>
              <a:ext uri="{FF2B5EF4-FFF2-40B4-BE49-F238E27FC236}">
                <a16:creationId xmlns="" xmlns:a16="http://schemas.microsoft.com/office/drawing/2014/main" id="{199CC62E-BF1F-416F-96EB-995286129E0E}"/>
              </a:ext>
            </a:extLst>
          </p:cNvPr>
          <p:cNvSpPr txBox="1"/>
          <p:nvPr/>
        </p:nvSpPr>
        <p:spPr>
          <a:xfrm rot="16200000">
            <a:off x="5863316" y="1673105"/>
            <a:ext cx="1181686" cy="6447919"/>
          </a:xfrm>
          <a:prstGeom prst="rect">
            <a:avLst/>
          </a:prstGeom>
          <a:noFill/>
        </p:spPr>
        <p:txBody>
          <a:bodyPr wrap="square" rtlCol="0">
            <a:spAutoFit/>
          </a:bodyPr>
          <a:lstStyle/>
          <a:p>
            <a:r>
              <a:rPr lang="en-US" sz="41300" dirty="0">
                <a:solidFill>
                  <a:srgbClr val="0C3AE5"/>
                </a:solidFill>
              </a:rPr>
              <a:t>}</a:t>
            </a:r>
          </a:p>
        </p:txBody>
      </p:sp>
      <p:sp>
        <p:nvSpPr>
          <p:cNvPr id="24" name="TextBox 23">
            <a:extLst>
              <a:ext uri="{FF2B5EF4-FFF2-40B4-BE49-F238E27FC236}">
                <a16:creationId xmlns="" xmlns:a16="http://schemas.microsoft.com/office/drawing/2014/main" id="{DF089996-69F9-4B60-846D-CF36E1A810D5}"/>
              </a:ext>
            </a:extLst>
          </p:cNvPr>
          <p:cNvSpPr txBox="1"/>
          <p:nvPr/>
        </p:nvSpPr>
        <p:spPr>
          <a:xfrm>
            <a:off x="4389448" y="1133792"/>
            <a:ext cx="1236182" cy="830997"/>
          </a:xfrm>
          <a:prstGeom prst="rect">
            <a:avLst/>
          </a:prstGeom>
          <a:noFill/>
        </p:spPr>
        <p:txBody>
          <a:bodyPr wrap="square" rtlCol="0">
            <a:spAutoFit/>
          </a:bodyPr>
          <a:lstStyle/>
          <a:p>
            <a:r>
              <a:rPr lang="en-US" sz="4800" b="1" dirty="0">
                <a:solidFill>
                  <a:schemeClr val="bg1"/>
                </a:solidFill>
              </a:rPr>
              <a:t>2</a:t>
            </a:r>
          </a:p>
        </p:txBody>
      </p:sp>
      <p:sp>
        <p:nvSpPr>
          <p:cNvPr id="25" name="TextBox 24">
            <a:extLst>
              <a:ext uri="{FF2B5EF4-FFF2-40B4-BE49-F238E27FC236}">
                <a16:creationId xmlns="" xmlns:a16="http://schemas.microsoft.com/office/drawing/2014/main" id="{A1E981ED-D019-4D4E-92CE-3095391727CF}"/>
              </a:ext>
            </a:extLst>
          </p:cNvPr>
          <p:cNvSpPr txBox="1"/>
          <p:nvPr/>
        </p:nvSpPr>
        <p:spPr>
          <a:xfrm>
            <a:off x="6456010" y="2719038"/>
            <a:ext cx="1236182" cy="1107996"/>
          </a:xfrm>
          <a:prstGeom prst="rect">
            <a:avLst/>
          </a:prstGeom>
          <a:noFill/>
        </p:spPr>
        <p:txBody>
          <a:bodyPr wrap="square" rtlCol="0">
            <a:spAutoFit/>
          </a:bodyPr>
          <a:lstStyle/>
          <a:p>
            <a:r>
              <a:rPr lang="en-US" sz="6600" b="1" dirty="0">
                <a:solidFill>
                  <a:schemeClr val="bg1"/>
                </a:solidFill>
              </a:rPr>
              <a:t>3</a:t>
            </a:r>
          </a:p>
        </p:txBody>
      </p:sp>
    </p:spTree>
    <p:extLst>
      <p:ext uri="{BB962C8B-B14F-4D97-AF65-F5344CB8AC3E}">
        <p14:creationId xmlns:p14="http://schemas.microsoft.com/office/powerpoint/2010/main" val="273247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4.79167E-6 4.81481E-6 L -0.06497 0.14328 C -0.07851 0.17569 -0.09882 0.19328 -0.12018 0.19328 C -0.1444 0.19328 -0.1638 0.17569 -0.17734 0.14328 L -0.24218 4.81481E-6 " pathEditMode="relative" rAng="0" ptsTypes="AAAAA">
                                      <p:cBhvr>
                                        <p:cTn id="6" dur="2000" fill="hold"/>
                                        <p:tgtEl>
                                          <p:spTgt spid="9"/>
                                        </p:tgtEl>
                                        <p:attrNameLst>
                                          <p:attrName>ppt_x</p:attrName>
                                          <p:attrName>ppt_y</p:attrName>
                                        </p:attrNameLst>
                                      </p:cBhvr>
                                      <p:rCtr x="-12109" y="9653"/>
                                    </p:animMotion>
                                  </p:childTnLst>
                                </p:cTn>
                              </p:par>
                              <p:par>
                                <p:cTn id="7" presetID="44" presetClass="path" presetSubtype="0" accel="50000" decel="50000" fill="hold" grpId="0" nodeType="withEffect">
                                  <p:stCondLst>
                                    <p:cond delay="0"/>
                                  </p:stCondLst>
                                  <p:childTnLst>
                                    <p:animMotion origin="layout" path="M -0.00026 4.81481E-6 L 0.06549 -0.16852 C 0.07916 -0.20649 0.09961 -0.22686 0.12122 -0.22686 C 0.1457 -0.22686 0.16536 -0.20649 0.17903 -0.16852 L 0.24492 4.81481E-6 " pathEditMode="relative" rAng="0" ptsTypes="AAAAA">
                                      <p:cBhvr>
                                        <p:cTn id="8" dur="2000" fill="hold"/>
                                        <p:tgtEl>
                                          <p:spTgt spid="7"/>
                                        </p:tgtEl>
                                        <p:attrNameLst>
                                          <p:attrName>ppt_x</p:attrName>
                                          <p:attrName>ppt_y</p:attrName>
                                        </p:attrNameLst>
                                      </p:cBhvr>
                                      <p:rCtr x="12253" y="-11343"/>
                                    </p:animMotion>
                                  </p:childTnLst>
                                </p:cTn>
                              </p:par>
                            </p:childTnLst>
                          </p:cTn>
                        </p:par>
                      </p:childTnLst>
                    </p:cTn>
                  </p:par>
                  <p:par>
                    <p:cTn id="9" fill="hold">
                      <p:stCondLst>
                        <p:cond delay="indefinite"/>
                      </p:stCondLst>
                      <p:childTnLst>
                        <p:par>
                          <p:cTn id="10" fill="hold">
                            <p:stCondLst>
                              <p:cond delay="0"/>
                            </p:stCondLst>
                            <p:childTnLst>
                              <p:par>
                                <p:cTn id="11" presetID="44" presetClass="path" presetSubtype="0" accel="50000" decel="50000" fill="hold" grpId="0" nodeType="clickEffect">
                                  <p:stCondLst>
                                    <p:cond delay="0"/>
                                  </p:stCondLst>
                                  <p:childTnLst>
                                    <p:animMotion origin="layout" path="M -1.45833E-6 0.00024 L 0.09701 -0.17384 C 0.11719 -0.21273 0.14753 -0.23356 0.1793 -0.23356 C 0.2155 -0.23356 0.24453 -0.21273 0.26472 -0.17384 L 0.36185 0.00024 " pathEditMode="relative" rAng="0" ptsTypes="AAAAA">
                                      <p:cBhvr>
                                        <p:cTn id="12" dur="2000" fill="hold"/>
                                        <p:tgtEl>
                                          <p:spTgt spid="16"/>
                                        </p:tgtEl>
                                        <p:attrNameLst>
                                          <p:attrName>ppt_x</p:attrName>
                                          <p:attrName>ppt_y</p:attrName>
                                        </p:attrNameLst>
                                      </p:cBhvr>
                                      <p:rCtr x="18086" y="-11690"/>
                                    </p:animMotion>
                                  </p:childTnLst>
                                </p:cTn>
                              </p:par>
                              <p:par>
                                <p:cTn id="13" presetID="37" presetClass="path" presetSubtype="0" accel="50000" decel="50000" fill="hold" grpId="0" nodeType="withEffect">
                                  <p:stCondLst>
                                    <p:cond delay="0"/>
                                  </p:stCondLst>
                                  <p:childTnLst>
                                    <p:animMotion origin="layout" path="M -0.00065 0.00024 L -0.09818 0.14352 C -0.11849 0.17593 -0.14896 0.19352 -0.18086 0.19352 C -0.21719 0.19352 -0.24635 0.17593 -0.26667 0.14352 L -0.36406 0.00024 " pathEditMode="relative" rAng="0" ptsTypes="AAAAA">
                                      <p:cBhvr>
                                        <p:cTn id="14" dur="2000" fill="hold"/>
                                        <p:tgtEl>
                                          <p:spTgt spid="17"/>
                                        </p:tgtEl>
                                        <p:attrNameLst>
                                          <p:attrName>ppt_x</p:attrName>
                                          <p:attrName>ppt_y</p:attrName>
                                        </p:attrNameLst>
                                      </p:cBhvr>
                                      <p:rCtr x="-18177" y="9653"/>
                                    </p:animMotion>
                                  </p:childTnLst>
                                </p:cTn>
                              </p:par>
                              <p:par>
                                <p:cTn id="15" presetID="2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 presetClass="entr" presetSubtype="0" fill="hold" grpId="1" nodeType="after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22" presetClass="entr" presetSubtype="8"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9" grpId="0" animBg="1"/>
      <p:bldP spid="9" grpId="1" animBg="1"/>
      <p:bldP spid="11" grpId="0" animBg="1"/>
      <p:bldP spid="12" grpId="0" animBg="1"/>
      <p:bldP spid="13" grpId="0" animBg="1"/>
      <p:bldP spid="16" grpId="0" animBg="1"/>
      <p:bldP spid="17" grpId="0" animBg="1"/>
      <p:bldP spid="22" grpId="0"/>
      <p:bldP spid="22" grpId="1"/>
      <p:bldP spid="23" grpId="0"/>
      <p:bldP spid="24" grpId="0"/>
      <p:bldP spid="24" grpId="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CONSTRAINTS</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6" name="TextBox 5"/>
          <p:cNvSpPr txBox="1"/>
          <p:nvPr/>
        </p:nvSpPr>
        <p:spPr>
          <a:xfrm>
            <a:off x="396405" y="1846289"/>
            <a:ext cx="6728295" cy="4832092"/>
          </a:xfrm>
          <a:prstGeom prst="rect">
            <a:avLst/>
          </a:prstGeom>
          <a:noFill/>
        </p:spPr>
        <p:txBody>
          <a:bodyPr wrap="square" rtlCol="0">
            <a:spAutoFit/>
          </a:bodyPr>
          <a:lstStyle/>
          <a:p>
            <a:pPr marL="514350" indent="-514350" algn="just">
              <a:buAutoNum type="arabicPeriod"/>
            </a:pPr>
            <a:r>
              <a:rPr lang="en-GB" sz="2800" dirty="0" smtClean="0">
                <a:solidFill>
                  <a:schemeClr val="bg1"/>
                </a:solidFill>
              </a:rPr>
              <a:t>Swapping is possible only with a Zero </a:t>
            </a:r>
          </a:p>
          <a:p>
            <a:pPr algn="just"/>
            <a:endParaRPr lang="en-GB" sz="2800" dirty="0" smtClean="0">
              <a:solidFill>
                <a:schemeClr val="bg1"/>
              </a:solidFill>
            </a:endParaRPr>
          </a:p>
          <a:p>
            <a:pPr algn="just"/>
            <a:r>
              <a:rPr lang="en-GB" sz="2800" dirty="0" smtClean="0">
                <a:solidFill>
                  <a:schemeClr val="bg1"/>
                </a:solidFill>
              </a:rPr>
              <a:t>2. A positive number should be swapped only to the right hand side </a:t>
            </a:r>
          </a:p>
          <a:p>
            <a:pPr algn="just"/>
            <a:endParaRPr lang="en-GB" sz="2800" dirty="0" smtClean="0">
              <a:solidFill>
                <a:schemeClr val="bg1"/>
              </a:solidFill>
            </a:endParaRPr>
          </a:p>
          <a:p>
            <a:pPr algn="just"/>
            <a:r>
              <a:rPr lang="en-GB" sz="2800" dirty="0" smtClean="0">
                <a:solidFill>
                  <a:schemeClr val="bg1"/>
                </a:solidFill>
              </a:rPr>
              <a:t>3. A negative number should be swapped only to the left hand side </a:t>
            </a:r>
          </a:p>
          <a:p>
            <a:pPr algn="just"/>
            <a:endParaRPr lang="en-GB" sz="2800" dirty="0" smtClean="0">
              <a:solidFill>
                <a:schemeClr val="bg1"/>
              </a:solidFill>
            </a:endParaRPr>
          </a:p>
          <a:p>
            <a:pPr algn="just"/>
            <a:r>
              <a:rPr lang="en-GB" sz="2800" dirty="0" smtClean="0">
                <a:solidFill>
                  <a:schemeClr val="bg1"/>
                </a:solidFill>
              </a:rPr>
              <a:t>4. Swapping can be done to a maximum of two steps at a time. </a:t>
            </a:r>
          </a:p>
          <a:p>
            <a:pPr algn="just"/>
            <a:endParaRPr lang="en-GB" sz="2800" dirty="0" smtClean="0">
              <a:solidFill>
                <a:schemeClr val="bg1"/>
              </a:solidFill>
            </a:endParaRPr>
          </a:p>
        </p:txBody>
      </p:sp>
      <p:pic>
        <p:nvPicPr>
          <p:cNvPr id="5" name="Picture 4"/>
          <p:cNvPicPr>
            <a:picLocks noChangeAspect="1"/>
          </p:cNvPicPr>
          <p:nvPr/>
        </p:nvPicPr>
        <p:blipFill>
          <a:blip r:embed="rId3"/>
          <a:stretch>
            <a:fillRect/>
          </a:stretch>
        </p:blipFill>
        <p:spPr>
          <a:xfrm>
            <a:off x="7695539" y="2017739"/>
            <a:ext cx="4127500" cy="3810000"/>
          </a:xfrm>
          <a:prstGeom prst="rect">
            <a:avLst/>
          </a:prstGeom>
        </p:spPr>
      </p:pic>
    </p:spTree>
    <p:extLst>
      <p:ext uri="{BB962C8B-B14F-4D97-AF65-F5344CB8AC3E}">
        <p14:creationId xmlns:p14="http://schemas.microsoft.com/office/powerpoint/2010/main" val="2242660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SAMPLE INPUT</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8" name="Title 1">
            <a:extLst>
              <a:ext uri="{FF2B5EF4-FFF2-40B4-BE49-F238E27FC236}">
                <a16:creationId xmlns="" xmlns:a16="http://schemas.microsoft.com/office/drawing/2014/main" id="{9BC2F141-D60F-474D-BBEB-4FFAC18B7B37}"/>
              </a:ext>
            </a:extLst>
          </p:cNvPr>
          <p:cNvSpPr txBox="1">
            <a:spLocks/>
          </p:cNvSpPr>
          <p:nvPr/>
        </p:nvSpPr>
        <p:spPr>
          <a:xfrm>
            <a:off x="8468139" y="2717887"/>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imes New Roman" panose="02020603050405020304" pitchFamily="18" charset="0"/>
                <a:cs typeface="Times New Roman" panose="02020603050405020304" pitchFamily="18" charset="0"/>
              </a:rPr>
              <a:t>OUTPUT</a:t>
            </a:r>
          </a:p>
        </p:txBody>
      </p:sp>
      <p:sp>
        <p:nvSpPr>
          <p:cNvPr id="9" name="Rectangle 8">
            <a:extLst>
              <a:ext uri="{FF2B5EF4-FFF2-40B4-BE49-F238E27FC236}">
                <a16:creationId xmlns="" xmlns:a16="http://schemas.microsoft.com/office/drawing/2014/main" id="{5DA90B36-48FA-4AC5-A90F-61002800E26B}"/>
              </a:ext>
            </a:extLst>
          </p:cNvPr>
          <p:cNvSpPr/>
          <p:nvPr/>
        </p:nvSpPr>
        <p:spPr>
          <a:xfrm>
            <a:off x="838200" y="1578983"/>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11" name="Rectangle 10">
            <a:extLst>
              <a:ext uri="{FF2B5EF4-FFF2-40B4-BE49-F238E27FC236}">
                <a16:creationId xmlns="" xmlns:a16="http://schemas.microsoft.com/office/drawing/2014/main" id="{3EC33768-D994-47BA-8BA5-05BC238740FB}"/>
              </a:ext>
            </a:extLst>
          </p:cNvPr>
          <p:cNvSpPr/>
          <p:nvPr/>
        </p:nvSpPr>
        <p:spPr>
          <a:xfrm>
            <a:off x="2160392" y="1578983"/>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2" name="Rectangle 11">
            <a:extLst>
              <a:ext uri="{FF2B5EF4-FFF2-40B4-BE49-F238E27FC236}">
                <a16:creationId xmlns="" xmlns:a16="http://schemas.microsoft.com/office/drawing/2014/main" id="{C47B12A6-D3DE-490B-995C-41593FEBCD02}"/>
              </a:ext>
            </a:extLst>
          </p:cNvPr>
          <p:cNvSpPr/>
          <p:nvPr/>
        </p:nvSpPr>
        <p:spPr>
          <a:xfrm>
            <a:off x="3482585" y="1578983"/>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grpSp>
        <p:nvGrpSpPr>
          <p:cNvPr id="13" name="Group 12">
            <a:extLst>
              <a:ext uri="{FF2B5EF4-FFF2-40B4-BE49-F238E27FC236}">
                <a16:creationId xmlns="" xmlns:a16="http://schemas.microsoft.com/office/drawing/2014/main" id="{217021F1-930A-473D-83E5-3E163E5A7C18}"/>
              </a:ext>
            </a:extLst>
          </p:cNvPr>
          <p:cNvGrpSpPr/>
          <p:nvPr/>
        </p:nvGrpSpPr>
        <p:grpSpPr>
          <a:xfrm>
            <a:off x="838200" y="2889501"/>
            <a:ext cx="3703820" cy="982337"/>
            <a:chOff x="838200" y="2889501"/>
            <a:chExt cx="3703820" cy="982337"/>
          </a:xfrm>
        </p:grpSpPr>
        <p:sp>
          <p:nvSpPr>
            <p:cNvPr id="14" name="Rectangle 13">
              <a:extLst>
                <a:ext uri="{FF2B5EF4-FFF2-40B4-BE49-F238E27FC236}">
                  <a16:creationId xmlns="" xmlns:a16="http://schemas.microsoft.com/office/drawing/2014/main" id="{F59C9EF9-73DF-45B7-98BB-6EE4E399C316}"/>
                </a:ext>
              </a:extLst>
            </p:cNvPr>
            <p:cNvSpPr/>
            <p:nvPr/>
          </p:nvSpPr>
          <p:spPr>
            <a:xfrm>
              <a:off x="838200" y="2889501"/>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5" name="Rectangle 14">
              <a:extLst>
                <a:ext uri="{FF2B5EF4-FFF2-40B4-BE49-F238E27FC236}">
                  <a16:creationId xmlns="" xmlns:a16="http://schemas.microsoft.com/office/drawing/2014/main" id="{76B74FC3-6795-4B11-8109-A5C37334AEF9}"/>
                </a:ext>
              </a:extLst>
            </p:cNvPr>
            <p:cNvSpPr/>
            <p:nvPr/>
          </p:nvSpPr>
          <p:spPr>
            <a:xfrm>
              <a:off x="2160392" y="2889501"/>
              <a:ext cx="1059435" cy="9823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16" name="Rectangle 15">
              <a:extLst>
                <a:ext uri="{FF2B5EF4-FFF2-40B4-BE49-F238E27FC236}">
                  <a16:creationId xmlns="" xmlns:a16="http://schemas.microsoft.com/office/drawing/2014/main" id="{FD992876-35FD-401B-978D-A5893837BF40}"/>
                </a:ext>
              </a:extLst>
            </p:cNvPr>
            <p:cNvSpPr/>
            <p:nvPr/>
          </p:nvSpPr>
          <p:spPr>
            <a:xfrm>
              <a:off x="3482585" y="2889501"/>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grpSp>
      <p:grpSp>
        <p:nvGrpSpPr>
          <p:cNvPr id="17" name="Group 16">
            <a:extLst>
              <a:ext uri="{FF2B5EF4-FFF2-40B4-BE49-F238E27FC236}">
                <a16:creationId xmlns="" xmlns:a16="http://schemas.microsoft.com/office/drawing/2014/main" id="{7316AE4F-77BA-4C5B-B7F8-0FEDC2CB0900}"/>
              </a:ext>
            </a:extLst>
          </p:cNvPr>
          <p:cNvGrpSpPr/>
          <p:nvPr/>
        </p:nvGrpSpPr>
        <p:grpSpPr>
          <a:xfrm>
            <a:off x="838200" y="4200020"/>
            <a:ext cx="3703820" cy="982337"/>
            <a:chOff x="838200" y="4200020"/>
            <a:chExt cx="3703820" cy="982337"/>
          </a:xfrm>
        </p:grpSpPr>
        <p:sp>
          <p:nvSpPr>
            <p:cNvPr id="18" name="Rectangle 17">
              <a:extLst>
                <a:ext uri="{FF2B5EF4-FFF2-40B4-BE49-F238E27FC236}">
                  <a16:creationId xmlns="" xmlns:a16="http://schemas.microsoft.com/office/drawing/2014/main" id="{5138F1F9-F740-4B64-AEAC-93943C597398}"/>
                </a:ext>
              </a:extLst>
            </p:cNvPr>
            <p:cNvSpPr/>
            <p:nvPr/>
          </p:nvSpPr>
          <p:spPr>
            <a:xfrm>
              <a:off x="838200" y="4200020"/>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19" name="Rectangle 18">
              <a:extLst>
                <a:ext uri="{FF2B5EF4-FFF2-40B4-BE49-F238E27FC236}">
                  <a16:creationId xmlns="" xmlns:a16="http://schemas.microsoft.com/office/drawing/2014/main" id="{1FB16A24-04F9-4B57-AD28-98FCC215DCFA}"/>
                </a:ext>
              </a:extLst>
            </p:cNvPr>
            <p:cNvSpPr/>
            <p:nvPr/>
          </p:nvSpPr>
          <p:spPr>
            <a:xfrm>
              <a:off x="2160392" y="4200020"/>
              <a:ext cx="1059435" cy="9823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sp>
          <p:nvSpPr>
            <p:cNvPr id="20" name="Rectangle 19">
              <a:extLst>
                <a:ext uri="{FF2B5EF4-FFF2-40B4-BE49-F238E27FC236}">
                  <a16:creationId xmlns="" xmlns:a16="http://schemas.microsoft.com/office/drawing/2014/main" id="{D8F49EA7-729B-4E65-93BB-3D6781C10924}"/>
                </a:ext>
              </a:extLst>
            </p:cNvPr>
            <p:cNvSpPr/>
            <p:nvPr/>
          </p:nvSpPr>
          <p:spPr>
            <a:xfrm>
              <a:off x="3482585" y="4200020"/>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grpSp>
      <p:grpSp>
        <p:nvGrpSpPr>
          <p:cNvPr id="22" name="Group 21">
            <a:extLst>
              <a:ext uri="{FF2B5EF4-FFF2-40B4-BE49-F238E27FC236}">
                <a16:creationId xmlns="" xmlns:a16="http://schemas.microsoft.com/office/drawing/2014/main" id="{2481CBF3-53EA-41AE-8884-144C28782A72}"/>
              </a:ext>
            </a:extLst>
          </p:cNvPr>
          <p:cNvGrpSpPr/>
          <p:nvPr/>
        </p:nvGrpSpPr>
        <p:grpSpPr>
          <a:xfrm>
            <a:off x="838200" y="5510538"/>
            <a:ext cx="3703820" cy="982337"/>
            <a:chOff x="838200" y="5510538"/>
            <a:chExt cx="3703820" cy="982337"/>
          </a:xfrm>
        </p:grpSpPr>
        <p:sp>
          <p:nvSpPr>
            <p:cNvPr id="23" name="Rectangle 22">
              <a:extLst>
                <a:ext uri="{FF2B5EF4-FFF2-40B4-BE49-F238E27FC236}">
                  <a16:creationId xmlns="" xmlns:a16="http://schemas.microsoft.com/office/drawing/2014/main" id="{A577105C-CF26-4B7A-8DF4-2F71F09711D7}"/>
                </a:ext>
              </a:extLst>
            </p:cNvPr>
            <p:cNvSpPr/>
            <p:nvPr/>
          </p:nvSpPr>
          <p:spPr>
            <a:xfrm>
              <a:off x="838200" y="5510538"/>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24" name="Rectangle 23">
              <a:extLst>
                <a:ext uri="{FF2B5EF4-FFF2-40B4-BE49-F238E27FC236}">
                  <a16:creationId xmlns="" xmlns:a16="http://schemas.microsoft.com/office/drawing/2014/main" id="{A0A14FB4-B6BA-47A0-BAE7-4D2CD99499A4}"/>
                </a:ext>
              </a:extLst>
            </p:cNvPr>
            <p:cNvSpPr/>
            <p:nvPr/>
          </p:nvSpPr>
          <p:spPr>
            <a:xfrm>
              <a:off x="2160392" y="5510538"/>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25" name="Rectangle 24">
              <a:extLst>
                <a:ext uri="{FF2B5EF4-FFF2-40B4-BE49-F238E27FC236}">
                  <a16:creationId xmlns="" xmlns:a16="http://schemas.microsoft.com/office/drawing/2014/main" id="{596A25C9-0195-43BC-885D-88BC6A5E3AF4}"/>
                </a:ext>
              </a:extLst>
            </p:cNvPr>
            <p:cNvSpPr/>
            <p:nvPr/>
          </p:nvSpPr>
          <p:spPr>
            <a:xfrm>
              <a:off x="3482585" y="5510538"/>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a:t>
              </a:r>
            </a:p>
          </p:txBody>
        </p:sp>
      </p:grpSp>
      <p:sp>
        <p:nvSpPr>
          <p:cNvPr id="26" name="TextBox 25">
            <a:extLst>
              <a:ext uri="{FF2B5EF4-FFF2-40B4-BE49-F238E27FC236}">
                <a16:creationId xmlns="" xmlns:a16="http://schemas.microsoft.com/office/drawing/2014/main" id="{E0659CD7-C942-4338-9A0C-204761EE5A02}"/>
              </a:ext>
            </a:extLst>
          </p:cNvPr>
          <p:cNvSpPr txBox="1"/>
          <p:nvPr/>
        </p:nvSpPr>
        <p:spPr>
          <a:xfrm>
            <a:off x="4387122" y="2657980"/>
            <a:ext cx="1334124" cy="3770263"/>
          </a:xfrm>
          <a:prstGeom prst="rect">
            <a:avLst/>
          </a:prstGeom>
          <a:noFill/>
        </p:spPr>
        <p:txBody>
          <a:bodyPr wrap="square" rtlCol="0">
            <a:spAutoFit/>
          </a:bodyPr>
          <a:lstStyle/>
          <a:p>
            <a:r>
              <a:rPr lang="en-US" sz="23900" b="1" dirty="0">
                <a:solidFill>
                  <a:srgbClr val="0C3AE5"/>
                </a:solidFill>
              </a:rPr>
              <a:t>}</a:t>
            </a:r>
          </a:p>
        </p:txBody>
      </p:sp>
      <p:sp>
        <p:nvSpPr>
          <p:cNvPr id="27" name="Arrow: Striped Right 25">
            <a:extLst>
              <a:ext uri="{FF2B5EF4-FFF2-40B4-BE49-F238E27FC236}">
                <a16:creationId xmlns="" xmlns:a16="http://schemas.microsoft.com/office/drawing/2014/main" id="{BFFC494F-BEA6-45DB-B2D8-FA669F29A9EA}"/>
              </a:ext>
            </a:extLst>
          </p:cNvPr>
          <p:cNvSpPr/>
          <p:nvPr/>
        </p:nvSpPr>
        <p:spPr>
          <a:xfrm>
            <a:off x="5629817" y="4028406"/>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 xmlns:a16="http://schemas.microsoft.com/office/drawing/2014/main" id="{634B98CA-C098-4A1D-B444-D57C51D9E3D4}"/>
              </a:ext>
            </a:extLst>
          </p:cNvPr>
          <p:cNvSpPr txBox="1"/>
          <p:nvPr/>
        </p:nvSpPr>
        <p:spPr>
          <a:xfrm>
            <a:off x="9183295" y="3583191"/>
            <a:ext cx="1427705" cy="2215991"/>
          </a:xfrm>
          <a:prstGeom prst="rect">
            <a:avLst/>
          </a:prstGeom>
          <a:noFill/>
        </p:spPr>
        <p:txBody>
          <a:bodyPr wrap="square" rtlCol="0">
            <a:spAutoFit/>
          </a:bodyPr>
          <a:lstStyle/>
          <a:p>
            <a:r>
              <a:rPr lang="en-US" sz="13800" b="1" dirty="0">
                <a:solidFill>
                  <a:schemeClr val="bg1"/>
                </a:solidFill>
              </a:rPr>
              <a:t>3</a:t>
            </a:r>
          </a:p>
        </p:txBody>
      </p:sp>
    </p:spTree>
    <p:extLst>
      <p:ext uri="{BB962C8B-B14F-4D97-AF65-F5344CB8AC3E}">
        <p14:creationId xmlns:p14="http://schemas.microsoft.com/office/powerpoint/2010/main" val="194623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27"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FIND THE OUTPUT</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29" name="Rectangle 28">
            <a:extLst>
              <a:ext uri="{FF2B5EF4-FFF2-40B4-BE49-F238E27FC236}">
                <a16:creationId xmlns="" xmlns:a16="http://schemas.microsoft.com/office/drawing/2014/main" id="{5DA90B36-48FA-4AC5-A90F-61002800E26B}"/>
              </a:ext>
            </a:extLst>
          </p:cNvPr>
          <p:cNvSpPr/>
          <p:nvPr/>
        </p:nvSpPr>
        <p:spPr>
          <a:xfrm>
            <a:off x="838200" y="2850022"/>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6P</a:t>
            </a:r>
          </a:p>
        </p:txBody>
      </p:sp>
      <p:sp>
        <p:nvSpPr>
          <p:cNvPr id="30" name="Rectangle 29">
            <a:extLst>
              <a:ext uri="{FF2B5EF4-FFF2-40B4-BE49-F238E27FC236}">
                <a16:creationId xmlns="" xmlns:a16="http://schemas.microsoft.com/office/drawing/2014/main" id="{3EC33768-D994-47BA-8BA5-05BC238740FB}"/>
              </a:ext>
            </a:extLst>
          </p:cNvPr>
          <p:cNvSpPr/>
          <p:nvPr/>
        </p:nvSpPr>
        <p:spPr>
          <a:xfrm>
            <a:off x="2160392" y="2850022"/>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31" name="Rectangle 30">
            <a:extLst>
              <a:ext uri="{FF2B5EF4-FFF2-40B4-BE49-F238E27FC236}">
                <a16:creationId xmlns="" xmlns:a16="http://schemas.microsoft.com/office/drawing/2014/main" id="{C47B12A6-D3DE-490B-995C-41593FEBCD02}"/>
              </a:ext>
            </a:extLst>
          </p:cNvPr>
          <p:cNvSpPr/>
          <p:nvPr/>
        </p:nvSpPr>
        <p:spPr>
          <a:xfrm>
            <a:off x="3482585" y="2850022"/>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7N</a:t>
            </a:r>
          </a:p>
        </p:txBody>
      </p:sp>
      <p:sp>
        <p:nvSpPr>
          <p:cNvPr id="32" name="Arrow: Striped Right 29">
            <a:extLst>
              <a:ext uri="{FF2B5EF4-FFF2-40B4-BE49-F238E27FC236}">
                <a16:creationId xmlns="" xmlns:a16="http://schemas.microsoft.com/office/drawing/2014/main" id="{E73ED4EE-4FEF-4222-88ED-82FE17DA34C5}"/>
              </a:ext>
            </a:extLst>
          </p:cNvPr>
          <p:cNvSpPr/>
          <p:nvPr/>
        </p:nvSpPr>
        <p:spPr>
          <a:xfrm>
            <a:off x="5377781" y="2678408"/>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Question Mark PNG Transparent HD Photo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9713" y="1471808"/>
            <a:ext cx="2804466" cy="37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127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flipV="1">
            <a:off x="4728408" y="458207"/>
            <a:ext cx="4692315" cy="6447919"/>
          </a:xfrm>
          <a:prstGeom prst="rect">
            <a:avLst/>
          </a:prstGeom>
          <a:noFill/>
        </p:spPr>
        <p:txBody>
          <a:bodyPr wrap="square" rtlCol="0" anchor="ctr">
            <a:spAutoFit/>
          </a:bodyPr>
          <a:lstStyle/>
          <a:p>
            <a:pPr algn="ctr"/>
            <a:r>
              <a:rPr lang="en-IN" sz="41300" b="1" dirty="0" smtClean="0">
                <a:solidFill>
                  <a:srgbClr val="00B0F0"/>
                </a:solidFill>
              </a:rPr>
              <a:t>{</a:t>
            </a:r>
            <a:endParaRPr lang="en-GB" sz="41300" b="1" dirty="0">
              <a:solidFill>
                <a:srgbClr val="00B0F0"/>
              </a:solidFill>
            </a:endParaRPr>
          </a:p>
        </p:txBody>
      </p:sp>
      <p:sp>
        <p:nvSpPr>
          <p:cNvPr id="4" name="TextBox 3"/>
          <p:cNvSpPr txBox="1"/>
          <p:nvPr/>
        </p:nvSpPr>
        <p:spPr>
          <a:xfrm>
            <a:off x="2743200" y="-238060"/>
            <a:ext cx="4692315" cy="6447919"/>
          </a:xfrm>
          <a:prstGeom prst="rect">
            <a:avLst/>
          </a:prstGeom>
          <a:noFill/>
        </p:spPr>
        <p:txBody>
          <a:bodyPr wrap="square" rtlCol="0" anchor="ctr">
            <a:spAutoFit/>
          </a:bodyPr>
          <a:lstStyle/>
          <a:p>
            <a:pPr algn="ctr"/>
            <a:r>
              <a:rPr lang="en-IN" sz="41300" b="1" dirty="0" smtClean="0">
                <a:solidFill>
                  <a:schemeClr val="bg1"/>
                </a:solidFill>
              </a:rPr>
              <a:t>{</a:t>
            </a:r>
            <a:endParaRPr lang="en-GB" sz="41300" b="1" dirty="0">
              <a:solidFill>
                <a:schemeClr val="bg1"/>
              </a:solidFill>
            </a:endParaRPr>
          </a:p>
        </p:txBody>
      </p:sp>
      <p:pic>
        <p:nvPicPr>
          <p:cNvPr id="5"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2110" y="2287467"/>
            <a:ext cx="4127781" cy="194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9947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1.66667E-6 4.44444E-6 L 0.13424 4.44444E-6 " pathEditMode="relative" rAng="0" ptsTypes="AA">
                                      <p:cBhvr>
                                        <p:cTn id="6" dur="2000" fill="hold"/>
                                        <p:tgtEl>
                                          <p:spTgt spid="7"/>
                                        </p:tgtEl>
                                        <p:attrNameLst>
                                          <p:attrName>ppt_x</p:attrName>
                                          <p:attrName>ppt_y</p:attrName>
                                        </p:attrNameLst>
                                      </p:cBhvr>
                                      <p:rCtr x="6706" y="0"/>
                                    </p:animMotion>
                                  </p:childTnLst>
                                </p:cTn>
                              </p:par>
                              <p:par>
                                <p:cTn id="7" presetID="35" presetClass="path" presetSubtype="0" accel="50000" decel="50000" fill="hold" grpId="0" nodeType="withEffect">
                                  <p:stCondLst>
                                    <p:cond delay="0"/>
                                  </p:stCondLst>
                                  <p:childTnLst>
                                    <p:animMotion origin="layout" path="M 2.08333E-6 3.33333E-6 L -0.13516 3.33333E-6 " pathEditMode="relative" rAng="0" ptsTypes="AA">
                                      <p:cBhvr>
                                        <p:cTn id="8" dur="2000" fill="hold"/>
                                        <p:tgtEl>
                                          <p:spTgt spid="4"/>
                                        </p:tgtEl>
                                        <p:attrNameLst>
                                          <p:attrName>ppt_x</p:attrName>
                                          <p:attrName>ppt_y</p:attrName>
                                        </p:attrNameLst>
                                      </p:cBhvr>
                                      <p:rCtr x="-6758" y="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FIND THE OUTPUT</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11" name="Rectangle 10">
            <a:extLst>
              <a:ext uri="{FF2B5EF4-FFF2-40B4-BE49-F238E27FC236}">
                <a16:creationId xmlns="" xmlns:a16="http://schemas.microsoft.com/office/drawing/2014/main" id="{5DA90B36-48FA-4AC5-A90F-61002800E26B}"/>
              </a:ext>
            </a:extLst>
          </p:cNvPr>
          <p:cNvSpPr/>
          <p:nvPr/>
        </p:nvSpPr>
        <p:spPr>
          <a:xfrm>
            <a:off x="895350" y="1380253"/>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1P</a:t>
            </a:r>
          </a:p>
        </p:txBody>
      </p:sp>
      <p:sp>
        <p:nvSpPr>
          <p:cNvPr id="12" name="Rectangle 11">
            <a:extLst>
              <a:ext uri="{FF2B5EF4-FFF2-40B4-BE49-F238E27FC236}">
                <a16:creationId xmlns="" xmlns:a16="http://schemas.microsoft.com/office/drawing/2014/main" id="{3EC33768-D994-47BA-8BA5-05BC238740FB}"/>
              </a:ext>
            </a:extLst>
          </p:cNvPr>
          <p:cNvSpPr/>
          <p:nvPr/>
        </p:nvSpPr>
        <p:spPr>
          <a:xfrm>
            <a:off x="2217542" y="1380253"/>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3" name="Rectangle 12">
            <a:extLst>
              <a:ext uri="{FF2B5EF4-FFF2-40B4-BE49-F238E27FC236}">
                <a16:creationId xmlns="" xmlns:a16="http://schemas.microsoft.com/office/drawing/2014/main" id="{C47B12A6-D3DE-490B-995C-41593FEBCD02}"/>
              </a:ext>
            </a:extLst>
          </p:cNvPr>
          <p:cNvSpPr/>
          <p:nvPr/>
        </p:nvSpPr>
        <p:spPr>
          <a:xfrm>
            <a:off x="3539735" y="1380253"/>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1N</a:t>
            </a:r>
          </a:p>
        </p:txBody>
      </p:sp>
      <p:sp>
        <p:nvSpPr>
          <p:cNvPr id="14" name="Arrow: Striped Right 29">
            <a:extLst>
              <a:ext uri="{FF2B5EF4-FFF2-40B4-BE49-F238E27FC236}">
                <a16:creationId xmlns="" xmlns:a16="http://schemas.microsoft.com/office/drawing/2014/main" id="{E73ED4EE-4FEF-4222-88ED-82FE17DA34C5}"/>
              </a:ext>
            </a:extLst>
          </p:cNvPr>
          <p:cNvSpPr/>
          <p:nvPr/>
        </p:nvSpPr>
        <p:spPr>
          <a:xfrm>
            <a:off x="5220653" y="1208639"/>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A9A5FC22-EF75-4DAC-8BCA-64325F20D495}"/>
              </a:ext>
            </a:extLst>
          </p:cNvPr>
          <p:cNvSpPr/>
          <p:nvPr/>
        </p:nvSpPr>
        <p:spPr>
          <a:xfrm>
            <a:off x="8252332" y="1380253"/>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3</a:t>
            </a:r>
          </a:p>
        </p:txBody>
      </p:sp>
      <p:sp>
        <p:nvSpPr>
          <p:cNvPr id="16" name="Rectangle 15">
            <a:extLst>
              <a:ext uri="{FF2B5EF4-FFF2-40B4-BE49-F238E27FC236}">
                <a16:creationId xmlns="" xmlns:a16="http://schemas.microsoft.com/office/drawing/2014/main" id="{07132D6B-A351-4DB6-9F18-972131C0EECE}"/>
              </a:ext>
            </a:extLst>
          </p:cNvPr>
          <p:cNvSpPr/>
          <p:nvPr/>
        </p:nvSpPr>
        <p:spPr>
          <a:xfrm>
            <a:off x="895350" y="2720791"/>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2P</a:t>
            </a:r>
          </a:p>
        </p:txBody>
      </p:sp>
      <p:sp>
        <p:nvSpPr>
          <p:cNvPr id="17" name="Rectangle 16">
            <a:extLst>
              <a:ext uri="{FF2B5EF4-FFF2-40B4-BE49-F238E27FC236}">
                <a16:creationId xmlns="" xmlns:a16="http://schemas.microsoft.com/office/drawing/2014/main" id="{183A2EE0-A9F8-4144-AA5C-75977CC1CDCD}"/>
              </a:ext>
            </a:extLst>
          </p:cNvPr>
          <p:cNvSpPr/>
          <p:nvPr/>
        </p:nvSpPr>
        <p:spPr>
          <a:xfrm>
            <a:off x="2217542" y="2720791"/>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18" name="Rectangle 17">
            <a:extLst>
              <a:ext uri="{FF2B5EF4-FFF2-40B4-BE49-F238E27FC236}">
                <a16:creationId xmlns="" xmlns:a16="http://schemas.microsoft.com/office/drawing/2014/main" id="{101F499D-39A7-4C85-AC0A-87F42285901C}"/>
              </a:ext>
            </a:extLst>
          </p:cNvPr>
          <p:cNvSpPr/>
          <p:nvPr/>
        </p:nvSpPr>
        <p:spPr>
          <a:xfrm>
            <a:off x="3539735" y="2720791"/>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1N</a:t>
            </a:r>
          </a:p>
        </p:txBody>
      </p:sp>
      <p:sp>
        <p:nvSpPr>
          <p:cNvPr id="19" name="Arrow: Striped Right 21">
            <a:extLst>
              <a:ext uri="{FF2B5EF4-FFF2-40B4-BE49-F238E27FC236}">
                <a16:creationId xmlns="" xmlns:a16="http://schemas.microsoft.com/office/drawing/2014/main" id="{7FA474E1-D2FD-4455-932A-5D5EF3B44C4F}"/>
              </a:ext>
            </a:extLst>
          </p:cNvPr>
          <p:cNvSpPr/>
          <p:nvPr/>
        </p:nvSpPr>
        <p:spPr>
          <a:xfrm>
            <a:off x="5220653" y="2549177"/>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7A87D74C-3E5C-43FE-AE2E-1B0D46468E48}"/>
              </a:ext>
            </a:extLst>
          </p:cNvPr>
          <p:cNvSpPr/>
          <p:nvPr/>
        </p:nvSpPr>
        <p:spPr>
          <a:xfrm>
            <a:off x="8252332" y="2720791"/>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a:t>
            </a:r>
          </a:p>
        </p:txBody>
      </p:sp>
      <p:sp>
        <p:nvSpPr>
          <p:cNvPr id="22" name="Rectangle 21">
            <a:extLst>
              <a:ext uri="{FF2B5EF4-FFF2-40B4-BE49-F238E27FC236}">
                <a16:creationId xmlns="" xmlns:a16="http://schemas.microsoft.com/office/drawing/2014/main" id="{F3CB6A4F-08A0-4049-B129-37C8A83966E8}"/>
              </a:ext>
            </a:extLst>
          </p:cNvPr>
          <p:cNvSpPr/>
          <p:nvPr/>
        </p:nvSpPr>
        <p:spPr>
          <a:xfrm>
            <a:off x="895350" y="4061329"/>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2P</a:t>
            </a:r>
          </a:p>
        </p:txBody>
      </p:sp>
      <p:sp>
        <p:nvSpPr>
          <p:cNvPr id="23" name="Rectangle 22">
            <a:extLst>
              <a:ext uri="{FF2B5EF4-FFF2-40B4-BE49-F238E27FC236}">
                <a16:creationId xmlns="" xmlns:a16="http://schemas.microsoft.com/office/drawing/2014/main" id="{B10FA00C-E67A-4691-9252-966E0E69BFEB}"/>
              </a:ext>
            </a:extLst>
          </p:cNvPr>
          <p:cNvSpPr/>
          <p:nvPr/>
        </p:nvSpPr>
        <p:spPr>
          <a:xfrm>
            <a:off x="2217542" y="4061329"/>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24" name="Rectangle 23">
            <a:extLst>
              <a:ext uri="{FF2B5EF4-FFF2-40B4-BE49-F238E27FC236}">
                <a16:creationId xmlns="" xmlns:a16="http://schemas.microsoft.com/office/drawing/2014/main" id="{9838D5A6-A1DF-4973-B5BD-861F6475619B}"/>
              </a:ext>
            </a:extLst>
          </p:cNvPr>
          <p:cNvSpPr/>
          <p:nvPr/>
        </p:nvSpPr>
        <p:spPr>
          <a:xfrm>
            <a:off x="3539735" y="4061329"/>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2N</a:t>
            </a:r>
          </a:p>
        </p:txBody>
      </p:sp>
      <p:sp>
        <p:nvSpPr>
          <p:cNvPr id="25" name="Arrow: Striped Right 26">
            <a:extLst>
              <a:ext uri="{FF2B5EF4-FFF2-40B4-BE49-F238E27FC236}">
                <a16:creationId xmlns="" xmlns:a16="http://schemas.microsoft.com/office/drawing/2014/main" id="{CAAD7DB2-2224-45AE-B891-B30368D8B668}"/>
              </a:ext>
            </a:extLst>
          </p:cNvPr>
          <p:cNvSpPr/>
          <p:nvPr/>
        </p:nvSpPr>
        <p:spPr>
          <a:xfrm>
            <a:off x="5220653" y="3889715"/>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90F03C7B-9CA5-4B22-A23D-CF8E603B580F}"/>
              </a:ext>
            </a:extLst>
          </p:cNvPr>
          <p:cNvSpPr/>
          <p:nvPr/>
        </p:nvSpPr>
        <p:spPr>
          <a:xfrm>
            <a:off x="8252332" y="4061329"/>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a:t>
            </a:r>
          </a:p>
        </p:txBody>
      </p:sp>
      <p:sp>
        <p:nvSpPr>
          <p:cNvPr id="27" name="Rectangle 26">
            <a:extLst>
              <a:ext uri="{FF2B5EF4-FFF2-40B4-BE49-F238E27FC236}">
                <a16:creationId xmlns="" xmlns:a16="http://schemas.microsoft.com/office/drawing/2014/main" id="{47999167-F568-481B-B276-4D973C8B4EF1}"/>
              </a:ext>
            </a:extLst>
          </p:cNvPr>
          <p:cNvSpPr/>
          <p:nvPr/>
        </p:nvSpPr>
        <p:spPr>
          <a:xfrm>
            <a:off x="895350" y="5401867"/>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6P</a:t>
            </a:r>
          </a:p>
        </p:txBody>
      </p:sp>
      <p:sp>
        <p:nvSpPr>
          <p:cNvPr id="28" name="Rectangle 27">
            <a:extLst>
              <a:ext uri="{FF2B5EF4-FFF2-40B4-BE49-F238E27FC236}">
                <a16:creationId xmlns="" xmlns:a16="http://schemas.microsoft.com/office/drawing/2014/main" id="{8FEBD4D5-4CF2-493B-9CA4-5FFAE712A17A}"/>
              </a:ext>
            </a:extLst>
          </p:cNvPr>
          <p:cNvSpPr/>
          <p:nvPr/>
        </p:nvSpPr>
        <p:spPr>
          <a:xfrm>
            <a:off x="2217542" y="5401867"/>
            <a:ext cx="1059435" cy="982337"/>
          </a:xfrm>
          <a:prstGeom prst="rect">
            <a:avLst/>
          </a:prstGeom>
          <a:solidFill>
            <a:srgbClr val="0C3AE5"/>
          </a:solidFill>
          <a:ln>
            <a:solidFill>
              <a:srgbClr val="0C3AE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0</a:t>
            </a:r>
          </a:p>
        </p:txBody>
      </p:sp>
      <p:sp>
        <p:nvSpPr>
          <p:cNvPr id="33" name="Rectangle 32">
            <a:extLst>
              <a:ext uri="{FF2B5EF4-FFF2-40B4-BE49-F238E27FC236}">
                <a16:creationId xmlns="" xmlns:a16="http://schemas.microsoft.com/office/drawing/2014/main" id="{FE189E2A-FF39-47AF-AC04-5B071093F18C}"/>
              </a:ext>
            </a:extLst>
          </p:cNvPr>
          <p:cNvSpPr/>
          <p:nvPr/>
        </p:nvSpPr>
        <p:spPr>
          <a:xfrm>
            <a:off x="3539735" y="5401867"/>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7N</a:t>
            </a:r>
          </a:p>
        </p:txBody>
      </p:sp>
      <p:sp>
        <p:nvSpPr>
          <p:cNvPr id="34" name="Arrow: Striped Right 32">
            <a:extLst>
              <a:ext uri="{FF2B5EF4-FFF2-40B4-BE49-F238E27FC236}">
                <a16:creationId xmlns="" xmlns:a16="http://schemas.microsoft.com/office/drawing/2014/main" id="{37F378DE-A7A6-4A7C-9F8D-29BCB642AE92}"/>
              </a:ext>
            </a:extLst>
          </p:cNvPr>
          <p:cNvSpPr/>
          <p:nvPr/>
        </p:nvSpPr>
        <p:spPr>
          <a:xfrm>
            <a:off x="5220653" y="5230253"/>
            <a:ext cx="1991932" cy="1325563"/>
          </a:xfrm>
          <a:prstGeom prst="stripedRightArrow">
            <a:avLst/>
          </a:prstGeom>
          <a:solidFill>
            <a:srgbClr val="0C3AE5"/>
          </a:solidFill>
          <a:ln>
            <a:solidFill>
              <a:srgbClr val="0C3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 xmlns:a16="http://schemas.microsoft.com/office/drawing/2014/main" id="{93CD7D69-73CC-4028-BF89-630AAAED2FC8}"/>
              </a:ext>
            </a:extLst>
          </p:cNvPr>
          <p:cNvSpPr/>
          <p:nvPr/>
        </p:nvSpPr>
        <p:spPr>
          <a:xfrm>
            <a:off x="8252332" y="5401867"/>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a:t>
            </a:r>
          </a:p>
        </p:txBody>
      </p:sp>
      <p:sp>
        <p:nvSpPr>
          <p:cNvPr id="36" name="Rectangle 35">
            <a:extLst>
              <a:ext uri="{FF2B5EF4-FFF2-40B4-BE49-F238E27FC236}">
                <a16:creationId xmlns="" xmlns:a16="http://schemas.microsoft.com/office/drawing/2014/main" id="{9834FA85-F822-49EE-9657-49115C2FEA81}"/>
              </a:ext>
            </a:extLst>
          </p:cNvPr>
          <p:cNvSpPr/>
          <p:nvPr/>
        </p:nvSpPr>
        <p:spPr>
          <a:xfrm>
            <a:off x="8252332" y="2720789"/>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a:t>
            </a:r>
          </a:p>
        </p:txBody>
      </p:sp>
      <p:sp>
        <p:nvSpPr>
          <p:cNvPr id="37" name="Rectangle 36">
            <a:extLst>
              <a:ext uri="{FF2B5EF4-FFF2-40B4-BE49-F238E27FC236}">
                <a16:creationId xmlns="" xmlns:a16="http://schemas.microsoft.com/office/drawing/2014/main" id="{131B444B-6F96-460F-9964-21FEB7219174}"/>
              </a:ext>
            </a:extLst>
          </p:cNvPr>
          <p:cNvSpPr/>
          <p:nvPr/>
        </p:nvSpPr>
        <p:spPr>
          <a:xfrm>
            <a:off x="8252332" y="4061325"/>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8</a:t>
            </a:r>
          </a:p>
        </p:txBody>
      </p:sp>
      <p:sp>
        <p:nvSpPr>
          <p:cNvPr id="38" name="Rectangle 37">
            <a:extLst>
              <a:ext uri="{FF2B5EF4-FFF2-40B4-BE49-F238E27FC236}">
                <a16:creationId xmlns="" xmlns:a16="http://schemas.microsoft.com/office/drawing/2014/main" id="{2E5D40D8-4AC2-402A-96F3-C76CD5555C5B}"/>
              </a:ext>
            </a:extLst>
          </p:cNvPr>
          <p:cNvSpPr/>
          <p:nvPr/>
        </p:nvSpPr>
        <p:spPr>
          <a:xfrm>
            <a:off x="8252332" y="5401861"/>
            <a:ext cx="1059435"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t>55</a:t>
            </a:r>
          </a:p>
        </p:txBody>
      </p:sp>
    </p:spTree>
    <p:extLst>
      <p:ext uri="{BB962C8B-B14F-4D97-AF65-F5344CB8AC3E}">
        <p14:creationId xmlns:p14="http://schemas.microsoft.com/office/powerpoint/2010/main" val="75562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035962" y="198230"/>
            <a:ext cx="6120077" cy="923330"/>
          </a:xfrm>
          <a:prstGeom prst="rect">
            <a:avLst/>
          </a:prstGeom>
          <a:noFill/>
        </p:spPr>
        <p:txBody>
          <a:bodyPr wrap="square" rtlCol="0">
            <a:spAutoFit/>
          </a:bodyPr>
          <a:lstStyle/>
          <a:p>
            <a:pPr algn="ctr"/>
            <a:r>
              <a:rPr lang="en-GB" sz="5400" b="1" dirty="0" smtClean="0">
                <a:solidFill>
                  <a:schemeClr val="bg1"/>
                </a:solidFill>
              </a:rPr>
              <a:t>SOLUTION</a:t>
            </a:r>
            <a:endParaRPr lang="en-GB" sz="5400" b="1" dirty="0">
              <a:solidFill>
                <a:schemeClr val="bg1"/>
              </a:solidFill>
            </a:endParaRPr>
          </a:p>
        </p:txBody>
      </p:sp>
      <p:cxnSp>
        <p:nvCxnSpPr>
          <p:cNvPr id="23557" name="Straight Connector 23556"/>
          <p:cNvCxnSpPr/>
          <p:nvPr/>
        </p:nvCxnSpPr>
        <p:spPr>
          <a:xfrm>
            <a:off x="0" y="1203158"/>
            <a:ext cx="12192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0" y="198230"/>
            <a:ext cx="1567397" cy="923330"/>
          </a:xfrm>
          <a:prstGeom prst="rect">
            <a:avLst/>
          </a:prstGeom>
          <a:noFill/>
        </p:spPr>
        <p:txBody>
          <a:bodyPr wrap="square" rtlCol="0">
            <a:spAutoFit/>
          </a:bodyPr>
          <a:lstStyle/>
          <a:p>
            <a:pPr algn="ctr"/>
            <a:r>
              <a:rPr lang="en-GB" sz="5400" b="1" dirty="0" smtClean="0">
                <a:solidFill>
                  <a:schemeClr val="bg1"/>
                </a:solidFill>
              </a:rPr>
              <a:t>Q-1</a:t>
            </a:r>
            <a:endParaRPr lang="en-GB" sz="5400" b="1" dirty="0">
              <a:solidFill>
                <a:schemeClr val="bg1"/>
              </a:solidFill>
            </a:endParaRPr>
          </a:p>
        </p:txBody>
      </p:sp>
      <p:sp>
        <p:nvSpPr>
          <p:cNvPr id="11" name="Rectangle 10">
            <a:extLst>
              <a:ext uri="{FF2B5EF4-FFF2-40B4-BE49-F238E27FC236}">
                <a16:creationId xmlns="" xmlns:a16="http://schemas.microsoft.com/office/drawing/2014/main" id="{5DA90B36-48FA-4AC5-A90F-61002800E26B}"/>
              </a:ext>
            </a:extLst>
          </p:cNvPr>
          <p:cNvSpPr/>
          <p:nvPr/>
        </p:nvSpPr>
        <p:spPr>
          <a:xfrm>
            <a:off x="796563" y="1877113"/>
            <a:ext cx="10515600" cy="9823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4000" b="1" dirty="0"/>
              <a:t>P * N + ( P + N )</a:t>
            </a:r>
          </a:p>
        </p:txBody>
      </p:sp>
      <p:sp>
        <p:nvSpPr>
          <p:cNvPr id="2" name="Rounded Rectangle 1"/>
          <p:cNvSpPr/>
          <p:nvPr/>
        </p:nvSpPr>
        <p:spPr>
          <a:xfrm>
            <a:off x="796563" y="3181350"/>
            <a:ext cx="10515600" cy="3187365"/>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rotWithShape="1">
          <a:blip r:embed="rId3">
            <a:biLevel thresh="25000"/>
          </a:blip>
          <a:srcRect b="80955"/>
          <a:stretch/>
        </p:blipFill>
        <p:spPr>
          <a:xfrm>
            <a:off x="796563" y="3181351"/>
            <a:ext cx="10528705" cy="609599"/>
          </a:xfrm>
          <a:prstGeom prst="rect">
            <a:avLst/>
          </a:prstGeom>
        </p:spPr>
      </p:pic>
      <p:sp>
        <p:nvSpPr>
          <p:cNvPr id="4" name="Oval 3"/>
          <p:cNvSpPr/>
          <p:nvPr/>
        </p:nvSpPr>
        <p:spPr>
          <a:xfrm>
            <a:off x="8698839" y="325755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9358578" y="325755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10018317" y="325755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225080" y="4199482"/>
            <a:ext cx="8801100" cy="1569660"/>
          </a:xfrm>
          <a:prstGeom prst="rect">
            <a:avLst/>
          </a:prstGeom>
          <a:noFill/>
        </p:spPr>
        <p:txBody>
          <a:bodyPr wrap="square" rtlCol="0">
            <a:spAutoFit/>
          </a:bodyPr>
          <a:lstStyle/>
          <a:p>
            <a:pPr algn="ctr"/>
            <a:r>
              <a:rPr lang="en-GB" sz="9600" b="1" dirty="0" smtClean="0">
                <a:solidFill>
                  <a:schemeClr val="bg1"/>
                </a:solidFill>
                <a:latin typeface="Agency FB" panose="020B0503020202020204" pitchFamily="34" charset="0"/>
              </a:rPr>
              <a:t>&lt;/CODE&gt;</a:t>
            </a:r>
            <a:endParaRPr lang="en-GB" sz="96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722441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F48CC"/>
        </a:solidFill>
        <a:effectLst/>
      </p:bgPr>
    </p:bg>
    <p:spTree>
      <p:nvGrpSpPr>
        <p:cNvPr id="1" name=""/>
        <p:cNvGrpSpPr/>
        <p:nvPr/>
      </p:nvGrpSpPr>
      <p:grpSpPr>
        <a:xfrm>
          <a:off x="0" y="0"/>
          <a:ext cx="0" cy="0"/>
          <a:chOff x="0" y="0"/>
          <a:chExt cx="0" cy="0"/>
        </a:xfrm>
      </p:grpSpPr>
      <p:pic>
        <p:nvPicPr>
          <p:cNvPr id="18434" name="Picture 2" descr="Online C Programming Certification Course | Best C Language Cou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3" y="314325"/>
            <a:ext cx="12035574" cy="6229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722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458" name="Picture 2" descr="dennisritchie - Twitter Search /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126639" y="122830"/>
            <a:ext cx="1951630" cy="62779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4156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Rectangle 7"/>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pic>
        <p:nvPicPr>
          <p:cNvPr id="20484" name="Picture 4" descr="In Other News - Protocol — The people, power and politics of tech"/>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18102" y="290512"/>
            <a:ext cx="45720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Kidmagician sundar pichai GIF - Find on GIFE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83097" y="290512"/>
            <a:ext cx="45720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Haha GIF - Ahaha Haha Laughing - Discover &amp;amp; Share GIF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118102" y="3008396"/>
            <a:ext cx="4572000" cy="2562226"/>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Zorbey Elon Musk GIF - Zorbey Elon Musk Test - Discover &amp;amp; Share GIFs"/>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83097" y="3008397"/>
            <a:ext cx="4572000" cy="256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8844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ounded Rectangle 15"/>
          <p:cNvSpPr/>
          <p:nvPr/>
        </p:nvSpPr>
        <p:spPr>
          <a:xfrm>
            <a:off x="160421" y="144379"/>
            <a:ext cx="11787886" cy="6144126"/>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rotWithShape="1">
          <a:blip r:embed="rId3">
            <a:biLevel thresh="25000"/>
          </a:blip>
          <a:srcRect b="80955"/>
          <a:stretch/>
        </p:blipFill>
        <p:spPr>
          <a:xfrm>
            <a:off x="160421" y="144379"/>
            <a:ext cx="11787886" cy="865271"/>
          </a:xfrm>
          <a:prstGeom prst="rect">
            <a:avLst/>
          </a:prstGeom>
        </p:spPr>
      </p:pic>
      <p:sp>
        <p:nvSpPr>
          <p:cNvPr id="18" name="Oval 17"/>
          <p:cNvSpPr/>
          <p:nvPr/>
        </p:nvSpPr>
        <p:spPr>
          <a:xfrm>
            <a:off x="9670389" y="363955"/>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10330128" y="363955"/>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10989867" y="363955"/>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869289" y="1386920"/>
            <a:ext cx="8801100" cy="4524315"/>
          </a:xfrm>
          <a:prstGeom prst="rect">
            <a:avLst/>
          </a:prstGeom>
          <a:noFill/>
        </p:spPr>
        <p:txBody>
          <a:bodyPr wrap="square" rtlCol="0">
            <a:spAutoFit/>
          </a:bodyPr>
          <a:lstStyle/>
          <a:p>
            <a:r>
              <a:rPr lang="en-GB" sz="4800" b="1" dirty="0" smtClean="0">
                <a:solidFill>
                  <a:schemeClr val="bg1"/>
                </a:solidFill>
                <a:latin typeface="Agency FB" panose="020B0503020202020204" pitchFamily="34" charset="0"/>
              </a:rPr>
              <a:t>#include &lt;</a:t>
            </a:r>
            <a:r>
              <a:rPr lang="en-GB" sz="4800" b="1" dirty="0" err="1" smtClean="0">
                <a:solidFill>
                  <a:schemeClr val="bg1"/>
                </a:solidFill>
                <a:latin typeface="Agency FB" panose="020B0503020202020204" pitchFamily="34" charset="0"/>
              </a:rPr>
              <a:t>stdio.h</a:t>
            </a:r>
            <a:r>
              <a:rPr lang="en-GB" sz="4800" b="1" dirty="0" smtClean="0">
                <a:solidFill>
                  <a:schemeClr val="bg1"/>
                </a:solidFill>
                <a:latin typeface="Agency FB" panose="020B0503020202020204" pitchFamily="34" charset="0"/>
              </a:rPr>
              <a:t>&gt;</a:t>
            </a:r>
          </a:p>
          <a:p>
            <a:r>
              <a:rPr lang="en-GB" sz="4800" b="1" dirty="0" err="1" smtClean="0">
                <a:solidFill>
                  <a:schemeClr val="bg1"/>
                </a:solidFill>
                <a:latin typeface="Agency FB" panose="020B0503020202020204" pitchFamily="34" charset="0"/>
              </a:rPr>
              <a:t>int</a:t>
            </a:r>
            <a:r>
              <a:rPr lang="en-GB" sz="4800" b="1" dirty="0" smtClean="0">
                <a:solidFill>
                  <a:schemeClr val="bg1"/>
                </a:solidFill>
                <a:latin typeface="Agency FB" panose="020B0503020202020204" pitchFamily="34" charset="0"/>
              </a:rPr>
              <a:t> main() </a:t>
            </a:r>
          </a:p>
          <a:p>
            <a:r>
              <a:rPr lang="en-GB" sz="4800" b="1" dirty="0" smtClean="0">
                <a:solidFill>
                  <a:schemeClr val="bg1"/>
                </a:solidFill>
                <a:latin typeface="Agency FB" panose="020B0503020202020204" pitchFamily="34" charset="0"/>
              </a:rPr>
              <a:t>{	</a:t>
            </a:r>
          </a:p>
          <a:p>
            <a:r>
              <a:rPr lang="en-GB" sz="4800" b="1" dirty="0" err="1" smtClean="0">
                <a:solidFill>
                  <a:schemeClr val="bg1"/>
                </a:solidFill>
                <a:latin typeface="Agency FB" panose="020B0503020202020204" pitchFamily="34" charset="0"/>
              </a:rPr>
              <a:t>printf</a:t>
            </a:r>
            <a:r>
              <a:rPr lang="en-GB" sz="4800" b="1" dirty="0" smtClean="0">
                <a:solidFill>
                  <a:schemeClr val="bg1"/>
                </a:solidFill>
                <a:latin typeface="Agency FB" panose="020B0503020202020204" pitchFamily="34" charset="0"/>
              </a:rPr>
              <a:t>("Hello </a:t>
            </a:r>
            <a:r>
              <a:rPr lang="en-GB" sz="4800" b="1" dirty="0" err="1" smtClean="0">
                <a:solidFill>
                  <a:schemeClr val="bg1"/>
                </a:solidFill>
                <a:latin typeface="Agency FB" panose="020B0503020202020204" pitchFamily="34" charset="0"/>
              </a:rPr>
              <a:t>Terv</a:t>
            </a:r>
            <a:r>
              <a:rPr lang="en-GB" sz="4800" b="1" dirty="0" smtClean="0">
                <a:solidFill>
                  <a:schemeClr val="bg1"/>
                </a:solidFill>
                <a:latin typeface="Agency FB" panose="020B0503020202020204" pitchFamily="34" charset="0"/>
              </a:rPr>
              <a:t> Learners!");	</a:t>
            </a:r>
          </a:p>
          <a:p>
            <a:r>
              <a:rPr lang="en-GB" sz="4800" b="1" dirty="0" smtClean="0">
                <a:solidFill>
                  <a:schemeClr val="bg1"/>
                </a:solidFill>
                <a:latin typeface="Agency FB" panose="020B0503020202020204" pitchFamily="34" charset="0"/>
              </a:rPr>
              <a:t>return 0;</a:t>
            </a:r>
          </a:p>
          <a:p>
            <a:r>
              <a:rPr lang="en-GB" sz="4800" b="1" dirty="0" smtClean="0">
                <a:solidFill>
                  <a:schemeClr val="bg1"/>
                </a:solidFill>
                <a:latin typeface="Agency FB" panose="020B0503020202020204" pitchFamily="34" charset="0"/>
              </a:rPr>
              <a:t>}</a:t>
            </a:r>
            <a:endParaRPr lang="en-GB" sz="4800" b="1" dirty="0">
              <a:solidFill>
                <a:schemeClr val="bg1"/>
              </a:solidFill>
              <a:latin typeface="Agency FB" panose="020B0503020202020204" pitchFamily="34" charset="0"/>
            </a:endParaRPr>
          </a:p>
        </p:txBody>
      </p:sp>
      <p:cxnSp>
        <p:nvCxnSpPr>
          <p:cNvPr id="3" name="Straight Arrow Connector 2"/>
          <p:cNvCxnSpPr/>
          <p:nvPr/>
        </p:nvCxnSpPr>
        <p:spPr>
          <a:xfrm>
            <a:off x="5269839" y="1866900"/>
            <a:ext cx="2921661"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8572500" y="1522232"/>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Header File</a:t>
            </a:r>
            <a:endParaRPr lang="en-GB" sz="2800" b="1" dirty="0"/>
          </a:p>
        </p:txBody>
      </p:sp>
      <p:cxnSp>
        <p:nvCxnSpPr>
          <p:cNvPr id="23" name="Straight Arrow Connector 22"/>
          <p:cNvCxnSpPr/>
          <p:nvPr/>
        </p:nvCxnSpPr>
        <p:spPr>
          <a:xfrm>
            <a:off x="3561436" y="2609850"/>
            <a:ext cx="1708403"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5521985" y="2265182"/>
            <a:ext cx="2669515"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Main Function</a:t>
            </a:r>
            <a:endParaRPr lang="en-GB" sz="2800" b="1" dirty="0"/>
          </a:p>
        </p:txBody>
      </p:sp>
      <p:sp>
        <p:nvSpPr>
          <p:cNvPr id="26" name="Rounded Rectangle 25"/>
          <p:cNvSpPr/>
          <p:nvPr/>
        </p:nvSpPr>
        <p:spPr>
          <a:xfrm>
            <a:off x="8678531" y="3649077"/>
            <a:ext cx="3155476"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Output Statement</a:t>
            </a:r>
            <a:endParaRPr lang="en-GB" sz="2800" b="1" dirty="0"/>
          </a:p>
        </p:txBody>
      </p:sp>
      <p:cxnSp>
        <p:nvCxnSpPr>
          <p:cNvPr id="27" name="Straight Arrow Connector 26"/>
          <p:cNvCxnSpPr/>
          <p:nvPr/>
        </p:nvCxnSpPr>
        <p:spPr>
          <a:xfrm>
            <a:off x="7447636" y="4016525"/>
            <a:ext cx="1124864"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177813" y="293530"/>
            <a:ext cx="5753100" cy="584775"/>
          </a:xfrm>
          <a:prstGeom prst="rect">
            <a:avLst/>
          </a:prstGeom>
          <a:noFill/>
        </p:spPr>
        <p:txBody>
          <a:bodyPr wrap="square" rtlCol="0">
            <a:spAutoFit/>
          </a:bodyPr>
          <a:lstStyle/>
          <a:p>
            <a:pPr algn="ctr"/>
            <a:r>
              <a:rPr lang="en-IN" sz="3200" b="1" dirty="0" smtClean="0">
                <a:latin typeface="Agency FB" panose="020B0503020202020204" pitchFamily="34" charset="0"/>
              </a:rPr>
              <a:t>FIRST C PROGRAM</a:t>
            </a:r>
            <a:endParaRPr lang="en-GB" sz="3200" b="1" dirty="0">
              <a:latin typeface="Agency FB" panose="020B0503020202020204" pitchFamily="34" charset="0"/>
            </a:endParaRPr>
          </a:p>
        </p:txBody>
      </p:sp>
    </p:spTree>
    <p:extLst>
      <p:ext uri="{BB962C8B-B14F-4D97-AF65-F5344CB8AC3E}">
        <p14:creationId xmlns:p14="http://schemas.microsoft.com/office/powerpoint/2010/main" val="19490168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473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GIF Cooking icons | Cooking icon, Motion design animation, Motion de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177813" y="293530"/>
            <a:ext cx="5753100"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COOKING</a:t>
            </a:r>
            <a:endParaRPr lang="en-GB" sz="3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5924908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PRE-PROCESSOR DIRECTIVES</a:t>
            </a:r>
            <a:endParaRPr lang="en-GB" sz="3200" b="1" dirty="0">
              <a:solidFill>
                <a:prstClr val="white"/>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58718" y="1360025"/>
            <a:ext cx="6347408" cy="4031873"/>
          </a:xfrm>
          <a:prstGeom prst="rect">
            <a:avLst/>
          </a:prstGeom>
          <a:noFill/>
        </p:spPr>
        <p:txBody>
          <a:bodyPr wrap="square" rtlCol="0">
            <a:spAutoFit/>
          </a:bodyPr>
          <a:lstStyle/>
          <a:p>
            <a:pPr algn="just"/>
            <a:r>
              <a:rPr lang="en-GB" sz="3200" i="1" dirty="0">
                <a:solidFill>
                  <a:schemeClr val="bg1"/>
                </a:solidFill>
              </a:rPr>
              <a:t>The term “</a:t>
            </a:r>
            <a:r>
              <a:rPr lang="en-GB" sz="3200" b="1" i="1" dirty="0" err="1">
                <a:solidFill>
                  <a:schemeClr val="bg1"/>
                </a:solidFill>
              </a:rPr>
              <a:t>preprocessor</a:t>
            </a:r>
            <a:r>
              <a:rPr lang="en-GB" sz="3200" i="1" dirty="0">
                <a:solidFill>
                  <a:schemeClr val="bg1"/>
                </a:solidFill>
              </a:rPr>
              <a:t>” is self-explanatory. The word “pre” means “</a:t>
            </a:r>
            <a:r>
              <a:rPr lang="en-GB" sz="3200" b="1" i="1" dirty="0">
                <a:solidFill>
                  <a:schemeClr val="bg1"/>
                </a:solidFill>
              </a:rPr>
              <a:t>before</a:t>
            </a:r>
            <a:r>
              <a:rPr lang="en-GB" sz="3200" i="1" dirty="0">
                <a:solidFill>
                  <a:schemeClr val="bg1"/>
                </a:solidFill>
              </a:rPr>
              <a:t>” and the word “</a:t>
            </a:r>
            <a:r>
              <a:rPr lang="en-GB" sz="3200" b="1" i="1" dirty="0">
                <a:solidFill>
                  <a:schemeClr val="bg1"/>
                </a:solidFill>
              </a:rPr>
              <a:t>processor</a:t>
            </a:r>
            <a:r>
              <a:rPr lang="en-GB" sz="3200" i="1" dirty="0">
                <a:solidFill>
                  <a:schemeClr val="bg1"/>
                </a:solidFill>
              </a:rPr>
              <a:t>” refers to “</a:t>
            </a:r>
            <a:r>
              <a:rPr lang="en-GB" sz="3200" b="1" i="1" dirty="0">
                <a:solidFill>
                  <a:schemeClr val="bg1"/>
                </a:solidFill>
              </a:rPr>
              <a:t>making something</a:t>
            </a:r>
            <a:r>
              <a:rPr lang="en-GB" sz="3200" i="1" dirty="0">
                <a:solidFill>
                  <a:schemeClr val="bg1"/>
                </a:solidFill>
              </a:rPr>
              <a:t>”. Before the source code is compiled, it gets automatically processed due to the presence of </a:t>
            </a:r>
            <a:r>
              <a:rPr lang="en-GB" sz="3200" i="1" dirty="0" err="1">
                <a:solidFill>
                  <a:schemeClr val="bg1"/>
                </a:solidFill>
              </a:rPr>
              <a:t>preprocessor</a:t>
            </a:r>
            <a:r>
              <a:rPr lang="en-GB" sz="3200" i="1" dirty="0">
                <a:solidFill>
                  <a:schemeClr val="bg1"/>
                </a:solidFill>
              </a:rPr>
              <a:t> directives.</a:t>
            </a:r>
            <a:endParaRPr lang="en-GB" sz="3200" b="1" i="1" dirty="0">
              <a:solidFill>
                <a:schemeClr val="bg1"/>
              </a:solidFill>
              <a:latin typeface="Agency FB" panose="020B0503020202020204" pitchFamily="34" charset="0"/>
            </a:endParaRPr>
          </a:p>
        </p:txBody>
      </p:sp>
      <p:pic>
        <p:nvPicPr>
          <p:cNvPr id="46082" name="Picture 2" descr="Data Preprocessing in Data Mining -A Hands On Guide - Analytics Vidhya"/>
          <p:cNvPicPr>
            <a:picLocks noChangeAspect="1" noChangeArrowheads="1"/>
          </p:cNvPicPr>
          <p:nvPr/>
        </p:nvPicPr>
        <p:blipFill>
          <a:blip r:embed="rId3">
            <a:clrChange>
              <a:clrFrom>
                <a:srgbClr val="047C7B"/>
              </a:clrFrom>
              <a:clrTo>
                <a:srgbClr val="047C7B">
                  <a:alpha val="0"/>
                </a:srgbClr>
              </a:clrTo>
            </a:clrChange>
            <a:extLst>
              <a:ext uri="{28A0092B-C50C-407E-A947-70E740481C1C}">
                <a14:useLocalDpi xmlns:a14="http://schemas.microsoft.com/office/drawing/2010/main" val="0"/>
              </a:ext>
            </a:extLst>
          </a:blip>
          <a:srcRect/>
          <a:stretch>
            <a:fillRect/>
          </a:stretch>
        </p:blipFill>
        <p:spPr bwMode="auto">
          <a:xfrm>
            <a:off x="6234605" y="1237184"/>
            <a:ext cx="6828439" cy="395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49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6644428" y="5633475"/>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PRE-PROCESSORS</a:t>
            </a:r>
            <a:endParaRPr lang="en-GB" sz="3200" b="1" dirty="0">
              <a:solidFill>
                <a:prstClr val="white"/>
              </a:solidFill>
              <a:latin typeface="Agency FB" panose="020B0503020202020204" pitchFamily="34" charset="0"/>
            </a:endParaRPr>
          </a:p>
        </p:txBody>
      </p: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43571" y="467885"/>
            <a:ext cx="10554871" cy="5520798"/>
            <a:chOff x="710805" y="144379"/>
            <a:chExt cx="10554871" cy="5520798"/>
          </a:xfrm>
        </p:grpSpPr>
        <p:sp>
          <p:nvSpPr>
            <p:cNvPr id="2" name="Rounded Rectangle 1"/>
            <p:cNvSpPr/>
            <p:nvPr/>
          </p:nvSpPr>
          <p:spPr>
            <a:xfrm>
              <a:off x="1211302" y="799408"/>
              <a:ext cx="2037597" cy="611279"/>
            </a:xfrm>
            <a:prstGeom prst="roundRect">
              <a:avLst/>
            </a:prstGeom>
            <a:solidFill>
              <a:srgbClr val="0C3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rot="2700000">
              <a:off x="1548733" y="2535075"/>
              <a:ext cx="1362733" cy="1362733"/>
            </a:xfrm>
            <a:prstGeom prst="rect">
              <a:avLst/>
            </a:prstGeom>
            <a:solidFill>
              <a:srgbClr val="0C3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710805" y="5053898"/>
              <a:ext cx="3237374" cy="611279"/>
            </a:xfrm>
            <a:prstGeom prst="roundRect">
              <a:avLst/>
            </a:prstGeom>
            <a:solidFill>
              <a:srgbClr val="0C3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4606831" y="2910801"/>
              <a:ext cx="2037597" cy="611279"/>
            </a:xfrm>
            <a:prstGeom prst="roundRect">
              <a:avLst/>
            </a:prstGeom>
            <a:solidFill>
              <a:srgbClr val="0C3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8277569" y="2890969"/>
              <a:ext cx="2037597" cy="611279"/>
            </a:xfrm>
            <a:prstGeom prst="roundRect">
              <a:avLst/>
            </a:prstGeom>
            <a:solidFill>
              <a:srgbClr val="0C3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a:off x="2222324" y="144379"/>
              <a:ext cx="0" cy="570911"/>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30099" y="1580768"/>
              <a:ext cx="0" cy="570911"/>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30345" y="4322949"/>
              <a:ext cx="0" cy="570911"/>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97025" y="3196608"/>
              <a:ext cx="1151651" cy="0"/>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06499" y="3196608"/>
              <a:ext cx="1151651" cy="0"/>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463890" y="3163396"/>
              <a:ext cx="801786" cy="0"/>
            </a:xfrm>
            <a:prstGeom prst="straightConnector1">
              <a:avLst/>
            </a:prstGeom>
            <a:ln w="698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791326" y="471894"/>
            <a:ext cx="2173986" cy="369332"/>
          </a:xfrm>
          <a:prstGeom prst="rect">
            <a:avLst/>
          </a:prstGeom>
          <a:noFill/>
        </p:spPr>
        <p:txBody>
          <a:bodyPr wrap="square" rtlCol="0">
            <a:spAutoFit/>
          </a:bodyPr>
          <a:lstStyle/>
          <a:p>
            <a:r>
              <a:rPr lang="en-GB" dirty="0" smtClean="0">
                <a:solidFill>
                  <a:schemeClr val="bg1"/>
                </a:solidFill>
              </a:rPr>
              <a:t>C - Source Code</a:t>
            </a:r>
            <a:endParaRPr lang="en-GB" dirty="0">
              <a:solidFill>
                <a:schemeClr val="bg1"/>
              </a:solidFill>
            </a:endParaRPr>
          </a:p>
        </p:txBody>
      </p:sp>
      <p:sp>
        <p:nvSpPr>
          <p:cNvPr id="28" name="TextBox 27"/>
          <p:cNvSpPr txBox="1"/>
          <p:nvPr/>
        </p:nvSpPr>
        <p:spPr>
          <a:xfrm>
            <a:off x="3803224" y="3029809"/>
            <a:ext cx="703261" cy="369332"/>
          </a:xfrm>
          <a:prstGeom prst="rect">
            <a:avLst/>
          </a:prstGeom>
          <a:noFill/>
        </p:spPr>
        <p:txBody>
          <a:bodyPr wrap="square" rtlCol="0">
            <a:spAutoFit/>
          </a:bodyPr>
          <a:lstStyle/>
          <a:p>
            <a:pPr algn="ctr"/>
            <a:r>
              <a:rPr lang="en-GB" dirty="0" smtClean="0">
                <a:solidFill>
                  <a:schemeClr val="bg1"/>
                </a:solidFill>
              </a:rPr>
              <a:t>No</a:t>
            </a:r>
            <a:endParaRPr lang="en-GB" dirty="0">
              <a:solidFill>
                <a:schemeClr val="bg1"/>
              </a:solidFill>
            </a:endParaRPr>
          </a:p>
        </p:txBody>
      </p:sp>
      <p:sp>
        <p:nvSpPr>
          <p:cNvPr id="29" name="TextBox 28"/>
          <p:cNvSpPr txBox="1"/>
          <p:nvPr/>
        </p:nvSpPr>
        <p:spPr>
          <a:xfrm>
            <a:off x="7330330" y="2752810"/>
            <a:ext cx="926868" cy="646331"/>
          </a:xfrm>
          <a:prstGeom prst="rect">
            <a:avLst/>
          </a:prstGeom>
          <a:noFill/>
        </p:spPr>
        <p:txBody>
          <a:bodyPr wrap="square" rtlCol="0">
            <a:spAutoFit/>
          </a:bodyPr>
          <a:lstStyle/>
          <a:p>
            <a:pPr algn="ctr"/>
            <a:r>
              <a:rPr lang="en-GB" dirty="0" smtClean="0">
                <a:solidFill>
                  <a:schemeClr val="bg1"/>
                </a:solidFill>
              </a:rPr>
              <a:t>Object Code</a:t>
            </a:r>
            <a:endParaRPr lang="en-GB" dirty="0">
              <a:solidFill>
                <a:schemeClr val="bg1"/>
              </a:solidFill>
            </a:endParaRPr>
          </a:p>
        </p:txBody>
      </p:sp>
      <p:sp>
        <p:nvSpPr>
          <p:cNvPr id="30" name="TextBox 29"/>
          <p:cNvSpPr txBox="1"/>
          <p:nvPr/>
        </p:nvSpPr>
        <p:spPr>
          <a:xfrm>
            <a:off x="1851829" y="4644846"/>
            <a:ext cx="703261" cy="369332"/>
          </a:xfrm>
          <a:prstGeom prst="rect">
            <a:avLst/>
          </a:prstGeom>
          <a:noFill/>
        </p:spPr>
        <p:txBody>
          <a:bodyPr wrap="square" rtlCol="0">
            <a:spAutoFit/>
          </a:bodyPr>
          <a:lstStyle/>
          <a:p>
            <a:pPr algn="ctr"/>
            <a:r>
              <a:rPr lang="en-GB" dirty="0" smtClean="0">
                <a:solidFill>
                  <a:schemeClr val="bg1"/>
                </a:solidFill>
              </a:rPr>
              <a:t>Yes</a:t>
            </a:r>
            <a:endParaRPr lang="en-GB" dirty="0">
              <a:solidFill>
                <a:schemeClr val="bg1"/>
              </a:solidFill>
            </a:endParaRPr>
          </a:p>
        </p:txBody>
      </p:sp>
      <p:sp>
        <p:nvSpPr>
          <p:cNvPr id="31" name="TextBox 30"/>
          <p:cNvSpPr txBox="1"/>
          <p:nvPr/>
        </p:nvSpPr>
        <p:spPr>
          <a:xfrm>
            <a:off x="1808290" y="1230777"/>
            <a:ext cx="1493600" cy="369332"/>
          </a:xfrm>
          <a:prstGeom prst="rect">
            <a:avLst/>
          </a:prstGeom>
          <a:noFill/>
        </p:spPr>
        <p:txBody>
          <a:bodyPr wrap="square" rtlCol="0">
            <a:spAutoFit/>
          </a:bodyPr>
          <a:lstStyle/>
          <a:p>
            <a:pPr algn="ctr"/>
            <a:r>
              <a:rPr lang="en-GB" dirty="0" smtClean="0">
                <a:solidFill>
                  <a:schemeClr val="bg1"/>
                </a:solidFill>
              </a:rPr>
              <a:t>C - Program</a:t>
            </a:r>
            <a:endParaRPr lang="en-GB" dirty="0">
              <a:solidFill>
                <a:schemeClr val="bg1"/>
              </a:solidFill>
            </a:endParaRPr>
          </a:p>
        </p:txBody>
      </p:sp>
      <p:sp>
        <p:nvSpPr>
          <p:cNvPr id="33" name="TextBox 32"/>
          <p:cNvSpPr txBox="1"/>
          <p:nvPr/>
        </p:nvSpPr>
        <p:spPr>
          <a:xfrm>
            <a:off x="1816065" y="3058449"/>
            <a:ext cx="1493600" cy="923330"/>
          </a:xfrm>
          <a:prstGeom prst="rect">
            <a:avLst/>
          </a:prstGeom>
          <a:noFill/>
        </p:spPr>
        <p:txBody>
          <a:bodyPr wrap="square" rtlCol="0">
            <a:spAutoFit/>
          </a:bodyPr>
          <a:lstStyle/>
          <a:p>
            <a:pPr algn="ctr"/>
            <a:r>
              <a:rPr lang="en-GB" dirty="0" smtClean="0">
                <a:solidFill>
                  <a:schemeClr val="bg1"/>
                </a:solidFill>
              </a:rPr>
              <a:t>Are there pre-processor directives</a:t>
            </a:r>
            <a:endParaRPr lang="en-GB" dirty="0">
              <a:solidFill>
                <a:schemeClr val="bg1"/>
              </a:solidFill>
            </a:endParaRPr>
          </a:p>
        </p:txBody>
      </p:sp>
      <p:sp>
        <p:nvSpPr>
          <p:cNvPr id="34" name="TextBox 33"/>
          <p:cNvSpPr txBox="1"/>
          <p:nvPr/>
        </p:nvSpPr>
        <p:spPr>
          <a:xfrm>
            <a:off x="779439" y="5498377"/>
            <a:ext cx="3773801" cy="369332"/>
          </a:xfrm>
          <a:prstGeom prst="rect">
            <a:avLst/>
          </a:prstGeom>
          <a:noFill/>
        </p:spPr>
        <p:txBody>
          <a:bodyPr wrap="square" rtlCol="0">
            <a:spAutoFit/>
          </a:bodyPr>
          <a:lstStyle/>
          <a:p>
            <a:pPr algn="ctr"/>
            <a:r>
              <a:rPr lang="en-GB" dirty="0" smtClean="0">
                <a:solidFill>
                  <a:schemeClr val="bg1"/>
                </a:solidFill>
              </a:rPr>
              <a:t>Pre-processor perform action</a:t>
            </a:r>
            <a:endParaRPr lang="en-GB" dirty="0">
              <a:solidFill>
                <a:schemeClr val="bg1"/>
              </a:solidFill>
            </a:endParaRPr>
          </a:p>
        </p:txBody>
      </p:sp>
      <p:sp>
        <p:nvSpPr>
          <p:cNvPr id="35" name="TextBox 34"/>
          <p:cNvSpPr txBox="1"/>
          <p:nvPr/>
        </p:nvSpPr>
        <p:spPr>
          <a:xfrm>
            <a:off x="5150828" y="3335448"/>
            <a:ext cx="1493600" cy="369332"/>
          </a:xfrm>
          <a:prstGeom prst="rect">
            <a:avLst/>
          </a:prstGeom>
          <a:noFill/>
        </p:spPr>
        <p:txBody>
          <a:bodyPr wrap="square" rtlCol="0">
            <a:spAutoFit/>
          </a:bodyPr>
          <a:lstStyle/>
          <a:p>
            <a:pPr algn="ctr"/>
            <a:r>
              <a:rPr lang="en-GB" dirty="0" smtClean="0">
                <a:solidFill>
                  <a:schemeClr val="bg1"/>
                </a:solidFill>
              </a:rPr>
              <a:t>Compiler</a:t>
            </a:r>
            <a:endParaRPr lang="en-GB" dirty="0">
              <a:solidFill>
                <a:schemeClr val="bg1"/>
              </a:solidFill>
            </a:endParaRPr>
          </a:p>
        </p:txBody>
      </p:sp>
      <p:sp>
        <p:nvSpPr>
          <p:cNvPr id="36" name="TextBox 35"/>
          <p:cNvSpPr txBox="1"/>
          <p:nvPr/>
        </p:nvSpPr>
        <p:spPr>
          <a:xfrm>
            <a:off x="8902025" y="3335448"/>
            <a:ext cx="1493600" cy="369332"/>
          </a:xfrm>
          <a:prstGeom prst="rect">
            <a:avLst/>
          </a:prstGeom>
          <a:noFill/>
        </p:spPr>
        <p:txBody>
          <a:bodyPr wrap="square" rtlCol="0">
            <a:spAutoFit/>
          </a:bodyPr>
          <a:lstStyle/>
          <a:p>
            <a:pPr algn="ctr"/>
            <a:r>
              <a:rPr lang="en-GB" dirty="0" smtClean="0">
                <a:solidFill>
                  <a:schemeClr val="bg1"/>
                </a:solidFill>
              </a:rPr>
              <a:t>Linker</a:t>
            </a:r>
            <a:endParaRPr lang="en-GB" dirty="0">
              <a:solidFill>
                <a:schemeClr val="bg1"/>
              </a:solidFill>
            </a:endParaRPr>
          </a:p>
        </p:txBody>
      </p:sp>
      <p:sp>
        <p:nvSpPr>
          <p:cNvPr id="38" name="TextBox 37"/>
          <p:cNvSpPr txBox="1"/>
          <p:nvPr/>
        </p:nvSpPr>
        <p:spPr>
          <a:xfrm>
            <a:off x="10607104" y="2689117"/>
            <a:ext cx="1281902" cy="646331"/>
          </a:xfrm>
          <a:prstGeom prst="rect">
            <a:avLst/>
          </a:prstGeom>
          <a:noFill/>
        </p:spPr>
        <p:txBody>
          <a:bodyPr wrap="square" rtlCol="0">
            <a:spAutoFit/>
          </a:bodyPr>
          <a:lstStyle/>
          <a:p>
            <a:pPr algn="ctr"/>
            <a:r>
              <a:rPr lang="en-GB" dirty="0" smtClean="0">
                <a:solidFill>
                  <a:schemeClr val="bg1"/>
                </a:solidFill>
              </a:rPr>
              <a:t>Executable code</a:t>
            </a:r>
            <a:endParaRPr lang="en-GB" dirty="0">
              <a:solidFill>
                <a:schemeClr val="bg1"/>
              </a:solidFill>
            </a:endParaRPr>
          </a:p>
        </p:txBody>
      </p:sp>
    </p:spTree>
    <p:extLst>
      <p:ext uri="{BB962C8B-B14F-4D97-AF65-F5344CB8AC3E}">
        <p14:creationId xmlns:p14="http://schemas.microsoft.com/office/powerpoint/2010/main" val="16198934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TYPES OF PRE-PROCESSOR DIRECTIVES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88757" y="1463752"/>
            <a:ext cx="11520000" cy="4241686"/>
            <a:chOff x="288757" y="1463752"/>
            <a:chExt cx="11520000" cy="4241686"/>
          </a:xfrm>
        </p:grpSpPr>
        <p:grpSp>
          <p:nvGrpSpPr>
            <p:cNvPr id="13" name="Group 12"/>
            <p:cNvGrpSpPr/>
            <p:nvPr/>
          </p:nvGrpSpPr>
          <p:grpSpPr>
            <a:xfrm>
              <a:off x="288757" y="1463752"/>
              <a:ext cx="11520000" cy="4241686"/>
              <a:chOff x="288757" y="1126870"/>
              <a:chExt cx="11520000" cy="4241686"/>
            </a:xfrm>
          </p:grpSpPr>
          <p:sp>
            <p:nvSpPr>
              <p:cNvPr id="40" name="Rectangle 39"/>
              <p:cNvSpPr/>
              <p:nvPr/>
            </p:nvSpPr>
            <p:spPr>
              <a:xfrm>
                <a:off x="3168757" y="1768556"/>
                <a:ext cx="2880000" cy="3600000"/>
              </a:xfrm>
              <a:prstGeom prst="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6048757" y="1768556"/>
                <a:ext cx="2880000" cy="360000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928757" y="1768556"/>
                <a:ext cx="2880000" cy="36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44"/>
              <p:cNvSpPr/>
              <p:nvPr/>
            </p:nvSpPr>
            <p:spPr>
              <a:xfrm rot="5400000">
                <a:off x="52862" y="2004450"/>
                <a:ext cx="3600001" cy="3128211"/>
              </a:xfrm>
              <a:custGeom>
                <a:avLst/>
                <a:gdLst>
                  <a:gd name="connsiteX0" fmla="*/ 0 w 3600001"/>
                  <a:gd name="connsiteY0" fmla="*/ 3128211 h 3128211"/>
                  <a:gd name="connsiteX1" fmla="*/ 0 w 3600001"/>
                  <a:gd name="connsiteY1" fmla="*/ 248211 h 3128211"/>
                  <a:gd name="connsiteX2" fmla="*/ 1525797 w 3600001"/>
                  <a:gd name="connsiteY2" fmla="*/ 248211 h 3128211"/>
                  <a:gd name="connsiteX3" fmla="*/ 1800001 w 3600001"/>
                  <a:gd name="connsiteY3" fmla="*/ 0 h 3128211"/>
                  <a:gd name="connsiteX4" fmla="*/ 2074206 w 3600001"/>
                  <a:gd name="connsiteY4" fmla="*/ 248211 h 3128211"/>
                  <a:gd name="connsiteX5" fmla="*/ 3600001 w 3600001"/>
                  <a:gd name="connsiteY5" fmla="*/ 248211 h 3128211"/>
                  <a:gd name="connsiteX6" fmla="*/ 3600001 w 3600001"/>
                  <a:gd name="connsiteY6" fmla="*/ 3128211 h 312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1" h="3128211">
                    <a:moveTo>
                      <a:pt x="0" y="3128211"/>
                    </a:moveTo>
                    <a:lnTo>
                      <a:pt x="0" y="248211"/>
                    </a:lnTo>
                    <a:lnTo>
                      <a:pt x="1525797" y="248211"/>
                    </a:lnTo>
                    <a:lnTo>
                      <a:pt x="1800001" y="0"/>
                    </a:lnTo>
                    <a:lnTo>
                      <a:pt x="2074206" y="248211"/>
                    </a:lnTo>
                    <a:lnTo>
                      <a:pt x="3600001" y="248211"/>
                    </a:lnTo>
                    <a:lnTo>
                      <a:pt x="3600001" y="3128211"/>
                    </a:lnTo>
                    <a:close/>
                  </a:path>
                </a:pathLst>
              </a:custGeom>
              <a:solidFill>
                <a:srgbClr val="F47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p:cNvSpPr/>
              <p:nvPr/>
            </p:nvSpPr>
            <p:spPr>
              <a:xfrm rot="5400000">
                <a:off x="5888220" y="3444452"/>
                <a:ext cx="548410" cy="248211"/>
              </a:xfrm>
              <a:prstGeom prst="triangl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Isosceles Triangle 43"/>
              <p:cNvSpPr/>
              <p:nvPr/>
            </p:nvSpPr>
            <p:spPr>
              <a:xfrm rot="5400000">
                <a:off x="8784262" y="3444452"/>
                <a:ext cx="548410" cy="248211"/>
              </a:xfrm>
              <a:prstGeom prst="triangl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1087073" y="1126870"/>
                <a:ext cx="1283368" cy="1283368"/>
              </a:xfrm>
              <a:prstGeom prst="ellipse">
                <a:avLst/>
              </a:prstGeom>
              <a:solidFill>
                <a:schemeClr val="tx1"/>
              </a:solidFill>
              <a:ln>
                <a:solidFill>
                  <a:srgbClr val="F47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3967073" y="1126870"/>
                <a:ext cx="1283368" cy="1283368"/>
              </a:xfrm>
              <a:prstGeom prst="ellipse">
                <a:avLst/>
              </a:prstGeom>
              <a:solidFill>
                <a:schemeClr val="tx1"/>
              </a:solidFill>
              <a:ln>
                <a:solidFill>
                  <a:srgbClr val="EF74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6847073" y="1126870"/>
                <a:ext cx="1283368" cy="1283368"/>
              </a:xfrm>
              <a:prstGeom prst="ellipse">
                <a:avLst/>
              </a:prstGeom>
              <a:solidFill>
                <a:schemeClr val="tx1"/>
              </a:solidFill>
              <a:ln>
                <a:solidFill>
                  <a:srgbClr val="FF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9727073" y="1126870"/>
                <a:ext cx="1283368" cy="1283368"/>
              </a:xfrm>
              <a:prstGeom prst="ellipse">
                <a:avLst/>
              </a:prstGeom>
              <a:solidFill>
                <a:schemeClr val="tx1"/>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p:cNvSpPr txBox="1"/>
            <p:nvPr/>
          </p:nvSpPr>
          <p:spPr>
            <a:xfrm>
              <a:off x="792710" y="1755179"/>
              <a:ext cx="1860885" cy="707886"/>
            </a:xfrm>
            <a:prstGeom prst="rect">
              <a:avLst/>
            </a:prstGeom>
            <a:noFill/>
          </p:spPr>
          <p:txBody>
            <a:bodyPr wrap="square" rtlCol="0">
              <a:spAutoFit/>
            </a:bodyPr>
            <a:lstStyle/>
            <a:p>
              <a:pPr algn="ctr"/>
              <a:r>
                <a:rPr lang="en-GB" sz="4000" b="1" dirty="0" smtClean="0">
                  <a:solidFill>
                    <a:schemeClr val="bg1"/>
                  </a:solidFill>
                </a:rPr>
                <a:t>01</a:t>
              </a:r>
              <a:endParaRPr lang="en-GB" sz="4000" b="1" dirty="0">
                <a:solidFill>
                  <a:schemeClr val="bg1"/>
                </a:solidFill>
              </a:endParaRPr>
            </a:p>
          </p:txBody>
        </p:sp>
        <p:sp>
          <p:nvSpPr>
            <p:cNvPr id="53" name="TextBox 52"/>
            <p:cNvSpPr txBox="1"/>
            <p:nvPr/>
          </p:nvSpPr>
          <p:spPr>
            <a:xfrm>
              <a:off x="3672710" y="1755179"/>
              <a:ext cx="1860885" cy="707886"/>
            </a:xfrm>
            <a:prstGeom prst="rect">
              <a:avLst/>
            </a:prstGeom>
            <a:noFill/>
          </p:spPr>
          <p:txBody>
            <a:bodyPr wrap="square" rtlCol="0">
              <a:spAutoFit/>
            </a:bodyPr>
            <a:lstStyle/>
            <a:p>
              <a:pPr algn="ctr"/>
              <a:r>
                <a:rPr lang="en-GB" sz="4000" b="1" dirty="0" smtClean="0">
                  <a:solidFill>
                    <a:schemeClr val="bg1"/>
                  </a:solidFill>
                </a:rPr>
                <a:t>02</a:t>
              </a:r>
              <a:endParaRPr lang="en-GB" sz="4000" b="1" dirty="0">
                <a:solidFill>
                  <a:schemeClr val="bg1"/>
                </a:solidFill>
              </a:endParaRPr>
            </a:p>
          </p:txBody>
        </p:sp>
        <p:sp>
          <p:nvSpPr>
            <p:cNvPr id="54" name="TextBox 53"/>
            <p:cNvSpPr txBox="1"/>
            <p:nvPr/>
          </p:nvSpPr>
          <p:spPr>
            <a:xfrm>
              <a:off x="6552710" y="1755179"/>
              <a:ext cx="1860885" cy="707886"/>
            </a:xfrm>
            <a:prstGeom prst="rect">
              <a:avLst/>
            </a:prstGeom>
            <a:noFill/>
          </p:spPr>
          <p:txBody>
            <a:bodyPr wrap="square" rtlCol="0">
              <a:spAutoFit/>
            </a:bodyPr>
            <a:lstStyle/>
            <a:p>
              <a:pPr algn="ctr"/>
              <a:r>
                <a:rPr lang="en-GB" sz="4000" b="1" dirty="0" smtClean="0">
                  <a:solidFill>
                    <a:schemeClr val="bg1"/>
                  </a:solidFill>
                </a:rPr>
                <a:t>03</a:t>
              </a:r>
              <a:endParaRPr lang="en-GB" sz="4000" b="1" dirty="0">
                <a:solidFill>
                  <a:schemeClr val="bg1"/>
                </a:solidFill>
              </a:endParaRPr>
            </a:p>
          </p:txBody>
        </p:sp>
        <p:sp>
          <p:nvSpPr>
            <p:cNvPr id="55" name="TextBox 54"/>
            <p:cNvSpPr txBox="1"/>
            <p:nvPr/>
          </p:nvSpPr>
          <p:spPr>
            <a:xfrm>
              <a:off x="9432710" y="1755179"/>
              <a:ext cx="1860885" cy="707886"/>
            </a:xfrm>
            <a:prstGeom prst="rect">
              <a:avLst/>
            </a:prstGeom>
            <a:noFill/>
          </p:spPr>
          <p:txBody>
            <a:bodyPr wrap="square" rtlCol="0">
              <a:spAutoFit/>
            </a:bodyPr>
            <a:lstStyle/>
            <a:p>
              <a:pPr algn="ctr"/>
              <a:r>
                <a:rPr lang="en-GB" sz="4000" b="1" dirty="0" smtClean="0">
                  <a:solidFill>
                    <a:schemeClr val="bg1"/>
                  </a:solidFill>
                </a:rPr>
                <a:t>04</a:t>
              </a:r>
              <a:endParaRPr lang="en-GB" sz="4000" b="1" dirty="0">
                <a:solidFill>
                  <a:schemeClr val="bg1"/>
                </a:solidFill>
              </a:endParaRPr>
            </a:p>
          </p:txBody>
        </p:sp>
        <p:sp>
          <p:nvSpPr>
            <p:cNvPr id="56" name="TextBox 55"/>
            <p:cNvSpPr txBox="1"/>
            <p:nvPr/>
          </p:nvSpPr>
          <p:spPr>
            <a:xfrm>
              <a:off x="792710" y="2824323"/>
              <a:ext cx="1860885" cy="400110"/>
            </a:xfrm>
            <a:prstGeom prst="rect">
              <a:avLst/>
            </a:prstGeom>
            <a:noFill/>
          </p:spPr>
          <p:txBody>
            <a:bodyPr wrap="square" rtlCol="0">
              <a:spAutoFit/>
            </a:bodyPr>
            <a:lstStyle/>
            <a:p>
              <a:pPr algn="ctr"/>
              <a:r>
                <a:rPr lang="en-GB" sz="2000" b="1" u="sng" dirty="0" smtClean="0"/>
                <a:t>MACROS</a:t>
              </a:r>
              <a:endParaRPr lang="en-GB" sz="2000" b="1" u="sng" dirty="0"/>
            </a:p>
          </p:txBody>
        </p:sp>
        <p:sp>
          <p:nvSpPr>
            <p:cNvPr id="57" name="TextBox 56"/>
            <p:cNvSpPr txBox="1"/>
            <p:nvPr/>
          </p:nvSpPr>
          <p:spPr>
            <a:xfrm>
              <a:off x="3688752" y="2824323"/>
              <a:ext cx="1860885" cy="400110"/>
            </a:xfrm>
            <a:prstGeom prst="rect">
              <a:avLst/>
            </a:prstGeom>
            <a:noFill/>
          </p:spPr>
          <p:txBody>
            <a:bodyPr wrap="square" rtlCol="0">
              <a:spAutoFit/>
            </a:bodyPr>
            <a:lstStyle/>
            <a:p>
              <a:pPr algn="ctr"/>
              <a:r>
                <a:rPr lang="en-GB" sz="2000" b="1" u="sng" dirty="0" smtClean="0"/>
                <a:t>FILE INCLUSION</a:t>
              </a:r>
              <a:endParaRPr lang="en-GB" sz="2000" b="1" u="sng" dirty="0"/>
            </a:p>
          </p:txBody>
        </p:sp>
        <p:sp>
          <p:nvSpPr>
            <p:cNvPr id="58" name="TextBox 57"/>
            <p:cNvSpPr txBox="1"/>
            <p:nvPr/>
          </p:nvSpPr>
          <p:spPr>
            <a:xfrm>
              <a:off x="6584794" y="2824323"/>
              <a:ext cx="1860885" cy="707886"/>
            </a:xfrm>
            <a:prstGeom prst="rect">
              <a:avLst/>
            </a:prstGeom>
            <a:noFill/>
          </p:spPr>
          <p:txBody>
            <a:bodyPr wrap="square" rtlCol="0">
              <a:spAutoFit/>
            </a:bodyPr>
            <a:lstStyle/>
            <a:p>
              <a:pPr algn="ctr"/>
              <a:r>
                <a:rPr lang="en-GB" sz="2000" b="1" u="sng" dirty="0" smtClean="0"/>
                <a:t>CONDITIONAL COMPILATION</a:t>
              </a:r>
              <a:endParaRPr lang="en-GB" sz="2000" b="1" u="sng" dirty="0"/>
            </a:p>
          </p:txBody>
        </p:sp>
        <p:sp>
          <p:nvSpPr>
            <p:cNvPr id="59" name="TextBox 58"/>
            <p:cNvSpPr txBox="1"/>
            <p:nvPr/>
          </p:nvSpPr>
          <p:spPr>
            <a:xfrm>
              <a:off x="9480836" y="2824323"/>
              <a:ext cx="1860885" cy="707886"/>
            </a:xfrm>
            <a:prstGeom prst="rect">
              <a:avLst/>
            </a:prstGeom>
            <a:noFill/>
          </p:spPr>
          <p:txBody>
            <a:bodyPr wrap="square" rtlCol="0">
              <a:spAutoFit/>
            </a:bodyPr>
            <a:lstStyle/>
            <a:p>
              <a:pPr algn="ctr"/>
              <a:r>
                <a:rPr lang="en-GB" sz="2000" b="1" u="sng" dirty="0" smtClean="0"/>
                <a:t>OTHER DIRECTIVES</a:t>
              </a:r>
              <a:endParaRPr lang="en-GB" sz="2000" b="1" u="sng" dirty="0"/>
            </a:p>
          </p:txBody>
        </p:sp>
        <p:sp>
          <p:nvSpPr>
            <p:cNvPr id="60" name="TextBox 59"/>
            <p:cNvSpPr txBox="1"/>
            <p:nvPr/>
          </p:nvSpPr>
          <p:spPr>
            <a:xfrm>
              <a:off x="543150" y="3635129"/>
              <a:ext cx="3107336" cy="584775"/>
            </a:xfrm>
            <a:prstGeom prst="rect">
              <a:avLst/>
            </a:prstGeom>
            <a:noFill/>
          </p:spPr>
          <p:txBody>
            <a:bodyPr wrap="square" rtlCol="0">
              <a:spAutoFit/>
            </a:bodyPr>
            <a:lstStyle/>
            <a:p>
              <a:pPr marL="342900" indent="-342900">
                <a:buFont typeface="Arial" panose="020B0604020202020204" pitchFamily="34" charset="0"/>
                <a:buChar char="•"/>
              </a:pPr>
              <a:r>
                <a:rPr lang="en-GB" sz="1600" dirty="0" smtClean="0"/>
                <a:t>Object like Macro</a:t>
              </a:r>
            </a:p>
            <a:p>
              <a:pPr marL="342900" indent="-342900">
                <a:buFont typeface="Arial" panose="020B0604020202020204" pitchFamily="34" charset="0"/>
                <a:buChar char="•"/>
              </a:pPr>
              <a:r>
                <a:rPr lang="en-GB" sz="1600" dirty="0" smtClean="0"/>
                <a:t>Function like  Macro</a:t>
              </a:r>
              <a:endParaRPr lang="en-GB" sz="1600" dirty="0"/>
            </a:p>
          </p:txBody>
        </p:sp>
        <p:sp>
          <p:nvSpPr>
            <p:cNvPr id="61" name="TextBox 60"/>
            <p:cNvSpPr txBox="1"/>
            <p:nvPr/>
          </p:nvSpPr>
          <p:spPr>
            <a:xfrm>
              <a:off x="3506627" y="3633170"/>
              <a:ext cx="2308612" cy="1077218"/>
            </a:xfrm>
            <a:prstGeom prst="rect">
              <a:avLst/>
            </a:prstGeom>
            <a:noFill/>
          </p:spPr>
          <p:txBody>
            <a:bodyPr wrap="square" rtlCol="0">
              <a:spAutoFit/>
            </a:bodyPr>
            <a:lstStyle/>
            <a:p>
              <a:pPr marL="342900" indent="-342900">
                <a:buFont typeface="Arial" panose="020B0604020202020204" pitchFamily="34" charset="0"/>
                <a:buChar char="•"/>
              </a:pPr>
              <a:r>
                <a:rPr lang="en-GB" sz="1600" dirty="0" smtClean="0"/>
                <a:t>Standard Header File Inclusion</a:t>
              </a:r>
            </a:p>
            <a:p>
              <a:pPr marL="342900" indent="-342900">
                <a:buFont typeface="Arial" panose="020B0604020202020204" pitchFamily="34" charset="0"/>
                <a:buChar char="•"/>
              </a:pPr>
              <a:r>
                <a:rPr lang="en-GB" sz="1600" dirty="0" smtClean="0"/>
                <a:t>User defined Header file Inclusion</a:t>
              </a:r>
              <a:endParaRPr lang="en-GB" sz="1600" dirty="0"/>
            </a:p>
          </p:txBody>
        </p:sp>
        <p:sp>
          <p:nvSpPr>
            <p:cNvPr id="64" name="TextBox 63"/>
            <p:cNvSpPr txBox="1"/>
            <p:nvPr/>
          </p:nvSpPr>
          <p:spPr>
            <a:xfrm>
              <a:off x="6547877" y="3631234"/>
              <a:ext cx="1488286" cy="2062103"/>
            </a:xfrm>
            <a:prstGeom prst="rect">
              <a:avLst/>
            </a:prstGeom>
            <a:noFill/>
          </p:spPr>
          <p:txBody>
            <a:bodyPr wrap="square" rtlCol="0">
              <a:spAutoFit/>
            </a:bodyPr>
            <a:lstStyle/>
            <a:p>
              <a:pPr marL="342900" indent="-342900">
                <a:buFont typeface="Arial" panose="020B0604020202020204" pitchFamily="34" charset="0"/>
                <a:buChar char="•"/>
              </a:pPr>
              <a:r>
                <a:rPr lang="en-IN" sz="1600" dirty="0" smtClean="0"/>
                <a:t>#if</a:t>
              </a:r>
            </a:p>
            <a:p>
              <a:pPr marL="342900" indent="-342900">
                <a:buFont typeface="Arial" panose="020B0604020202020204" pitchFamily="34" charset="0"/>
                <a:buChar char="•"/>
              </a:pPr>
              <a:r>
                <a:rPr lang="en-IN" sz="1600" dirty="0" smtClean="0"/>
                <a:t>#</a:t>
              </a:r>
              <a:r>
                <a:rPr lang="en-IN" sz="1600" dirty="0" err="1" smtClean="0"/>
                <a:t>ifdef</a:t>
              </a:r>
              <a:endParaRPr lang="en-IN" sz="1600" dirty="0" smtClean="0"/>
            </a:p>
            <a:p>
              <a:pPr marL="342900" indent="-342900">
                <a:buFont typeface="Arial" panose="020B0604020202020204" pitchFamily="34" charset="0"/>
                <a:buChar char="•"/>
              </a:pPr>
              <a:r>
                <a:rPr lang="en-IN" sz="1600" dirty="0" smtClean="0"/>
                <a:t>#</a:t>
              </a:r>
              <a:r>
                <a:rPr lang="en-IN" sz="1600" dirty="0" err="1" smtClean="0"/>
                <a:t>ifndef</a:t>
              </a:r>
              <a:endParaRPr lang="en-IN" sz="1600" dirty="0" smtClean="0"/>
            </a:p>
            <a:p>
              <a:pPr marL="342900" indent="-342900">
                <a:buFont typeface="Arial" panose="020B0604020202020204" pitchFamily="34" charset="0"/>
                <a:buChar char="•"/>
              </a:pPr>
              <a:r>
                <a:rPr lang="en-IN" sz="1600" dirty="0" smtClean="0"/>
                <a:t>#else</a:t>
              </a:r>
            </a:p>
            <a:p>
              <a:pPr marL="342900" indent="-342900">
                <a:buFont typeface="Arial" panose="020B0604020202020204" pitchFamily="34" charset="0"/>
                <a:buChar char="•"/>
              </a:pPr>
              <a:r>
                <a:rPr lang="en-IN" sz="1600" dirty="0" smtClean="0"/>
                <a:t>#</a:t>
              </a:r>
              <a:r>
                <a:rPr lang="en-IN" sz="1600" dirty="0" err="1" smtClean="0"/>
                <a:t>elif</a:t>
              </a:r>
              <a:endParaRPr lang="en-IN" sz="1600" dirty="0" smtClean="0"/>
            </a:p>
            <a:p>
              <a:pPr marL="342900" indent="-342900">
                <a:buFont typeface="Arial" panose="020B0604020202020204" pitchFamily="34" charset="0"/>
                <a:buChar char="•"/>
              </a:pPr>
              <a:r>
                <a:rPr lang="en-IN" sz="1600" dirty="0" smtClean="0"/>
                <a:t>#</a:t>
              </a:r>
              <a:r>
                <a:rPr lang="en-IN" sz="1600" dirty="0" err="1" smtClean="0"/>
                <a:t>endif</a:t>
              </a:r>
              <a:endParaRPr lang="en-IN" sz="1600" dirty="0" smtClean="0"/>
            </a:p>
            <a:p>
              <a:pPr marL="342900" indent="-342900">
                <a:buFont typeface="Arial" panose="020B0604020202020204" pitchFamily="34" charset="0"/>
                <a:buChar char="•"/>
              </a:pPr>
              <a:r>
                <a:rPr lang="en-IN" sz="1600" dirty="0" smtClean="0"/>
                <a:t>#defined</a:t>
              </a:r>
              <a:endParaRPr lang="en-GB" sz="1600" dirty="0" smtClean="0"/>
            </a:p>
            <a:p>
              <a:endParaRPr lang="en-IN" sz="1600" dirty="0" smtClean="0"/>
            </a:p>
          </p:txBody>
        </p:sp>
        <p:sp>
          <p:nvSpPr>
            <p:cNvPr id="66" name="TextBox 65"/>
            <p:cNvSpPr txBox="1"/>
            <p:nvPr/>
          </p:nvSpPr>
          <p:spPr>
            <a:xfrm>
              <a:off x="9348992" y="3879391"/>
              <a:ext cx="1488286" cy="584775"/>
            </a:xfrm>
            <a:prstGeom prst="rect">
              <a:avLst/>
            </a:prstGeom>
            <a:noFill/>
          </p:spPr>
          <p:txBody>
            <a:bodyPr wrap="square" rtlCol="0">
              <a:spAutoFit/>
            </a:bodyPr>
            <a:lstStyle/>
            <a:p>
              <a:pPr marL="342900" indent="-342900">
                <a:buFont typeface="Arial" panose="020B0604020202020204" pitchFamily="34" charset="0"/>
                <a:buChar char="•"/>
              </a:pPr>
              <a:r>
                <a:rPr lang="en-IN" sz="1600" dirty="0" smtClean="0"/>
                <a:t>#</a:t>
              </a:r>
              <a:r>
                <a:rPr lang="en-IN" sz="1600" dirty="0" err="1" smtClean="0"/>
                <a:t>undef</a:t>
              </a:r>
              <a:endParaRPr lang="en-IN" sz="1600" dirty="0" smtClean="0"/>
            </a:p>
            <a:p>
              <a:pPr marL="342900" indent="-342900">
                <a:buFont typeface="Arial" panose="020B0604020202020204" pitchFamily="34" charset="0"/>
                <a:buChar char="•"/>
              </a:pPr>
              <a:r>
                <a:rPr lang="en-IN" sz="1600" dirty="0" smtClean="0"/>
                <a:t>#pragma</a:t>
              </a:r>
              <a:endParaRPr lang="en-GB" sz="1600" dirty="0"/>
            </a:p>
          </p:txBody>
        </p:sp>
      </p:grpSp>
    </p:spTree>
    <p:extLst>
      <p:ext uri="{BB962C8B-B14F-4D97-AF65-F5344CB8AC3E}">
        <p14:creationId xmlns:p14="http://schemas.microsoft.com/office/powerpoint/2010/main" val="3194847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1260" y="1259175"/>
            <a:ext cx="10289481" cy="4339650"/>
          </a:xfrm>
          <a:prstGeom prst="rect">
            <a:avLst/>
          </a:prstGeom>
          <a:noFill/>
        </p:spPr>
        <p:txBody>
          <a:bodyPr wrap="square" rtlCol="0">
            <a:spAutoFit/>
          </a:bodyPr>
          <a:lstStyle/>
          <a:p>
            <a:pPr algn="ctr"/>
            <a:r>
              <a:rPr lang="en-GB" sz="13800" b="1" dirty="0" smtClean="0">
                <a:solidFill>
                  <a:schemeClr val="bg1"/>
                </a:solidFill>
              </a:rPr>
              <a:t>FOLLOW THE COMMANDS</a:t>
            </a:r>
            <a:endParaRPr lang="en-GB" sz="13800" b="1" dirty="0">
              <a:solidFill>
                <a:schemeClr val="bg1"/>
              </a:solidFill>
            </a:endParaRPr>
          </a:p>
        </p:txBody>
      </p:sp>
    </p:spTree>
    <p:extLst>
      <p:ext uri="{BB962C8B-B14F-4D97-AF65-F5344CB8AC3E}">
        <p14:creationId xmlns:p14="http://schemas.microsoft.com/office/powerpoint/2010/main" val="2619842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OBJECT LIKE 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9158" name="Picture 6" descr="FreePNGs - Object, free PNG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71634">
            <a:off x="8528552" y="2035031"/>
            <a:ext cx="3048000" cy="3067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90527" y="2580319"/>
            <a:ext cx="1924050" cy="461665"/>
          </a:xfrm>
          <a:prstGeom prst="rect">
            <a:avLst/>
          </a:prstGeom>
          <a:noFill/>
        </p:spPr>
        <p:txBody>
          <a:bodyPr wrap="square" rtlCol="0">
            <a:spAutoFit/>
          </a:bodyPr>
          <a:lstStyle/>
          <a:p>
            <a:pPr algn="ctr"/>
            <a:r>
              <a:rPr lang="en-GB" sz="2400" b="1" u="sng" dirty="0" smtClean="0">
                <a:solidFill>
                  <a:srgbClr val="FF0000"/>
                </a:solidFill>
              </a:rPr>
              <a:t>NOTE</a:t>
            </a:r>
            <a:endParaRPr lang="en-GB" sz="2400" b="1" u="sng" dirty="0">
              <a:solidFill>
                <a:srgbClr val="FF0000"/>
              </a:solidFill>
            </a:endParaRPr>
          </a:p>
        </p:txBody>
      </p:sp>
      <p:sp>
        <p:nvSpPr>
          <p:cNvPr id="35" name="TextBox 34"/>
          <p:cNvSpPr txBox="1"/>
          <p:nvPr/>
        </p:nvSpPr>
        <p:spPr>
          <a:xfrm>
            <a:off x="8990908" y="3141958"/>
            <a:ext cx="2023669" cy="830997"/>
          </a:xfrm>
          <a:prstGeom prst="rect">
            <a:avLst/>
          </a:prstGeom>
          <a:noFill/>
        </p:spPr>
        <p:txBody>
          <a:bodyPr wrap="square" rtlCol="0">
            <a:spAutoFit/>
          </a:bodyPr>
          <a:lstStyle/>
          <a:p>
            <a:pPr algn="just"/>
            <a:r>
              <a:rPr lang="en-GB" sz="1600" dirty="0" smtClean="0">
                <a:solidFill>
                  <a:srgbClr val="FF0000"/>
                </a:solidFill>
              </a:rPr>
              <a:t>By convention, macro names are written in </a:t>
            </a:r>
            <a:r>
              <a:rPr lang="en-GB" sz="1600" b="1" dirty="0" smtClean="0">
                <a:solidFill>
                  <a:srgbClr val="FF0000"/>
                </a:solidFill>
              </a:rPr>
              <a:t>uppercase</a:t>
            </a:r>
            <a:r>
              <a:rPr lang="en-GB" sz="1600" dirty="0" smtClean="0">
                <a:solidFill>
                  <a:srgbClr val="FF0000"/>
                </a:solidFill>
              </a:rPr>
              <a:t>.</a:t>
            </a:r>
            <a:endParaRPr lang="en-GB" sz="1600" dirty="0">
              <a:solidFill>
                <a:srgbClr val="FF0000"/>
              </a:solidFill>
            </a:endParaRPr>
          </a:p>
        </p:txBody>
      </p:sp>
      <p:grpSp>
        <p:nvGrpSpPr>
          <p:cNvPr id="4" name="Group 3"/>
          <p:cNvGrpSpPr/>
          <p:nvPr/>
        </p:nvGrpSpPr>
        <p:grpSpPr>
          <a:xfrm>
            <a:off x="508144"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5">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754989" y="2186636"/>
            <a:ext cx="8801100" cy="830997"/>
          </a:xfrm>
          <a:prstGeom prst="rect">
            <a:avLst/>
          </a:prstGeom>
          <a:noFill/>
        </p:spPr>
        <p:txBody>
          <a:bodyPr wrap="square" rtlCol="0">
            <a:spAutoFit/>
          </a:bodyPr>
          <a:lstStyle/>
          <a:p>
            <a:r>
              <a:rPr lang="en-IN" sz="4800" b="1" dirty="0" smtClean="0">
                <a:solidFill>
                  <a:schemeClr val="bg1"/>
                </a:solidFill>
                <a:latin typeface="Agency FB" panose="020B0503020202020204" pitchFamily="34" charset="0"/>
              </a:rPr>
              <a:t>#define TERV 100</a:t>
            </a:r>
            <a:endParaRPr lang="en-GB" sz="4800" b="1" dirty="0" smtClean="0">
              <a:solidFill>
                <a:schemeClr val="bg1"/>
              </a:solidFill>
              <a:latin typeface="Agency FB" panose="020B0503020202020204" pitchFamily="34" charset="0"/>
            </a:endParaRPr>
          </a:p>
        </p:txBody>
      </p:sp>
      <p:cxnSp>
        <p:nvCxnSpPr>
          <p:cNvPr id="65" name="Straight Arrow Connector 64"/>
          <p:cNvCxnSpPr/>
          <p:nvPr/>
        </p:nvCxnSpPr>
        <p:spPr>
          <a:xfrm>
            <a:off x="1604010" y="3297135"/>
            <a:ext cx="0" cy="1237339"/>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799186" y="4789625"/>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Create Macros</a:t>
            </a:r>
            <a:endParaRPr lang="en-GB" sz="2800" b="1" dirty="0"/>
          </a:p>
        </p:txBody>
      </p:sp>
      <p:cxnSp>
        <p:nvCxnSpPr>
          <p:cNvPr id="8" name="Straight Connector 7"/>
          <p:cNvCxnSpPr/>
          <p:nvPr/>
        </p:nvCxnSpPr>
        <p:spPr>
          <a:xfrm>
            <a:off x="895350" y="3017633"/>
            <a:ext cx="1504950" cy="2435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560963" y="3035038"/>
            <a:ext cx="924829" cy="1496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46455" y="3034502"/>
            <a:ext cx="806664" cy="1305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23377" y="3216442"/>
            <a:ext cx="0" cy="75651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985277" y="3934855"/>
            <a:ext cx="1467842"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4625701" y="3571136"/>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Abbreviation</a:t>
            </a:r>
            <a:endParaRPr lang="en-GB" sz="2800" b="1" dirty="0"/>
          </a:p>
        </p:txBody>
      </p:sp>
      <p:cxnSp>
        <p:nvCxnSpPr>
          <p:cNvPr id="73" name="Straight Arrow Connector 72"/>
          <p:cNvCxnSpPr/>
          <p:nvPr/>
        </p:nvCxnSpPr>
        <p:spPr>
          <a:xfrm>
            <a:off x="4575973" y="2599370"/>
            <a:ext cx="8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5625630" y="2235651"/>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Token</a:t>
            </a:r>
            <a:endParaRPr lang="en-GB" sz="2800" b="1" dirty="0"/>
          </a:p>
        </p:txBody>
      </p:sp>
    </p:spTree>
    <p:extLst>
      <p:ext uri="{BB962C8B-B14F-4D97-AF65-F5344CB8AC3E}">
        <p14:creationId xmlns:p14="http://schemas.microsoft.com/office/powerpoint/2010/main" val="26413596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FUNCTION LIKE 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9158" name="Picture 6" descr="FreePNGs - Object, free PNG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71634">
            <a:off x="8528552" y="2035031"/>
            <a:ext cx="3048000" cy="30670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90527" y="2580319"/>
            <a:ext cx="1924050" cy="461665"/>
          </a:xfrm>
          <a:prstGeom prst="rect">
            <a:avLst/>
          </a:prstGeom>
          <a:noFill/>
        </p:spPr>
        <p:txBody>
          <a:bodyPr wrap="square" rtlCol="0">
            <a:spAutoFit/>
          </a:bodyPr>
          <a:lstStyle/>
          <a:p>
            <a:pPr algn="ctr"/>
            <a:r>
              <a:rPr lang="en-GB" sz="2400" b="1" u="sng" dirty="0" smtClean="0">
                <a:solidFill>
                  <a:srgbClr val="FF0000"/>
                </a:solidFill>
              </a:rPr>
              <a:t>NOTE</a:t>
            </a:r>
            <a:endParaRPr lang="en-GB" sz="2400" b="1" u="sng" dirty="0">
              <a:solidFill>
                <a:srgbClr val="FF0000"/>
              </a:solidFill>
            </a:endParaRPr>
          </a:p>
        </p:txBody>
      </p:sp>
      <p:sp>
        <p:nvSpPr>
          <p:cNvPr id="35" name="TextBox 34"/>
          <p:cNvSpPr txBox="1"/>
          <p:nvPr/>
        </p:nvSpPr>
        <p:spPr>
          <a:xfrm>
            <a:off x="8990908" y="3141958"/>
            <a:ext cx="2023669" cy="1077218"/>
          </a:xfrm>
          <a:prstGeom prst="rect">
            <a:avLst/>
          </a:prstGeom>
          <a:noFill/>
        </p:spPr>
        <p:txBody>
          <a:bodyPr wrap="square" rtlCol="0">
            <a:spAutoFit/>
          </a:bodyPr>
          <a:lstStyle/>
          <a:p>
            <a:pPr algn="just"/>
            <a:r>
              <a:rPr lang="en-GB" sz="1600" dirty="0">
                <a:solidFill>
                  <a:srgbClr val="FF0000"/>
                </a:solidFill>
              </a:rPr>
              <a:t>Y</a:t>
            </a:r>
            <a:r>
              <a:rPr lang="en-GB" sz="1600" dirty="0" smtClean="0">
                <a:solidFill>
                  <a:srgbClr val="FF0000"/>
                </a:solidFill>
              </a:rPr>
              <a:t>ou can define a function with arguments passed into it.</a:t>
            </a:r>
            <a:endParaRPr lang="en-GB" sz="1600" dirty="0">
              <a:solidFill>
                <a:srgbClr val="FF0000"/>
              </a:solidFill>
            </a:endParaRPr>
          </a:p>
        </p:txBody>
      </p:sp>
      <p:grpSp>
        <p:nvGrpSpPr>
          <p:cNvPr id="4" name="Group 3"/>
          <p:cNvGrpSpPr/>
          <p:nvPr/>
        </p:nvGrpSpPr>
        <p:grpSpPr>
          <a:xfrm>
            <a:off x="508144"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5">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754989" y="2186636"/>
            <a:ext cx="8801100" cy="830997"/>
          </a:xfrm>
          <a:prstGeom prst="rect">
            <a:avLst/>
          </a:prstGeom>
          <a:noFill/>
        </p:spPr>
        <p:txBody>
          <a:bodyPr wrap="square" rtlCol="0">
            <a:spAutoFit/>
          </a:bodyPr>
          <a:lstStyle/>
          <a:p>
            <a:r>
              <a:rPr lang="en-IN" sz="4800" b="1" dirty="0" smtClean="0">
                <a:solidFill>
                  <a:schemeClr val="bg1"/>
                </a:solidFill>
                <a:latin typeface="Agency FB" panose="020B0503020202020204" pitchFamily="34" charset="0"/>
              </a:rPr>
              <a:t>#define sum(</a:t>
            </a:r>
            <a:r>
              <a:rPr lang="en-IN" sz="4800" b="1" dirty="0" err="1" smtClean="0">
                <a:solidFill>
                  <a:schemeClr val="bg1"/>
                </a:solidFill>
                <a:latin typeface="Agency FB" panose="020B0503020202020204" pitchFamily="34" charset="0"/>
              </a:rPr>
              <a:t>a,b</a:t>
            </a:r>
            <a:r>
              <a:rPr lang="en-IN" sz="4800" b="1" dirty="0" smtClean="0">
                <a:solidFill>
                  <a:schemeClr val="bg1"/>
                </a:solidFill>
                <a:latin typeface="Agency FB" panose="020B0503020202020204" pitchFamily="34" charset="0"/>
              </a:rPr>
              <a:t>) </a:t>
            </a:r>
            <a:r>
              <a:rPr lang="en-IN" sz="4800" b="1" dirty="0" err="1" smtClean="0">
                <a:solidFill>
                  <a:schemeClr val="bg1"/>
                </a:solidFill>
                <a:latin typeface="Agency FB" panose="020B0503020202020204" pitchFamily="34" charset="0"/>
              </a:rPr>
              <a:t>a+b</a:t>
            </a:r>
            <a:endParaRPr lang="en-GB" sz="4800" b="1" dirty="0" smtClean="0">
              <a:solidFill>
                <a:schemeClr val="bg1"/>
              </a:solidFill>
              <a:latin typeface="Agency FB" panose="020B0503020202020204" pitchFamily="34" charset="0"/>
            </a:endParaRPr>
          </a:p>
        </p:txBody>
      </p:sp>
      <p:cxnSp>
        <p:nvCxnSpPr>
          <p:cNvPr id="65" name="Straight Arrow Connector 64"/>
          <p:cNvCxnSpPr/>
          <p:nvPr/>
        </p:nvCxnSpPr>
        <p:spPr>
          <a:xfrm>
            <a:off x="1604010" y="3297135"/>
            <a:ext cx="0" cy="1237339"/>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799186" y="4789625"/>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Create Macros</a:t>
            </a:r>
            <a:endParaRPr lang="en-GB" sz="2400" b="1" dirty="0"/>
          </a:p>
        </p:txBody>
      </p:sp>
      <p:cxnSp>
        <p:nvCxnSpPr>
          <p:cNvPr id="8" name="Straight Connector 7"/>
          <p:cNvCxnSpPr/>
          <p:nvPr/>
        </p:nvCxnSpPr>
        <p:spPr>
          <a:xfrm>
            <a:off x="895350" y="3017633"/>
            <a:ext cx="1504950" cy="2435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560963" y="3035038"/>
            <a:ext cx="1829295" cy="2959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573016" y="3004581"/>
            <a:ext cx="806664" cy="1305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23377" y="3216442"/>
            <a:ext cx="0" cy="75651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2985277" y="3934855"/>
            <a:ext cx="1467842"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4625701" y="3571136"/>
            <a:ext cx="2417367"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Function call</a:t>
            </a:r>
            <a:endParaRPr lang="en-GB" sz="2400" b="1" dirty="0"/>
          </a:p>
        </p:txBody>
      </p:sp>
      <p:cxnSp>
        <p:nvCxnSpPr>
          <p:cNvPr id="73" name="Straight Arrow Connector 72"/>
          <p:cNvCxnSpPr/>
          <p:nvPr/>
        </p:nvCxnSpPr>
        <p:spPr>
          <a:xfrm>
            <a:off x="5496470" y="2629754"/>
            <a:ext cx="8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6444998" y="2285086"/>
            <a:ext cx="1548078" cy="689335"/>
          </a:xfrm>
          <a:prstGeom prst="roundRect">
            <a:avLst/>
          </a:prstGeom>
          <a:solidFill>
            <a:srgbClr val="EF74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Definition</a:t>
            </a:r>
            <a:endParaRPr lang="en-GB" sz="2400" b="1" dirty="0"/>
          </a:p>
        </p:txBody>
      </p:sp>
    </p:spTree>
    <p:extLst>
      <p:ext uri="{BB962C8B-B14F-4D97-AF65-F5344CB8AC3E}">
        <p14:creationId xmlns:p14="http://schemas.microsoft.com/office/powerpoint/2010/main" val="404686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a:solidFill>
                  <a:prstClr val="white"/>
                </a:solidFill>
                <a:latin typeface="Agency FB" panose="020B0503020202020204" pitchFamily="34" charset="0"/>
              </a:rPr>
              <a:t>C</a:t>
            </a:r>
            <a:r>
              <a:rPr lang="en-IN" sz="3200" b="1" dirty="0" smtClean="0">
                <a:solidFill>
                  <a:prstClr val="white"/>
                </a:solidFill>
                <a:latin typeface="Agency FB" panose="020B0503020202020204" pitchFamily="34" charset="0"/>
              </a:rPr>
              <a:t>onvert a macro parameter into a string using </a:t>
            </a:r>
            <a:r>
              <a:rPr lang="en-IN" sz="3200" b="1" dirty="0" err="1" smtClean="0">
                <a:solidFill>
                  <a:prstClr val="white"/>
                </a:solidFill>
                <a:latin typeface="Agency FB" panose="020B0503020202020204" pitchFamily="34" charset="0"/>
              </a:rPr>
              <a:t>Stringize</a:t>
            </a:r>
            <a:r>
              <a:rPr lang="en-IN" sz="3200" b="1" dirty="0" smtClean="0">
                <a:solidFill>
                  <a:prstClr val="white"/>
                </a:solidFill>
                <a:latin typeface="Agency FB" panose="020B0503020202020204" pitchFamily="34" charset="0"/>
              </a:rPr>
              <a:t> operator(#)</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40402"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877249" y="2221826"/>
            <a:ext cx="8801100" cy="3539430"/>
          </a:xfrm>
          <a:prstGeom prst="rect">
            <a:avLst/>
          </a:prstGeom>
          <a:noFill/>
        </p:spPr>
        <p:txBody>
          <a:bodyPr wrap="square" rtlCol="0">
            <a:spAutoFit/>
          </a:bodyPr>
          <a:lstStyle/>
          <a:p>
            <a:r>
              <a:rPr lang="en-IN" sz="3200" b="1" dirty="0" smtClean="0">
                <a:solidFill>
                  <a:schemeClr val="bg1"/>
                </a:solidFill>
                <a:latin typeface="Agency FB" panose="020B0503020202020204" pitchFamily="34" charset="0"/>
              </a:rPr>
              <a:t>#include &lt;</a:t>
            </a:r>
            <a:r>
              <a:rPr lang="en-IN" sz="3200" b="1" dirty="0" err="1" smtClean="0">
                <a:solidFill>
                  <a:schemeClr val="bg1"/>
                </a:solidFill>
                <a:latin typeface="Agency FB" panose="020B0503020202020204" pitchFamily="34" charset="0"/>
              </a:rPr>
              <a:t>stdio.h</a:t>
            </a:r>
            <a:r>
              <a:rPr lang="en-IN" sz="3200" b="1" dirty="0" smtClean="0">
                <a:solidFill>
                  <a:schemeClr val="bg1"/>
                </a:solidFill>
                <a:latin typeface="Agency FB" panose="020B0503020202020204" pitchFamily="34" charset="0"/>
              </a:rPr>
              <a:t>&gt;</a:t>
            </a:r>
          </a:p>
          <a:p>
            <a:r>
              <a:rPr lang="en-IN" sz="3200" b="1" dirty="0" smtClean="0">
                <a:solidFill>
                  <a:schemeClr val="bg1"/>
                </a:solidFill>
                <a:latin typeface="Agency FB" panose="020B0503020202020204" pitchFamily="34" charset="0"/>
              </a:rPr>
              <a:t>#define statement(</a:t>
            </a:r>
            <a:r>
              <a:rPr lang="en-IN" sz="3200" b="1" dirty="0" err="1" smtClean="0">
                <a:solidFill>
                  <a:schemeClr val="bg1"/>
                </a:solidFill>
                <a:latin typeface="Agency FB" panose="020B0503020202020204" pitchFamily="34" charset="0"/>
              </a:rPr>
              <a:t>i</a:t>
            </a:r>
            <a:r>
              <a:rPr lang="en-IN" sz="3200" b="1" dirty="0" smtClean="0">
                <a:solidFill>
                  <a:schemeClr val="bg1"/>
                </a:solidFill>
                <a:latin typeface="Agency FB" panose="020B0503020202020204" pitchFamily="34" charset="0"/>
              </a:rPr>
              <a:t>)  \</a:t>
            </a:r>
          </a:p>
          <a:p>
            <a:r>
              <a:rPr lang="en-IN" sz="3200" b="1" dirty="0" smtClean="0">
                <a:solidFill>
                  <a:schemeClr val="bg1"/>
                </a:solidFill>
                <a:latin typeface="Agency FB" panose="020B0503020202020204" pitchFamily="34" charset="0"/>
              </a:rPr>
              <a:t>  </a:t>
            </a:r>
            <a:r>
              <a:rPr lang="en-IN" sz="3200" b="1" dirty="0" err="1" smtClean="0">
                <a:solidFill>
                  <a:schemeClr val="bg1"/>
                </a:solidFill>
                <a:latin typeface="Agency FB" panose="020B0503020202020204" pitchFamily="34" charset="0"/>
              </a:rPr>
              <a:t>printf</a:t>
            </a:r>
            <a:r>
              <a:rPr lang="en-IN" sz="3200" b="1" dirty="0" smtClean="0">
                <a:solidFill>
                  <a:schemeClr val="bg1"/>
                </a:solidFill>
                <a:latin typeface="Agency FB" panose="020B0503020202020204" pitchFamily="34" charset="0"/>
              </a:rPr>
              <a:t>(#</a:t>
            </a:r>
            <a:r>
              <a:rPr lang="en-IN" sz="3200" b="1" dirty="0" err="1" smtClean="0">
                <a:solidFill>
                  <a:schemeClr val="bg1"/>
                </a:solidFill>
                <a:latin typeface="Agency FB" panose="020B0503020202020204" pitchFamily="34" charset="0"/>
              </a:rPr>
              <a:t>i</a:t>
            </a:r>
            <a:r>
              <a:rPr lang="en-IN" sz="3200" b="1" dirty="0" smtClean="0">
                <a:solidFill>
                  <a:schemeClr val="bg1"/>
                </a:solidFill>
                <a:latin typeface="Agency FB" panose="020B0503020202020204" pitchFamily="34" charset="0"/>
              </a:rPr>
              <a:t> ": Macro </a:t>
            </a:r>
            <a:r>
              <a:rPr lang="en-IN" sz="3200" b="1" dirty="0" err="1" smtClean="0">
                <a:solidFill>
                  <a:schemeClr val="bg1"/>
                </a:solidFill>
                <a:latin typeface="Agency FB" panose="020B0503020202020204" pitchFamily="34" charset="0"/>
              </a:rPr>
              <a:t>Stringize</a:t>
            </a:r>
            <a:r>
              <a:rPr lang="en-IN" sz="3200" b="1" dirty="0" smtClean="0">
                <a:solidFill>
                  <a:schemeClr val="bg1"/>
                </a:solidFill>
                <a:latin typeface="Agency FB" panose="020B0503020202020204" pitchFamily="34" charset="0"/>
              </a:rPr>
              <a:t>!\n")</a:t>
            </a:r>
          </a:p>
          <a:p>
            <a:r>
              <a:rPr lang="en-IN" sz="3200" b="1" dirty="0" smtClean="0">
                <a:solidFill>
                  <a:schemeClr val="bg1"/>
                </a:solidFill>
                <a:latin typeface="Agency FB" panose="020B0503020202020204" pitchFamily="34" charset="0"/>
              </a:rPr>
              <a:t> </a:t>
            </a:r>
          </a:p>
          <a:p>
            <a:r>
              <a:rPr lang="en-IN" sz="3200" b="1" dirty="0" err="1" smtClean="0">
                <a:solidFill>
                  <a:schemeClr val="bg1"/>
                </a:solidFill>
                <a:latin typeface="Agency FB" panose="020B0503020202020204" pitchFamily="34" charset="0"/>
              </a:rPr>
              <a:t>int</a:t>
            </a:r>
            <a:r>
              <a:rPr lang="en-IN" sz="3200" b="1" dirty="0" smtClean="0">
                <a:solidFill>
                  <a:schemeClr val="bg1"/>
                </a:solidFill>
                <a:latin typeface="Agency FB" panose="020B0503020202020204" pitchFamily="34" charset="0"/>
              </a:rPr>
              <a:t> main() {</a:t>
            </a:r>
          </a:p>
          <a:p>
            <a:r>
              <a:rPr lang="en-IN" sz="3200" b="1" dirty="0" smtClean="0">
                <a:solidFill>
                  <a:schemeClr val="bg1"/>
                </a:solidFill>
                <a:latin typeface="Agency FB" panose="020B0503020202020204" pitchFamily="34" charset="0"/>
              </a:rPr>
              <a:t>   statement(</a:t>
            </a:r>
            <a:r>
              <a:rPr lang="en-IN" sz="3200" b="1" dirty="0" err="1" smtClean="0">
                <a:solidFill>
                  <a:schemeClr val="bg1"/>
                </a:solidFill>
                <a:latin typeface="Agency FB" panose="020B0503020202020204" pitchFamily="34" charset="0"/>
              </a:rPr>
              <a:t>Terv</a:t>
            </a:r>
            <a:r>
              <a:rPr lang="en-IN" sz="3200" b="1" dirty="0" smtClean="0">
                <a:solidFill>
                  <a:schemeClr val="bg1"/>
                </a:solidFill>
                <a:latin typeface="Agency FB" panose="020B0503020202020204" pitchFamily="34" charset="0"/>
              </a:rPr>
              <a:t> Pro);</a:t>
            </a:r>
          </a:p>
          <a:p>
            <a:r>
              <a:rPr lang="en-IN" sz="3200" b="1" dirty="0" smtClean="0">
                <a:solidFill>
                  <a:schemeClr val="bg1"/>
                </a:solidFill>
                <a:latin typeface="Agency FB" panose="020B0503020202020204" pitchFamily="34" charset="0"/>
              </a:rPr>
              <a:t>   return 0;</a:t>
            </a:r>
            <a:endParaRPr lang="en-GB" sz="3200" b="1" dirty="0" smtClean="0">
              <a:solidFill>
                <a:schemeClr val="bg1"/>
              </a:solidFill>
              <a:latin typeface="Agency FB" panose="020B0503020202020204" pitchFamily="34" charset="0"/>
            </a:endParaRPr>
          </a:p>
        </p:txBody>
      </p:sp>
      <p:sp>
        <p:nvSpPr>
          <p:cNvPr id="2" name="TextBox 1"/>
          <p:cNvSpPr txBox="1"/>
          <p:nvPr/>
        </p:nvSpPr>
        <p:spPr>
          <a:xfrm>
            <a:off x="9126343" y="1943098"/>
            <a:ext cx="2000250" cy="3154710"/>
          </a:xfrm>
          <a:prstGeom prst="rect">
            <a:avLst/>
          </a:prstGeom>
          <a:noFill/>
        </p:spPr>
        <p:txBody>
          <a:bodyPr wrap="square" rtlCol="0">
            <a:spAutoFit/>
          </a:bodyPr>
          <a:lstStyle/>
          <a:p>
            <a:pPr algn="ctr"/>
            <a:r>
              <a:rPr lang="en-IN" sz="19900" b="1" dirty="0" smtClean="0">
                <a:solidFill>
                  <a:schemeClr val="bg1"/>
                </a:solidFill>
              </a:rPr>
              <a:t>#</a:t>
            </a:r>
            <a:endParaRPr lang="en-GB" sz="19900" b="1" dirty="0">
              <a:solidFill>
                <a:schemeClr val="bg1"/>
              </a:solidFill>
            </a:endParaRPr>
          </a:p>
        </p:txBody>
      </p:sp>
      <p:sp>
        <p:nvSpPr>
          <p:cNvPr id="27" name="TextBox 26"/>
          <p:cNvSpPr txBox="1"/>
          <p:nvPr/>
        </p:nvSpPr>
        <p:spPr>
          <a:xfrm>
            <a:off x="8138362" y="4568662"/>
            <a:ext cx="3976211" cy="523220"/>
          </a:xfrm>
          <a:prstGeom prst="rect">
            <a:avLst/>
          </a:prstGeom>
          <a:noFill/>
        </p:spPr>
        <p:txBody>
          <a:bodyPr wrap="square" rtlCol="0">
            <a:spAutoFit/>
          </a:bodyPr>
          <a:lstStyle/>
          <a:p>
            <a:pPr algn="ctr"/>
            <a:r>
              <a:rPr lang="en-IN" sz="2800" b="1" u="sng" dirty="0" err="1" smtClean="0">
                <a:solidFill>
                  <a:schemeClr val="bg1"/>
                </a:solidFill>
              </a:rPr>
              <a:t>Stringize</a:t>
            </a:r>
            <a:endParaRPr lang="en-GB" sz="2800" b="1" u="sng" dirty="0">
              <a:solidFill>
                <a:schemeClr val="bg1"/>
              </a:solidFill>
            </a:endParaRPr>
          </a:p>
        </p:txBody>
      </p:sp>
    </p:spTree>
    <p:extLst>
      <p:ext uri="{BB962C8B-B14F-4D97-AF65-F5344CB8AC3E}">
        <p14:creationId xmlns:p14="http://schemas.microsoft.com/office/powerpoint/2010/main" val="1097396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TOKEN PASTING OPERATOR</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40402"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924551" y="2153727"/>
            <a:ext cx="8801100" cy="353943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smtClean="0">
                <a:solidFill>
                  <a:schemeClr val="bg1"/>
                </a:solidFill>
                <a:latin typeface="Agency FB" panose="020B0503020202020204" pitchFamily="34" charset="0"/>
              </a:rPr>
              <a:t>#define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(a, b) a##b</a:t>
            </a: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main(void)</a:t>
            </a:r>
          </a:p>
          <a:p>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xy</a:t>
            </a:r>
            <a:r>
              <a:rPr lang="en-IN" sz="2800" b="1" dirty="0" smtClean="0">
                <a:solidFill>
                  <a:schemeClr val="bg1"/>
                </a:solidFill>
                <a:latin typeface="Agency FB" panose="020B0503020202020204" pitchFamily="34" charset="0"/>
              </a:rPr>
              <a:t> = 30;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(x, y));</a:t>
            </a:r>
          </a:p>
          <a:p>
            <a:r>
              <a:rPr lang="en-IN" sz="2800" b="1" dirty="0" smtClean="0">
                <a:solidFill>
                  <a:schemeClr val="bg1"/>
                </a:solidFill>
                <a:latin typeface="Agency FB" panose="020B0503020202020204" pitchFamily="34" charset="0"/>
              </a:rPr>
              <a:t>	return 0;</a:t>
            </a:r>
          </a:p>
          <a:p>
            <a:r>
              <a:rPr lang="en-IN" sz="2800" b="1" dirty="0" smtClean="0">
                <a:solidFill>
                  <a:schemeClr val="bg1"/>
                </a:solidFill>
                <a:latin typeface="Agency FB" panose="020B0503020202020204" pitchFamily="34" charset="0"/>
              </a:rPr>
              <a:t>}</a:t>
            </a:r>
          </a:p>
        </p:txBody>
      </p:sp>
      <p:sp>
        <p:nvSpPr>
          <p:cNvPr id="2" name="TextBox 1"/>
          <p:cNvSpPr txBox="1"/>
          <p:nvPr/>
        </p:nvSpPr>
        <p:spPr>
          <a:xfrm>
            <a:off x="8715487" y="1943098"/>
            <a:ext cx="2821963" cy="3154710"/>
          </a:xfrm>
          <a:prstGeom prst="rect">
            <a:avLst/>
          </a:prstGeom>
          <a:noFill/>
        </p:spPr>
        <p:txBody>
          <a:bodyPr wrap="square" rtlCol="0">
            <a:spAutoFit/>
          </a:bodyPr>
          <a:lstStyle/>
          <a:p>
            <a:pPr algn="ctr"/>
            <a:r>
              <a:rPr lang="en-IN" sz="19900" b="1" dirty="0" smtClean="0">
                <a:solidFill>
                  <a:schemeClr val="bg1"/>
                </a:solidFill>
              </a:rPr>
              <a:t>##</a:t>
            </a:r>
            <a:endParaRPr lang="en-GB" sz="19900" b="1" dirty="0">
              <a:solidFill>
                <a:schemeClr val="bg1"/>
              </a:solidFill>
            </a:endParaRPr>
          </a:p>
        </p:txBody>
      </p:sp>
      <p:sp>
        <p:nvSpPr>
          <p:cNvPr id="27" name="TextBox 26"/>
          <p:cNvSpPr txBox="1"/>
          <p:nvPr/>
        </p:nvSpPr>
        <p:spPr>
          <a:xfrm>
            <a:off x="8138362" y="4568662"/>
            <a:ext cx="3976211" cy="523220"/>
          </a:xfrm>
          <a:prstGeom prst="rect">
            <a:avLst/>
          </a:prstGeom>
          <a:noFill/>
        </p:spPr>
        <p:txBody>
          <a:bodyPr wrap="square" rtlCol="0">
            <a:spAutoFit/>
          </a:bodyPr>
          <a:lstStyle/>
          <a:p>
            <a:pPr algn="ctr"/>
            <a:r>
              <a:rPr lang="en-IN" sz="2800" b="1" u="sng" dirty="0" smtClean="0">
                <a:solidFill>
                  <a:schemeClr val="bg1"/>
                </a:solidFill>
              </a:rPr>
              <a:t>Token pasting operator</a:t>
            </a:r>
            <a:endParaRPr lang="en-GB" sz="2800" b="1" u="sng" dirty="0">
              <a:solidFill>
                <a:schemeClr val="bg1"/>
              </a:solidFill>
            </a:endParaRPr>
          </a:p>
        </p:txBody>
      </p:sp>
    </p:spTree>
    <p:extLst>
      <p:ext uri="{BB962C8B-B14F-4D97-AF65-F5344CB8AC3E}">
        <p14:creationId xmlns:p14="http://schemas.microsoft.com/office/powerpoint/2010/main" val="2687976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TOKEN PASTING OPERATOR</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40402"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924551" y="2153727"/>
            <a:ext cx="8801100" cy="353943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smtClean="0">
                <a:solidFill>
                  <a:schemeClr val="bg1"/>
                </a:solidFill>
                <a:latin typeface="Agency FB" panose="020B0503020202020204" pitchFamily="34" charset="0"/>
              </a:rPr>
              <a:t>#define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(x, </a:t>
            </a:r>
            <a:r>
              <a:rPr lang="en-IN" sz="2800" b="1" dirty="0">
                <a:solidFill>
                  <a:schemeClr val="bg1"/>
                </a:solidFill>
                <a:latin typeface="Agency FB" panose="020B0503020202020204" pitchFamily="34" charset="0"/>
              </a:rPr>
              <a:t>y</a:t>
            </a:r>
            <a:r>
              <a:rPr lang="en-IN" sz="2800" b="1" dirty="0" smtClean="0">
                <a:solidFill>
                  <a:schemeClr val="bg1"/>
                </a:solidFill>
                <a:latin typeface="Agency FB" panose="020B0503020202020204" pitchFamily="34" charset="0"/>
              </a:rPr>
              <a:t>) </a:t>
            </a:r>
            <a:r>
              <a:rPr lang="en-IN" sz="2800" b="1" dirty="0">
                <a:solidFill>
                  <a:schemeClr val="bg1"/>
                </a:solidFill>
                <a:latin typeface="Agency FB" panose="020B0503020202020204" pitchFamily="34" charset="0"/>
              </a:rPr>
              <a:t>x</a:t>
            </a:r>
            <a:r>
              <a:rPr lang="en-IN" sz="2800" b="1" dirty="0" smtClean="0">
                <a:solidFill>
                  <a:schemeClr val="bg1"/>
                </a:solidFill>
                <a:latin typeface="Agency FB" panose="020B0503020202020204" pitchFamily="34" charset="0"/>
              </a:rPr>
              <a:t>##</a:t>
            </a:r>
            <a:r>
              <a:rPr lang="en-IN" sz="2800" b="1" dirty="0">
                <a:solidFill>
                  <a:schemeClr val="bg1"/>
                </a:solidFill>
                <a:latin typeface="Agency FB" panose="020B0503020202020204" pitchFamily="34" charset="0"/>
              </a:rPr>
              <a:t>y</a:t>
            </a:r>
            <a:endParaRPr lang="en-IN" sz="2800" b="1" dirty="0" smtClean="0">
              <a:solidFill>
                <a:schemeClr val="bg1"/>
              </a:solidFill>
              <a:latin typeface="Agency FB" panose="020B0503020202020204" pitchFamily="34" charset="0"/>
            </a:endParaRP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main(void)</a:t>
            </a:r>
          </a:p>
          <a:p>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xy</a:t>
            </a:r>
            <a:r>
              <a:rPr lang="en-IN" sz="2800" b="1" dirty="0" smtClean="0">
                <a:solidFill>
                  <a:schemeClr val="bg1"/>
                </a:solidFill>
                <a:latin typeface="Agency FB" panose="020B0503020202020204" pitchFamily="34" charset="0"/>
              </a:rPr>
              <a:t> = 30;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(x, y));</a:t>
            </a:r>
          </a:p>
          <a:p>
            <a:r>
              <a:rPr lang="en-IN" sz="2800" b="1" dirty="0" smtClean="0">
                <a:solidFill>
                  <a:schemeClr val="bg1"/>
                </a:solidFill>
                <a:latin typeface="Agency FB" panose="020B0503020202020204" pitchFamily="34" charset="0"/>
              </a:rPr>
              <a:t>	return 0;</a:t>
            </a:r>
          </a:p>
          <a:p>
            <a:r>
              <a:rPr lang="en-IN" sz="2800" b="1" dirty="0" smtClean="0">
                <a:solidFill>
                  <a:schemeClr val="bg1"/>
                </a:solidFill>
                <a:latin typeface="Agency FB" panose="020B0503020202020204" pitchFamily="34" charset="0"/>
              </a:rPr>
              <a:t>}</a:t>
            </a:r>
          </a:p>
        </p:txBody>
      </p:sp>
      <p:sp>
        <p:nvSpPr>
          <p:cNvPr id="2" name="TextBox 1"/>
          <p:cNvSpPr txBox="1"/>
          <p:nvPr/>
        </p:nvSpPr>
        <p:spPr>
          <a:xfrm>
            <a:off x="8715487" y="1943098"/>
            <a:ext cx="2821963" cy="3154710"/>
          </a:xfrm>
          <a:prstGeom prst="rect">
            <a:avLst/>
          </a:prstGeom>
          <a:noFill/>
        </p:spPr>
        <p:txBody>
          <a:bodyPr wrap="square" rtlCol="0">
            <a:spAutoFit/>
          </a:bodyPr>
          <a:lstStyle/>
          <a:p>
            <a:pPr algn="ctr"/>
            <a:r>
              <a:rPr lang="en-IN" sz="19900" b="1" dirty="0" smtClean="0">
                <a:solidFill>
                  <a:schemeClr val="bg1"/>
                </a:solidFill>
              </a:rPr>
              <a:t>##</a:t>
            </a:r>
            <a:endParaRPr lang="en-GB" sz="19900" b="1" dirty="0">
              <a:solidFill>
                <a:schemeClr val="bg1"/>
              </a:solidFill>
            </a:endParaRPr>
          </a:p>
        </p:txBody>
      </p:sp>
      <p:sp>
        <p:nvSpPr>
          <p:cNvPr id="27" name="TextBox 26"/>
          <p:cNvSpPr txBox="1"/>
          <p:nvPr/>
        </p:nvSpPr>
        <p:spPr>
          <a:xfrm>
            <a:off x="8138362" y="4568662"/>
            <a:ext cx="3976211" cy="523220"/>
          </a:xfrm>
          <a:prstGeom prst="rect">
            <a:avLst/>
          </a:prstGeom>
          <a:noFill/>
        </p:spPr>
        <p:txBody>
          <a:bodyPr wrap="square" rtlCol="0">
            <a:spAutoFit/>
          </a:bodyPr>
          <a:lstStyle/>
          <a:p>
            <a:pPr algn="ctr"/>
            <a:r>
              <a:rPr lang="en-IN" sz="2800" b="1" u="sng" dirty="0" smtClean="0">
                <a:solidFill>
                  <a:schemeClr val="bg1"/>
                </a:solidFill>
              </a:rPr>
              <a:t>Token pasting operator</a:t>
            </a:r>
            <a:endParaRPr lang="en-GB" sz="2800" b="1" u="sng" dirty="0">
              <a:solidFill>
                <a:schemeClr val="bg1"/>
              </a:solidFill>
            </a:endParaRPr>
          </a:p>
        </p:txBody>
      </p:sp>
    </p:spTree>
    <p:extLst>
      <p:ext uri="{BB962C8B-B14F-4D97-AF65-F5344CB8AC3E}">
        <p14:creationId xmlns:p14="http://schemas.microsoft.com/office/powerpoint/2010/main" val="9533149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TOKEN PASTING OPERATOR</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40402"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924551" y="2153727"/>
            <a:ext cx="8801100" cy="353943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smtClean="0">
                <a:solidFill>
                  <a:schemeClr val="bg1"/>
                </a:solidFill>
                <a:latin typeface="Agency FB" panose="020B0503020202020204" pitchFamily="34" charset="0"/>
              </a:rPr>
              <a:t>#define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(x, </a:t>
            </a:r>
            <a:r>
              <a:rPr lang="en-IN" sz="2800" b="1" dirty="0">
                <a:solidFill>
                  <a:schemeClr val="bg1"/>
                </a:solidFill>
                <a:latin typeface="Agency FB" panose="020B0503020202020204" pitchFamily="34" charset="0"/>
              </a:rPr>
              <a:t>y</a:t>
            </a:r>
            <a:r>
              <a:rPr lang="en-IN" sz="2800" b="1" dirty="0" smtClean="0">
                <a:solidFill>
                  <a:schemeClr val="bg1"/>
                </a:solidFill>
                <a:latin typeface="Agency FB" panose="020B0503020202020204" pitchFamily="34" charset="0"/>
              </a:rPr>
              <a:t>) </a:t>
            </a:r>
            <a:r>
              <a:rPr lang="en-IN" sz="2800" b="1" dirty="0">
                <a:solidFill>
                  <a:schemeClr val="bg1"/>
                </a:solidFill>
                <a:latin typeface="Agency FB" panose="020B0503020202020204" pitchFamily="34" charset="0"/>
              </a:rPr>
              <a:t>x</a:t>
            </a:r>
            <a:r>
              <a:rPr lang="en-IN" sz="2800" b="1" dirty="0" smtClean="0">
                <a:solidFill>
                  <a:schemeClr val="bg1"/>
                </a:solidFill>
                <a:latin typeface="Agency FB" panose="020B0503020202020204" pitchFamily="34" charset="0"/>
              </a:rPr>
              <a:t>##</a:t>
            </a:r>
            <a:r>
              <a:rPr lang="en-IN" sz="2800" b="1" dirty="0">
                <a:solidFill>
                  <a:schemeClr val="bg1"/>
                </a:solidFill>
                <a:latin typeface="Agency FB" panose="020B0503020202020204" pitchFamily="34" charset="0"/>
              </a:rPr>
              <a:t>y</a:t>
            </a:r>
            <a:endParaRPr lang="en-IN" sz="2800" b="1" dirty="0" smtClean="0">
              <a:solidFill>
                <a:schemeClr val="bg1"/>
              </a:solidFill>
              <a:latin typeface="Agency FB" panose="020B0503020202020204" pitchFamily="34" charset="0"/>
            </a:endParaRP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main(void)</a:t>
            </a:r>
          </a:p>
          <a:p>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xy</a:t>
            </a:r>
            <a:r>
              <a:rPr lang="en-IN" sz="2800" b="1" dirty="0" smtClean="0">
                <a:solidFill>
                  <a:schemeClr val="bg1"/>
                </a:solidFill>
                <a:latin typeface="Agency FB" panose="020B0503020202020204" pitchFamily="34" charset="0"/>
              </a:rPr>
              <a:t> = 30;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 </a:t>
            </a:r>
            <a:r>
              <a:rPr lang="en-IN" sz="2800" b="1" dirty="0" err="1" smtClean="0">
                <a:solidFill>
                  <a:schemeClr val="bg1"/>
                </a:solidFill>
                <a:latin typeface="Agency FB" panose="020B0503020202020204" pitchFamily="34" charset="0"/>
              </a:rPr>
              <a:t>xy</a:t>
            </a:r>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	return 0;</a:t>
            </a:r>
          </a:p>
          <a:p>
            <a:r>
              <a:rPr lang="en-IN" sz="2800" b="1" dirty="0" smtClean="0">
                <a:solidFill>
                  <a:schemeClr val="bg1"/>
                </a:solidFill>
                <a:latin typeface="Agency FB" panose="020B0503020202020204" pitchFamily="34" charset="0"/>
              </a:rPr>
              <a:t>}</a:t>
            </a:r>
          </a:p>
        </p:txBody>
      </p:sp>
      <p:sp>
        <p:nvSpPr>
          <p:cNvPr id="2" name="TextBox 1"/>
          <p:cNvSpPr txBox="1"/>
          <p:nvPr/>
        </p:nvSpPr>
        <p:spPr>
          <a:xfrm>
            <a:off x="8715487" y="1943098"/>
            <a:ext cx="2821963" cy="3154710"/>
          </a:xfrm>
          <a:prstGeom prst="rect">
            <a:avLst/>
          </a:prstGeom>
          <a:noFill/>
        </p:spPr>
        <p:txBody>
          <a:bodyPr wrap="square" rtlCol="0">
            <a:spAutoFit/>
          </a:bodyPr>
          <a:lstStyle/>
          <a:p>
            <a:pPr algn="ctr"/>
            <a:r>
              <a:rPr lang="en-IN" sz="19900" b="1" dirty="0" smtClean="0">
                <a:solidFill>
                  <a:schemeClr val="bg1"/>
                </a:solidFill>
              </a:rPr>
              <a:t>##</a:t>
            </a:r>
            <a:endParaRPr lang="en-GB" sz="19900" b="1" dirty="0">
              <a:solidFill>
                <a:schemeClr val="bg1"/>
              </a:solidFill>
            </a:endParaRPr>
          </a:p>
        </p:txBody>
      </p:sp>
      <p:sp>
        <p:nvSpPr>
          <p:cNvPr id="27" name="TextBox 26"/>
          <p:cNvSpPr txBox="1"/>
          <p:nvPr/>
        </p:nvSpPr>
        <p:spPr>
          <a:xfrm>
            <a:off x="8138362" y="4568662"/>
            <a:ext cx="3976211" cy="523220"/>
          </a:xfrm>
          <a:prstGeom prst="rect">
            <a:avLst/>
          </a:prstGeom>
          <a:noFill/>
        </p:spPr>
        <p:txBody>
          <a:bodyPr wrap="square" rtlCol="0">
            <a:spAutoFit/>
          </a:bodyPr>
          <a:lstStyle/>
          <a:p>
            <a:pPr algn="ctr"/>
            <a:r>
              <a:rPr lang="en-IN" sz="2800" b="1" u="sng" dirty="0" smtClean="0">
                <a:solidFill>
                  <a:schemeClr val="bg1"/>
                </a:solidFill>
              </a:rPr>
              <a:t>Token pasting operator</a:t>
            </a:r>
            <a:endParaRPr lang="en-GB" sz="2800" b="1" u="sng" dirty="0">
              <a:solidFill>
                <a:schemeClr val="bg1"/>
              </a:solidFill>
            </a:endParaRPr>
          </a:p>
        </p:txBody>
      </p:sp>
    </p:spTree>
    <p:extLst>
      <p:ext uri="{BB962C8B-B14F-4D97-AF65-F5344CB8AC3E}">
        <p14:creationId xmlns:p14="http://schemas.microsoft.com/office/powerpoint/2010/main" val="41378812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TOKEN PASTING OPERATOR</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40402" y="1184860"/>
            <a:ext cx="7764228"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924551" y="2153727"/>
            <a:ext cx="8801100" cy="353943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smtClean="0">
                <a:solidFill>
                  <a:schemeClr val="bg1"/>
                </a:solidFill>
                <a:latin typeface="Agency FB" panose="020B0503020202020204" pitchFamily="34" charset="0"/>
              </a:rPr>
              <a:t>#define </a:t>
            </a:r>
            <a:r>
              <a:rPr lang="en-IN" sz="2800" b="1" dirty="0" err="1" smtClean="0">
                <a:solidFill>
                  <a:schemeClr val="bg1"/>
                </a:solidFill>
                <a:latin typeface="Agency FB" panose="020B0503020202020204" pitchFamily="34" charset="0"/>
              </a:rPr>
              <a:t>concat</a:t>
            </a:r>
            <a:r>
              <a:rPr lang="en-IN" sz="2800" b="1" dirty="0" smtClean="0">
                <a:solidFill>
                  <a:schemeClr val="bg1"/>
                </a:solidFill>
                <a:latin typeface="Agency FB" panose="020B0503020202020204" pitchFamily="34" charset="0"/>
              </a:rPr>
              <a:t>(x, </a:t>
            </a:r>
            <a:r>
              <a:rPr lang="en-IN" sz="2800" b="1" dirty="0">
                <a:solidFill>
                  <a:schemeClr val="bg1"/>
                </a:solidFill>
                <a:latin typeface="Agency FB" panose="020B0503020202020204" pitchFamily="34" charset="0"/>
              </a:rPr>
              <a:t>y</a:t>
            </a:r>
            <a:r>
              <a:rPr lang="en-IN" sz="2800" b="1" dirty="0" smtClean="0">
                <a:solidFill>
                  <a:schemeClr val="bg1"/>
                </a:solidFill>
                <a:latin typeface="Agency FB" panose="020B0503020202020204" pitchFamily="34" charset="0"/>
              </a:rPr>
              <a:t>) </a:t>
            </a:r>
            <a:r>
              <a:rPr lang="en-IN" sz="2800" b="1" dirty="0">
                <a:solidFill>
                  <a:schemeClr val="bg1"/>
                </a:solidFill>
                <a:latin typeface="Agency FB" panose="020B0503020202020204" pitchFamily="34" charset="0"/>
              </a:rPr>
              <a:t>x</a:t>
            </a:r>
            <a:r>
              <a:rPr lang="en-IN" sz="2800" b="1" dirty="0" smtClean="0">
                <a:solidFill>
                  <a:schemeClr val="bg1"/>
                </a:solidFill>
                <a:latin typeface="Agency FB" panose="020B0503020202020204" pitchFamily="34" charset="0"/>
              </a:rPr>
              <a:t>##</a:t>
            </a:r>
            <a:r>
              <a:rPr lang="en-IN" sz="2800" b="1" dirty="0">
                <a:solidFill>
                  <a:schemeClr val="bg1"/>
                </a:solidFill>
                <a:latin typeface="Agency FB" panose="020B0503020202020204" pitchFamily="34" charset="0"/>
              </a:rPr>
              <a:t>y</a:t>
            </a:r>
            <a:endParaRPr lang="en-IN" sz="2800" b="1" dirty="0" smtClean="0">
              <a:solidFill>
                <a:schemeClr val="bg1"/>
              </a:solidFill>
              <a:latin typeface="Agency FB" panose="020B0503020202020204" pitchFamily="34" charset="0"/>
            </a:endParaRP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main(void)</a:t>
            </a:r>
          </a:p>
          <a:p>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xy</a:t>
            </a:r>
            <a:r>
              <a:rPr lang="en-IN" sz="2800" b="1" dirty="0" smtClean="0">
                <a:solidFill>
                  <a:schemeClr val="bg1"/>
                </a:solidFill>
                <a:latin typeface="Agency FB" panose="020B0503020202020204" pitchFamily="34" charset="0"/>
              </a:rPr>
              <a:t> = 30;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 30);</a:t>
            </a:r>
          </a:p>
          <a:p>
            <a:r>
              <a:rPr lang="en-IN" sz="2800" b="1" dirty="0" smtClean="0">
                <a:solidFill>
                  <a:schemeClr val="bg1"/>
                </a:solidFill>
                <a:latin typeface="Agency FB" panose="020B0503020202020204" pitchFamily="34" charset="0"/>
              </a:rPr>
              <a:t>	return 0;</a:t>
            </a:r>
          </a:p>
          <a:p>
            <a:r>
              <a:rPr lang="en-IN" sz="2800" b="1" dirty="0" smtClean="0">
                <a:solidFill>
                  <a:schemeClr val="bg1"/>
                </a:solidFill>
                <a:latin typeface="Agency FB" panose="020B0503020202020204" pitchFamily="34" charset="0"/>
              </a:rPr>
              <a:t>}</a:t>
            </a:r>
          </a:p>
        </p:txBody>
      </p:sp>
      <p:sp>
        <p:nvSpPr>
          <p:cNvPr id="2" name="TextBox 1"/>
          <p:cNvSpPr txBox="1"/>
          <p:nvPr/>
        </p:nvSpPr>
        <p:spPr>
          <a:xfrm>
            <a:off x="8715487" y="1943098"/>
            <a:ext cx="2821963" cy="3154710"/>
          </a:xfrm>
          <a:prstGeom prst="rect">
            <a:avLst/>
          </a:prstGeom>
          <a:noFill/>
        </p:spPr>
        <p:txBody>
          <a:bodyPr wrap="square" rtlCol="0">
            <a:spAutoFit/>
          </a:bodyPr>
          <a:lstStyle/>
          <a:p>
            <a:pPr algn="ctr"/>
            <a:r>
              <a:rPr lang="en-IN" sz="19900" b="1" dirty="0" smtClean="0">
                <a:solidFill>
                  <a:schemeClr val="bg1"/>
                </a:solidFill>
              </a:rPr>
              <a:t>##</a:t>
            </a:r>
            <a:endParaRPr lang="en-GB" sz="19900" b="1" dirty="0">
              <a:solidFill>
                <a:schemeClr val="bg1"/>
              </a:solidFill>
            </a:endParaRPr>
          </a:p>
        </p:txBody>
      </p:sp>
      <p:sp>
        <p:nvSpPr>
          <p:cNvPr id="27" name="TextBox 26"/>
          <p:cNvSpPr txBox="1"/>
          <p:nvPr/>
        </p:nvSpPr>
        <p:spPr>
          <a:xfrm>
            <a:off x="8138362" y="4568662"/>
            <a:ext cx="3976211" cy="523220"/>
          </a:xfrm>
          <a:prstGeom prst="rect">
            <a:avLst/>
          </a:prstGeom>
          <a:noFill/>
        </p:spPr>
        <p:txBody>
          <a:bodyPr wrap="square" rtlCol="0">
            <a:spAutoFit/>
          </a:bodyPr>
          <a:lstStyle/>
          <a:p>
            <a:pPr algn="ctr"/>
            <a:r>
              <a:rPr lang="en-IN" sz="2800" b="1" u="sng" dirty="0" smtClean="0">
                <a:solidFill>
                  <a:schemeClr val="bg1"/>
                </a:solidFill>
              </a:rPr>
              <a:t>Token pasting operator</a:t>
            </a:r>
            <a:endParaRPr lang="en-GB" sz="2800" b="1" u="sng" dirty="0">
              <a:solidFill>
                <a:schemeClr val="bg1"/>
              </a:solidFill>
            </a:endParaRPr>
          </a:p>
        </p:txBody>
      </p:sp>
      <p:sp>
        <p:nvSpPr>
          <p:cNvPr id="15" name="Rounded Rectangle 14"/>
          <p:cNvSpPr/>
          <p:nvPr/>
        </p:nvSpPr>
        <p:spPr>
          <a:xfrm>
            <a:off x="5818136" y="2355550"/>
            <a:ext cx="2171103" cy="1474617"/>
          </a:xfrm>
          <a:prstGeom prst="roundRect">
            <a:avLst/>
          </a:prstGeom>
          <a:solidFill>
            <a:schemeClr val="bg1"/>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6046343" y="2609039"/>
            <a:ext cx="1681162" cy="461665"/>
          </a:xfrm>
          <a:prstGeom prst="rect">
            <a:avLst/>
          </a:prstGeom>
          <a:noFill/>
        </p:spPr>
        <p:txBody>
          <a:bodyPr wrap="square" rtlCol="0">
            <a:spAutoFit/>
          </a:bodyPr>
          <a:lstStyle/>
          <a:p>
            <a:pPr algn="ctr"/>
            <a:r>
              <a:rPr lang="en-IN" sz="2400" b="1" u="sng" dirty="0" smtClean="0"/>
              <a:t>OUTPUT</a:t>
            </a:r>
            <a:endParaRPr lang="en-GB" sz="2400" b="1" u="sng" dirty="0"/>
          </a:p>
        </p:txBody>
      </p:sp>
      <p:sp>
        <p:nvSpPr>
          <p:cNvPr id="3" name="TextBox 2"/>
          <p:cNvSpPr txBox="1"/>
          <p:nvPr/>
        </p:nvSpPr>
        <p:spPr>
          <a:xfrm>
            <a:off x="6248655" y="3190131"/>
            <a:ext cx="1116939" cy="523220"/>
          </a:xfrm>
          <a:prstGeom prst="rect">
            <a:avLst/>
          </a:prstGeom>
          <a:noFill/>
        </p:spPr>
        <p:txBody>
          <a:bodyPr wrap="square" rtlCol="0">
            <a:spAutoFit/>
          </a:bodyPr>
          <a:lstStyle/>
          <a:p>
            <a:pPr algn="ctr"/>
            <a:r>
              <a:rPr lang="en-IN" sz="2800" b="1" dirty="0" smtClean="0"/>
              <a:t>30</a:t>
            </a:r>
            <a:endParaRPr lang="en-GB" sz="2800" b="1" dirty="0"/>
          </a:p>
        </p:txBody>
      </p:sp>
    </p:spTree>
    <p:extLst>
      <p:ext uri="{BB962C8B-B14F-4D97-AF65-F5344CB8AC3E}">
        <p14:creationId xmlns:p14="http://schemas.microsoft.com/office/powerpoint/2010/main" val="1247269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Why 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91499" y="1290842"/>
            <a:ext cx="7546863" cy="400110"/>
          </a:xfrm>
          <a:prstGeom prst="rect">
            <a:avLst/>
          </a:prstGeom>
          <a:noFill/>
        </p:spPr>
        <p:txBody>
          <a:bodyPr wrap="square" rtlCol="0">
            <a:spAutoFit/>
          </a:bodyPr>
          <a:lstStyle/>
          <a:p>
            <a:pPr marL="457200" indent="-457200">
              <a:buFont typeface="Arial" panose="020B0604020202020204" pitchFamily="34" charset="0"/>
              <a:buChar char="•"/>
            </a:pPr>
            <a:r>
              <a:rPr lang="en-GB" sz="2000" dirty="0" smtClean="0">
                <a:solidFill>
                  <a:schemeClr val="bg1"/>
                </a:solidFill>
                <a:latin typeface="+mj-lt"/>
              </a:rPr>
              <a:t>You can use macros to create automatic </a:t>
            </a:r>
            <a:r>
              <a:rPr lang="en-GB" sz="2000" b="1" dirty="0" smtClean="0">
                <a:solidFill>
                  <a:schemeClr val="bg1"/>
                </a:solidFill>
                <a:latin typeface="+mj-lt"/>
              </a:rPr>
              <a:t>loop unrolling</a:t>
            </a:r>
          </a:p>
        </p:txBody>
      </p:sp>
      <p:sp>
        <p:nvSpPr>
          <p:cNvPr id="9" name="TextBox 8"/>
          <p:cNvSpPr txBox="1"/>
          <p:nvPr/>
        </p:nvSpPr>
        <p:spPr>
          <a:xfrm>
            <a:off x="591499" y="1956411"/>
            <a:ext cx="7546863" cy="1015663"/>
          </a:xfrm>
          <a:prstGeom prst="rect">
            <a:avLst/>
          </a:prstGeom>
          <a:noFill/>
        </p:spPr>
        <p:txBody>
          <a:bodyPr wrap="square" rtlCol="0">
            <a:spAutoFit/>
          </a:bodyPr>
          <a:lstStyle/>
          <a:p>
            <a:r>
              <a:rPr lang="en-IN" sz="2000" b="1" u="sng" dirty="0" smtClean="0">
                <a:solidFill>
                  <a:schemeClr val="bg1"/>
                </a:solidFill>
                <a:latin typeface="+mj-lt"/>
              </a:rPr>
              <a:t>Loop Unrolling:</a:t>
            </a:r>
          </a:p>
          <a:p>
            <a:endParaRPr lang="en-IN" sz="2000" b="1" u="sng" dirty="0">
              <a:solidFill>
                <a:schemeClr val="bg1"/>
              </a:solidFill>
              <a:latin typeface="+mj-lt"/>
            </a:endParaRPr>
          </a:p>
          <a:p>
            <a:endParaRPr lang="en-GB" sz="2000" b="1" u="sng" dirty="0" smtClean="0">
              <a:solidFill>
                <a:schemeClr val="bg1"/>
              </a:solidFill>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277654976"/>
              </p:ext>
            </p:extLst>
          </p:nvPr>
        </p:nvGraphicFramePr>
        <p:xfrm>
          <a:off x="579382" y="2647948"/>
          <a:ext cx="7269218" cy="3371851"/>
        </p:xfrm>
        <a:graphic>
          <a:graphicData uri="http://schemas.openxmlformats.org/drawingml/2006/table">
            <a:tbl>
              <a:tblPr firstRow="1" bandRow="1">
                <a:tableStyleId>{2D5ABB26-0587-4C30-8999-92F81FD0307C}</a:tableStyleId>
              </a:tblPr>
              <a:tblGrid>
                <a:gridCol w="3634609"/>
                <a:gridCol w="3634609"/>
              </a:tblGrid>
              <a:tr h="639984">
                <a:tc>
                  <a:txBody>
                    <a:bodyPr/>
                    <a:lstStyle/>
                    <a:p>
                      <a:pPr algn="ctr"/>
                      <a:r>
                        <a:rPr lang="en-IN" sz="2000" b="1" dirty="0" smtClean="0">
                          <a:solidFill>
                            <a:schemeClr val="bg1"/>
                          </a:solidFill>
                        </a:rPr>
                        <a:t>Normal</a:t>
                      </a:r>
                      <a:r>
                        <a:rPr lang="en-IN" sz="2000" b="1" baseline="0" dirty="0" smtClean="0">
                          <a:solidFill>
                            <a:schemeClr val="bg1"/>
                          </a:solidFill>
                        </a:rPr>
                        <a:t> Loop</a:t>
                      </a:r>
                      <a:endParaRPr lang="en-GB" sz="2000" b="1" dirty="0">
                        <a:solidFill>
                          <a:schemeClr val="bg1"/>
                        </a:solidFill>
                      </a:endParaRPr>
                    </a:p>
                  </a:txBody>
                  <a:tcPr anchor="ctr">
                    <a:solidFill>
                      <a:schemeClr val="accent2"/>
                    </a:solidFill>
                  </a:tcPr>
                </a:tc>
                <a:tc>
                  <a:txBody>
                    <a:bodyPr/>
                    <a:lstStyle/>
                    <a:p>
                      <a:pPr algn="ctr"/>
                      <a:r>
                        <a:rPr lang="en-IN" sz="2000" b="1" dirty="0" smtClean="0">
                          <a:solidFill>
                            <a:schemeClr val="bg1"/>
                          </a:solidFill>
                        </a:rPr>
                        <a:t>After Loop Unrolling</a:t>
                      </a:r>
                      <a:endParaRPr lang="en-GB" sz="2000" b="1" dirty="0">
                        <a:solidFill>
                          <a:schemeClr val="bg1"/>
                        </a:solidFill>
                      </a:endParaRPr>
                    </a:p>
                  </a:txBody>
                  <a:tcPr anchor="ctr">
                    <a:solidFill>
                      <a:schemeClr val="accent2"/>
                    </a:solidFill>
                  </a:tcPr>
                </a:tc>
              </a:tr>
              <a:tr h="2731867">
                <a:tc>
                  <a:txBody>
                    <a:bodyPr/>
                    <a:lstStyle/>
                    <a:p>
                      <a:r>
                        <a:rPr lang="en-GB" dirty="0" err="1" smtClean="0">
                          <a:solidFill>
                            <a:schemeClr val="bg1"/>
                          </a:solidFill>
                          <a:latin typeface="Agency FB" panose="020B0503020202020204" pitchFamily="34" charset="0"/>
                        </a:rPr>
                        <a:t>int</a:t>
                      </a:r>
                      <a:r>
                        <a:rPr lang="en-GB" dirty="0" smtClean="0">
                          <a:solidFill>
                            <a:schemeClr val="bg1"/>
                          </a:solidFill>
                          <a:latin typeface="Agency FB" panose="020B0503020202020204" pitchFamily="34" charset="0"/>
                        </a:rPr>
                        <a:t> x;</a:t>
                      </a:r>
                    </a:p>
                    <a:p>
                      <a:r>
                        <a:rPr lang="en-GB" dirty="0" smtClean="0">
                          <a:solidFill>
                            <a:schemeClr val="bg1"/>
                          </a:solidFill>
                          <a:latin typeface="Agency FB" panose="020B0503020202020204" pitchFamily="34" charset="0"/>
                        </a:rPr>
                        <a:t> for (x = 0; x &lt; 100; x++)</a:t>
                      </a:r>
                    </a:p>
                    <a:p>
                      <a:r>
                        <a:rPr lang="en-GB" dirty="0" smtClean="0">
                          <a:solidFill>
                            <a:schemeClr val="bg1"/>
                          </a:solidFill>
                          <a:latin typeface="Agency FB" panose="020B0503020202020204" pitchFamily="34" charset="0"/>
                        </a:rPr>
                        <a:t> {</a:t>
                      </a:r>
                    </a:p>
                    <a:p>
                      <a:r>
                        <a:rPr lang="en-GB" dirty="0" smtClean="0">
                          <a:solidFill>
                            <a:schemeClr val="bg1"/>
                          </a:solidFill>
                          <a:latin typeface="Agency FB" panose="020B0503020202020204" pitchFamily="34" charset="0"/>
                        </a:rPr>
                        <a:t>     delete(x);</a:t>
                      </a:r>
                    </a:p>
                    <a:p>
                      <a:r>
                        <a:rPr lang="en-GB" dirty="0" smtClean="0">
                          <a:solidFill>
                            <a:schemeClr val="bg1"/>
                          </a:solidFill>
                          <a:latin typeface="Agency FB" panose="020B0503020202020204" pitchFamily="34" charset="0"/>
                        </a:rPr>
                        <a:t> }</a:t>
                      </a:r>
                      <a:endParaRPr lang="en-GB" dirty="0">
                        <a:solidFill>
                          <a:schemeClr val="bg1"/>
                        </a:solidFill>
                        <a:latin typeface="Agency FB" panose="020B0503020202020204" pitchFamily="34" charset="0"/>
                      </a:endParaRPr>
                    </a:p>
                  </a:txBody>
                  <a:tcPr/>
                </a:tc>
                <a:tc>
                  <a:txBody>
                    <a:bodyPr/>
                    <a:lstStyle/>
                    <a:p>
                      <a:r>
                        <a:rPr lang="en-GB" dirty="0" err="1" smtClean="0">
                          <a:solidFill>
                            <a:schemeClr val="bg1"/>
                          </a:solidFill>
                          <a:latin typeface="Agency FB" panose="020B0503020202020204" pitchFamily="34" charset="0"/>
                        </a:rPr>
                        <a:t>int</a:t>
                      </a:r>
                      <a:r>
                        <a:rPr lang="en-GB" dirty="0" smtClean="0">
                          <a:solidFill>
                            <a:schemeClr val="bg1"/>
                          </a:solidFill>
                          <a:latin typeface="Agency FB" panose="020B0503020202020204" pitchFamily="34" charset="0"/>
                        </a:rPr>
                        <a:t> x; </a:t>
                      </a:r>
                    </a:p>
                    <a:p>
                      <a:r>
                        <a:rPr lang="en-GB" dirty="0" smtClean="0">
                          <a:solidFill>
                            <a:schemeClr val="bg1"/>
                          </a:solidFill>
                          <a:latin typeface="Agency FB" panose="020B0503020202020204" pitchFamily="34" charset="0"/>
                        </a:rPr>
                        <a:t> for (x = 0; x &lt; 100; x += 5 )</a:t>
                      </a:r>
                    </a:p>
                    <a:p>
                      <a:r>
                        <a:rPr lang="en-GB" dirty="0" smtClean="0">
                          <a:solidFill>
                            <a:schemeClr val="bg1"/>
                          </a:solidFill>
                          <a:latin typeface="Agency FB" panose="020B0503020202020204" pitchFamily="34" charset="0"/>
                        </a:rPr>
                        <a:t> {</a:t>
                      </a:r>
                    </a:p>
                    <a:p>
                      <a:r>
                        <a:rPr lang="en-GB" dirty="0" smtClean="0">
                          <a:solidFill>
                            <a:schemeClr val="bg1"/>
                          </a:solidFill>
                          <a:latin typeface="Agency FB" panose="020B0503020202020204" pitchFamily="34" charset="0"/>
                        </a:rPr>
                        <a:t>     delete(x);</a:t>
                      </a:r>
                    </a:p>
                    <a:p>
                      <a:r>
                        <a:rPr lang="en-GB" dirty="0" smtClean="0">
                          <a:solidFill>
                            <a:schemeClr val="bg1"/>
                          </a:solidFill>
                          <a:latin typeface="Agency FB" panose="020B0503020202020204" pitchFamily="34" charset="0"/>
                        </a:rPr>
                        <a:t>     delete(x + 1);</a:t>
                      </a:r>
                    </a:p>
                    <a:p>
                      <a:r>
                        <a:rPr lang="en-GB" dirty="0" smtClean="0">
                          <a:solidFill>
                            <a:schemeClr val="bg1"/>
                          </a:solidFill>
                          <a:latin typeface="Agency FB" panose="020B0503020202020204" pitchFamily="34" charset="0"/>
                        </a:rPr>
                        <a:t>     delete(x + 2);</a:t>
                      </a:r>
                    </a:p>
                    <a:p>
                      <a:r>
                        <a:rPr lang="en-GB" dirty="0" smtClean="0">
                          <a:solidFill>
                            <a:schemeClr val="bg1"/>
                          </a:solidFill>
                          <a:latin typeface="Agency FB" panose="020B0503020202020204" pitchFamily="34" charset="0"/>
                        </a:rPr>
                        <a:t>     delete(x + 3);</a:t>
                      </a:r>
                    </a:p>
                    <a:p>
                      <a:r>
                        <a:rPr lang="en-GB" dirty="0" smtClean="0">
                          <a:solidFill>
                            <a:schemeClr val="bg1"/>
                          </a:solidFill>
                          <a:latin typeface="Agency FB" panose="020B0503020202020204" pitchFamily="34" charset="0"/>
                        </a:rPr>
                        <a:t>     delete(x + 4);</a:t>
                      </a:r>
                    </a:p>
                    <a:p>
                      <a:r>
                        <a:rPr lang="en-GB" dirty="0" smtClean="0">
                          <a:solidFill>
                            <a:schemeClr val="bg1"/>
                          </a:solidFill>
                          <a:latin typeface="Agency FB" panose="020B0503020202020204" pitchFamily="34" charset="0"/>
                        </a:rPr>
                        <a:t> }</a:t>
                      </a:r>
                      <a:endParaRPr lang="en-GB" dirty="0">
                        <a:solidFill>
                          <a:schemeClr val="bg1"/>
                        </a:solidFill>
                        <a:latin typeface="Agency FB" panose="020B0503020202020204" pitchFamily="34" charset="0"/>
                      </a:endParaRPr>
                    </a:p>
                  </a:txBody>
                  <a:tcPr/>
                </a:tc>
              </a:tr>
            </a:tbl>
          </a:graphicData>
        </a:graphic>
      </p:graphicFrame>
      <p:sp>
        <p:nvSpPr>
          <p:cNvPr id="12" name="TextBox 11"/>
          <p:cNvSpPr txBox="1"/>
          <p:nvPr/>
        </p:nvSpPr>
        <p:spPr>
          <a:xfrm>
            <a:off x="8643883" y="3410543"/>
            <a:ext cx="2299537" cy="923330"/>
          </a:xfrm>
          <a:prstGeom prst="rect">
            <a:avLst/>
          </a:prstGeom>
          <a:noFill/>
        </p:spPr>
        <p:txBody>
          <a:bodyPr wrap="square" rtlCol="0">
            <a:spAutoFit/>
          </a:bodyPr>
          <a:lstStyle/>
          <a:p>
            <a:pPr algn="ctr"/>
            <a:r>
              <a:rPr lang="en-GB" sz="5400" b="1" dirty="0" smtClean="0">
                <a:solidFill>
                  <a:schemeClr val="bg1"/>
                </a:solidFill>
                <a:latin typeface="+mj-lt"/>
              </a:rPr>
              <a:t>100</a:t>
            </a:r>
          </a:p>
        </p:txBody>
      </p:sp>
      <p:sp>
        <p:nvSpPr>
          <p:cNvPr id="4" name="Multiply 3"/>
          <p:cNvSpPr/>
          <p:nvPr/>
        </p:nvSpPr>
        <p:spPr>
          <a:xfrm>
            <a:off x="9039476" y="3013230"/>
            <a:ext cx="1717955" cy="1717955"/>
          </a:xfrm>
          <a:prstGeom prst="mathMultiply">
            <a:avLst>
              <a:gd name="adj1" fmla="val 468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8643882" y="4586515"/>
            <a:ext cx="2299537" cy="923330"/>
          </a:xfrm>
          <a:prstGeom prst="rect">
            <a:avLst/>
          </a:prstGeom>
          <a:noFill/>
        </p:spPr>
        <p:txBody>
          <a:bodyPr wrap="square" rtlCol="0">
            <a:spAutoFit/>
          </a:bodyPr>
          <a:lstStyle/>
          <a:p>
            <a:pPr algn="ctr"/>
            <a:r>
              <a:rPr lang="en-GB" sz="5400" b="1" dirty="0" smtClean="0">
                <a:solidFill>
                  <a:schemeClr val="bg1"/>
                </a:solidFill>
                <a:latin typeface="+mj-lt"/>
              </a:rPr>
              <a:t>20</a:t>
            </a:r>
          </a:p>
        </p:txBody>
      </p:sp>
      <p:sp>
        <p:nvSpPr>
          <p:cNvPr id="5" name="Rectangle 4"/>
          <p:cNvSpPr/>
          <p:nvPr/>
        </p:nvSpPr>
        <p:spPr>
          <a:xfrm>
            <a:off x="577851" y="3275463"/>
            <a:ext cx="3487651" cy="27443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077619" y="3275463"/>
            <a:ext cx="3757333" cy="27443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186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924551" y="206654"/>
            <a:ext cx="10342898"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Unrolling WHILE loops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49964145"/>
              </p:ext>
            </p:extLst>
          </p:nvPr>
        </p:nvGraphicFramePr>
        <p:xfrm>
          <a:off x="522232" y="1259318"/>
          <a:ext cx="10907769" cy="4550932"/>
        </p:xfrm>
        <a:graphic>
          <a:graphicData uri="http://schemas.openxmlformats.org/drawingml/2006/table">
            <a:tbl>
              <a:tblPr firstRow="1" bandRow="1">
                <a:tableStyleId>{2D5ABB26-0587-4C30-8999-92F81FD0307C}</a:tableStyleId>
              </a:tblPr>
              <a:tblGrid>
                <a:gridCol w="2659118"/>
                <a:gridCol w="4171950"/>
                <a:gridCol w="4076701"/>
              </a:tblGrid>
              <a:tr h="838227">
                <a:tc>
                  <a:txBody>
                    <a:bodyPr/>
                    <a:lstStyle/>
                    <a:p>
                      <a:pPr algn="ctr"/>
                      <a:r>
                        <a:rPr lang="en-IN" sz="2000" b="1" dirty="0" smtClean="0">
                          <a:solidFill>
                            <a:schemeClr val="bg1"/>
                          </a:solidFill>
                        </a:rPr>
                        <a:t>Normal</a:t>
                      </a:r>
                      <a:r>
                        <a:rPr lang="en-IN" sz="2000" b="1" baseline="0" dirty="0" smtClean="0">
                          <a:solidFill>
                            <a:schemeClr val="bg1"/>
                          </a:solidFill>
                        </a:rPr>
                        <a:t> Loop</a:t>
                      </a:r>
                      <a:endParaRPr lang="en-GB" sz="2000" b="1" dirty="0">
                        <a:solidFill>
                          <a:schemeClr val="bg1"/>
                        </a:solidFill>
                      </a:endParaRPr>
                    </a:p>
                  </a:txBody>
                  <a:tcPr anchor="ctr">
                    <a:solidFill>
                      <a:schemeClr val="accent2"/>
                    </a:solidFill>
                  </a:tcPr>
                </a:tc>
                <a:tc>
                  <a:txBody>
                    <a:bodyPr/>
                    <a:lstStyle/>
                    <a:p>
                      <a:pPr algn="ctr"/>
                      <a:r>
                        <a:rPr lang="en-IN" sz="2000" b="1" dirty="0" smtClean="0">
                          <a:solidFill>
                            <a:schemeClr val="bg1"/>
                          </a:solidFill>
                        </a:rPr>
                        <a:t>After Loop Unrolling</a:t>
                      </a:r>
                      <a:endParaRPr lang="en-GB" sz="2000" b="1" dirty="0">
                        <a:solidFill>
                          <a:schemeClr val="bg1"/>
                        </a:solidFill>
                      </a:endParaRPr>
                    </a:p>
                  </a:txBody>
                  <a:tcPr anchor="ctr">
                    <a:solidFill>
                      <a:schemeClr val="accent2"/>
                    </a:solidFill>
                  </a:tcPr>
                </a:tc>
                <a:tc>
                  <a:txBody>
                    <a:bodyPr/>
                    <a:lstStyle/>
                    <a:p>
                      <a:pPr algn="ctr"/>
                      <a:r>
                        <a:rPr lang="en-GB" sz="2000" b="1" dirty="0" smtClean="0">
                          <a:solidFill>
                            <a:schemeClr val="bg1"/>
                          </a:solidFill>
                        </a:rPr>
                        <a:t>Unrolled and </a:t>
                      </a:r>
                      <a:r>
                        <a:rPr lang="en-IN" sz="2000" b="1" dirty="0" smtClean="0">
                          <a:solidFill>
                            <a:schemeClr val="bg1"/>
                          </a:solidFill>
                        </a:rPr>
                        <a:t>“</a:t>
                      </a:r>
                      <a:r>
                        <a:rPr lang="en-IN" sz="2000" b="1" dirty="0" err="1" smtClean="0">
                          <a:solidFill>
                            <a:schemeClr val="bg1"/>
                          </a:solidFill>
                        </a:rPr>
                        <a:t>tweeked</a:t>
                      </a:r>
                      <a:r>
                        <a:rPr lang="en-IN" sz="2000" b="1" dirty="0" smtClean="0">
                          <a:solidFill>
                            <a:schemeClr val="bg1"/>
                          </a:solidFill>
                        </a:rPr>
                        <a:t>” loop</a:t>
                      </a:r>
                      <a:endParaRPr lang="en-GB" sz="2000" b="1" dirty="0">
                        <a:solidFill>
                          <a:schemeClr val="bg1"/>
                        </a:solidFill>
                      </a:endParaRPr>
                    </a:p>
                  </a:txBody>
                  <a:tcPr anchor="ctr">
                    <a:solidFill>
                      <a:schemeClr val="accent2"/>
                    </a:solidFill>
                  </a:tcPr>
                </a:tc>
              </a:tr>
              <a:tr h="3712705">
                <a:tc>
                  <a:txBody>
                    <a:bodyPr/>
                    <a:lstStyle/>
                    <a:p>
                      <a:endParaRPr lang="en-GB" sz="2000" dirty="0" smtClean="0">
                        <a:solidFill>
                          <a:schemeClr val="bg1"/>
                        </a:solidFill>
                        <a:latin typeface="Agency FB" panose="020B0503020202020204" pitchFamily="34" charset="0"/>
                      </a:endParaRPr>
                    </a:p>
                    <a:p>
                      <a:r>
                        <a:rPr lang="en-GB" sz="2000" dirty="0" smtClean="0">
                          <a:solidFill>
                            <a:schemeClr val="bg1"/>
                          </a:solidFill>
                          <a:latin typeface="Agency FB" panose="020B0503020202020204" pitchFamily="34" charset="0"/>
                        </a:rPr>
                        <a:t>WHILE (condition) DO</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ENDWHILE</a:t>
                      </a:r>
                      <a:endParaRPr lang="en-GB" sz="2000" dirty="0">
                        <a:solidFill>
                          <a:schemeClr val="bg1"/>
                        </a:solidFill>
                        <a:latin typeface="Agency FB" panose="020B0503020202020204" pitchFamily="34" charset="0"/>
                      </a:endParaRPr>
                    </a:p>
                  </a:txBody>
                  <a:tcPr/>
                </a:tc>
                <a:tc>
                  <a:txBody>
                    <a:bodyPr/>
                    <a:lstStyle/>
                    <a:p>
                      <a:endParaRPr lang="en-GB" sz="2000" dirty="0" smtClean="0">
                        <a:solidFill>
                          <a:schemeClr val="bg1"/>
                        </a:solidFill>
                        <a:latin typeface="Agency FB" panose="020B0503020202020204" pitchFamily="34" charset="0"/>
                      </a:endParaRPr>
                    </a:p>
                    <a:p>
                      <a:r>
                        <a:rPr lang="en-GB" sz="2000" dirty="0" smtClean="0">
                          <a:solidFill>
                            <a:schemeClr val="bg1"/>
                          </a:solidFill>
                          <a:latin typeface="Agency FB" panose="020B0503020202020204" pitchFamily="34" charset="0"/>
                        </a:rPr>
                        <a:t>WHILE (condition) DO</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    IF NOT(condition) THEN GOTO break</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    IF NOT(condition) THEN GOTO break</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ENDWHILE</a:t>
                      </a:r>
                    </a:p>
                    <a:p>
                      <a:r>
                        <a:rPr lang="en-GB" sz="2000" dirty="0" smtClean="0">
                          <a:solidFill>
                            <a:schemeClr val="bg1"/>
                          </a:solidFill>
                          <a:latin typeface="Agency FB" panose="020B0503020202020204" pitchFamily="34" charset="0"/>
                        </a:rPr>
                        <a:t>LABEL break:</a:t>
                      </a:r>
                      <a:endParaRPr lang="en-GB" sz="2000" dirty="0">
                        <a:solidFill>
                          <a:schemeClr val="bg1"/>
                        </a:solidFill>
                        <a:latin typeface="Agency FB" panose="020B0503020202020204" pitchFamily="34" charset="0"/>
                      </a:endParaRPr>
                    </a:p>
                  </a:txBody>
                  <a:tcPr/>
                </a:tc>
                <a:tc>
                  <a:txBody>
                    <a:bodyPr/>
                    <a:lstStyle/>
                    <a:p>
                      <a:endParaRPr lang="en-GB" sz="2000" dirty="0" smtClean="0">
                        <a:solidFill>
                          <a:schemeClr val="bg1"/>
                        </a:solidFill>
                        <a:latin typeface="Agency FB" panose="020B0503020202020204" pitchFamily="34" charset="0"/>
                      </a:endParaRPr>
                    </a:p>
                    <a:p>
                      <a:r>
                        <a:rPr lang="en-GB" sz="2000" dirty="0" smtClean="0">
                          <a:solidFill>
                            <a:schemeClr val="bg1"/>
                          </a:solidFill>
                          <a:latin typeface="Agency FB" panose="020B0503020202020204" pitchFamily="34" charset="0"/>
                        </a:rPr>
                        <a:t>IF (condition) THEN</a:t>
                      </a:r>
                    </a:p>
                    <a:p>
                      <a:r>
                        <a:rPr lang="en-GB" sz="2000" dirty="0" smtClean="0">
                          <a:solidFill>
                            <a:schemeClr val="bg1"/>
                          </a:solidFill>
                          <a:latin typeface="Agency FB" panose="020B0503020202020204" pitchFamily="34" charset="0"/>
                        </a:rPr>
                        <a:t>    REPEAT</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        IF NOT(condition) THEN GOTO break</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        IF NOT(condition) THEN GOTO break</a:t>
                      </a:r>
                    </a:p>
                    <a:p>
                      <a:r>
                        <a:rPr lang="en-GB" sz="2000" dirty="0" smtClean="0">
                          <a:solidFill>
                            <a:schemeClr val="bg1"/>
                          </a:solidFill>
                          <a:latin typeface="Agency FB" panose="020B0503020202020204" pitchFamily="34" charset="0"/>
                        </a:rPr>
                        <a:t>        action</a:t>
                      </a:r>
                    </a:p>
                    <a:p>
                      <a:r>
                        <a:rPr lang="en-GB" sz="2000" dirty="0" smtClean="0">
                          <a:solidFill>
                            <a:schemeClr val="bg1"/>
                          </a:solidFill>
                          <a:latin typeface="Agency FB" panose="020B0503020202020204" pitchFamily="34" charset="0"/>
                        </a:rPr>
                        <a:t>    WHILE (condition)</a:t>
                      </a:r>
                    </a:p>
                    <a:p>
                      <a:r>
                        <a:rPr lang="en-GB" sz="2000" dirty="0" smtClean="0">
                          <a:solidFill>
                            <a:schemeClr val="bg1"/>
                          </a:solidFill>
                          <a:latin typeface="Agency FB" panose="020B0503020202020204" pitchFamily="34" charset="0"/>
                        </a:rPr>
                        <a:t>LABEL break:</a:t>
                      </a:r>
                    </a:p>
                    <a:p>
                      <a:endParaRPr lang="en-GB" sz="1800" dirty="0">
                        <a:solidFill>
                          <a:schemeClr val="bg1"/>
                        </a:solidFill>
                        <a:latin typeface="Agency FB" panose="020B0503020202020204" pitchFamily="34" charset="0"/>
                      </a:endParaRPr>
                    </a:p>
                  </a:txBody>
                  <a:tcPr/>
                </a:tc>
              </a:tr>
            </a:tbl>
          </a:graphicData>
        </a:graphic>
      </p:graphicFrame>
      <p:sp>
        <p:nvSpPr>
          <p:cNvPr id="15" name="Rectangle 14"/>
          <p:cNvSpPr/>
          <p:nvPr/>
        </p:nvSpPr>
        <p:spPr>
          <a:xfrm>
            <a:off x="522233" y="2101755"/>
            <a:ext cx="2425684" cy="33300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947917" y="2101755"/>
            <a:ext cx="3712190" cy="33300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676149" y="2101755"/>
            <a:ext cx="4753852" cy="333005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0493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84511" y="144379"/>
            <a:ext cx="11822978" cy="6144126"/>
            <a:chOff x="144379" y="144379"/>
            <a:chExt cx="11822978" cy="6144126"/>
          </a:xfrm>
        </p:grpSpPr>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PREDEFINED 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179471" y="144379"/>
              <a:ext cx="11787886" cy="6144126"/>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p:cNvPicPr>
              <a:picLocks noChangeAspect="1"/>
            </p:cNvPicPr>
            <p:nvPr/>
          </p:nvPicPr>
          <p:blipFill rotWithShape="1">
            <a:blip r:embed="rId4">
              <a:biLevel thresh="25000"/>
            </a:blip>
            <a:srcRect b="80955"/>
            <a:stretch/>
          </p:blipFill>
          <p:spPr>
            <a:xfrm>
              <a:off x="179471" y="144379"/>
              <a:ext cx="11787886" cy="865271"/>
            </a:xfrm>
            <a:prstGeom prst="rect">
              <a:avLst/>
            </a:prstGeom>
          </p:spPr>
        </p:pic>
        <p:sp>
          <p:nvSpPr>
            <p:cNvPr id="28" name="Oval 27"/>
            <p:cNvSpPr/>
            <p:nvPr/>
          </p:nvSpPr>
          <p:spPr>
            <a:xfrm>
              <a:off x="9689439" y="363955"/>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10349178" y="363955"/>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11008917" y="363955"/>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3196863" y="293530"/>
              <a:ext cx="5753100" cy="584775"/>
            </a:xfrm>
            <a:prstGeom prst="rect">
              <a:avLst/>
            </a:prstGeom>
            <a:noFill/>
          </p:spPr>
          <p:txBody>
            <a:bodyPr wrap="square" rtlCol="0">
              <a:spAutoFit/>
            </a:bodyPr>
            <a:lstStyle/>
            <a:p>
              <a:pPr algn="ctr"/>
              <a:r>
                <a:rPr lang="en-IN" sz="3200" b="1" dirty="0" smtClean="0">
                  <a:latin typeface="Agency FB" panose="020B0503020202020204" pitchFamily="34" charset="0"/>
                </a:rPr>
                <a:t>PREDEFINED MACROS</a:t>
              </a:r>
            </a:p>
          </p:txBody>
        </p:sp>
      </p:grpSp>
      <p:cxnSp>
        <p:nvCxnSpPr>
          <p:cNvPr id="7" name="Straight Connector 6"/>
          <p:cNvCxnSpPr/>
          <p:nvPr/>
        </p:nvCxnSpPr>
        <p:spPr>
          <a:xfrm>
            <a:off x="219603" y="1981200"/>
            <a:ext cx="117878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7" idx="2"/>
            <a:endCxn id="26" idx="2"/>
          </p:cNvCxnSpPr>
          <p:nvPr/>
        </p:nvCxnSpPr>
        <p:spPr>
          <a:xfrm>
            <a:off x="6113546" y="1009650"/>
            <a:ext cx="0" cy="52788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6750" y="1272340"/>
            <a:ext cx="4819650" cy="584775"/>
          </a:xfrm>
          <a:prstGeom prst="rect">
            <a:avLst/>
          </a:prstGeom>
          <a:noFill/>
        </p:spPr>
        <p:txBody>
          <a:bodyPr wrap="square" rtlCol="0">
            <a:spAutoFit/>
          </a:bodyPr>
          <a:lstStyle/>
          <a:p>
            <a:pPr algn="ctr"/>
            <a:r>
              <a:rPr lang="en-GB" sz="3200" b="1" dirty="0" smtClean="0">
                <a:solidFill>
                  <a:schemeClr val="bg1"/>
                </a:solidFill>
              </a:rPr>
              <a:t>MACRO</a:t>
            </a:r>
            <a:endParaRPr lang="en-GB" sz="3200" b="1" dirty="0">
              <a:solidFill>
                <a:schemeClr val="bg1"/>
              </a:solidFill>
            </a:endParaRPr>
          </a:p>
        </p:txBody>
      </p:sp>
      <p:sp>
        <p:nvSpPr>
          <p:cNvPr id="40" name="TextBox 39"/>
          <p:cNvSpPr txBox="1"/>
          <p:nvPr/>
        </p:nvSpPr>
        <p:spPr>
          <a:xfrm>
            <a:off x="6650693" y="1272340"/>
            <a:ext cx="4819650" cy="584775"/>
          </a:xfrm>
          <a:prstGeom prst="rect">
            <a:avLst/>
          </a:prstGeom>
          <a:noFill/>
        </p:spPr>
        <p:txBody>
          <a:bodyPr wrap="square" rtlCol="0">
            <a:spAutoFit/>
          </a:bodyPr>
          <a:lstStyle/>
          <a:p>
            <a:pPr algn="ctr"/>
            <a:r>
              <a:rPr lang="en-GB" sz="3200" b="1" dirty="0" smtClean="0">
                <a:solidFill>
                  <a:schemeClr val="bg1"/>
                </a:solidFill>
              </a:rPr>
              <a:t>FUNCTION</a:t>
            </a:r>
            <a:endParaRPr lang="en-GB" sz="3200" b="1" dirty="0">
              <a:solidFill>
                <a:schemeClr val="bg1"/>
              </a:solidFill>
            </a:endParaRPr>
          </a:p>
        </p:txBody>
      </p:sp>
      <p:cxnSp>
        <p:nvCxnSpPr>
          <p:cNvPr id="44" name="Straight Connector 43"/>
          <p:cNvCxnSpPr/>
          <p:nvPr/>
        </p:nvCxnSpPr>
        <p:spPr>
          <a:xfrm>
            <a:off x="219603" y="2857500"/>
            <a:ext cx="117878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19603" y="3733800"/>
            <a:ext cx="117878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19603" y="4629150"/>
            <a:ext cx="117878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19603" y="5524500"/>
            <a:ext cx="117878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252050" y="2210194"/>
            <a:ext cx="3829050" cy="523220"/>
          </a:xfrm>
          <a:prstGeom prst="rect">
            <a:avLst/>
          </a:prstGeom>
          <a:noFill/>
        </p:spPr>
        <p:txBody>
          <a:bodyPr wrap="square" rtlCol="0">
            <a:spAutoFit/>
          </a:bodyPr>
          <a:lstStyle/>
          <a:p>
            <a:pPr algn="ctr"/>
            <a:r>
              <a:rPr lang="en-GB" sz="2800" b="1" dirty="0" smtClean="0">
                <a:solidFill>
                  <a:schemeClr val="bg1"/>
                </a:solidFill>
              </a:rPr>
              <a:t>__DATE__</a:t>
            </a:r>
            <a:endParaRPr lang="en-GB" sz="2800" b="1" dirty="0">
              <a:solidFill>
                <a:schemeClr val="bg1"/>
              </a:solidFill>
            </a:endParaRPr>
          </a:p>
        </p:txBody>
      </p:sp>
      <p:sp>
        <p:nvSpPr>
          <p:cNvPr id="50" name="TextBox 49"/>
          <p:cNvSpPr txBox="1"/>
          <p:nvPr/>
        </p:nvSpPr>
        <p:spPr>
          <a:xfrm>
            <a:off x="1252050" y="3034040"/>
            <a:ext cx="3829050" cy="523220"/>
          </a:xfrm>
          <a:prstGeom prst="rect">
            <a:avLst/>
          </a:prstGeom>
          <a:noFill/>
        </p:spPr>
        <p:txBody>
          <a:bodyPr wrap="square" rtlCol="0">
            <a:spAutoFit/>
          </a:bodyPr>
          <a:lstStyle/>
          <a:p>
            <a:pPr algn="ctr"/>
            <a:r>
              <a:rPr lang="en-GB" sz="2800" b="1" dirty="0" smtClean="0">
                <a:solidFill>
                  <a:schemeClr val="bg1"/>
                </a:solidFill>
              </a:rPr>
              <a:t>__TIME__</a:t>
            </a:r>
            <a:endParaRPr lang="en-GB" sz="2800" b="1" dirty="0">
              <a:solidFill>
                <a:schemeClr val="bg1"/>
              </a:solidFill>
            </a:endParaRPr>
          </a:p>
        </p:txBody>
      </p:sp>
      <p:sp>
        <p:nvSpPr>
          <p:cNvPr id="51" name="TextBox 50"/>
          <p:cNvSpPr txBox="1"/>
          <p:nvPr/>
        </p:nvSpPr>
        <p:spPr>
          <a:xfrm>
            <a:off x="1252050" y="3915036"/>
            <a:ext cx="3829050" cy="523220"/>
          </a:xfrm>
          <a:prstGeom prst="rect">
            <a:avLst/>
          </a:prstGeom>
          <a:noFill/>
        </p:spPr>
        <p:txBody>
          <a:bodyPr wrap="square" rtlCol="0">
            <a:spAutoFit/>
          </a:bodyPr>
          <a:lstStyle/>
          <a:p>
            <a:pPr algn="ctr"/>
            <a:r>
              <a:rPr lang="en-GB" sz="2800" b="1" dirty="0" smtClean="0">
                <a:solidFill>
                  <a:schemeClr val="bg1"/>
                </a:solidFill>
              </a:rPr>
              <a:t>__FILE__</a:t>
            </a:r>
            <a:endParaRPr lang="en-GB" sz="2800" b="1" dirty="0">
              <a:solidFill>
                <a:schemeClr val="bg1"/>
              </a:solidFill>
            </a:endParaRPr>
          </a:p>
        </p:txBody>
      </p:sp>
      <p:sp>
        <p:nvSpPr>
          <p:cNvPr id="52" name="TextBox 51"/>
          <p:cNvSpPr txBox="1"/>
          <p:nvPr/>
        </p:nvSpPr>
        <p:spPr>
          <a:xfrm>
            <a:off x="1252050" y="4757932"/>
            <a:ext cx="3829050" cy="523220"/>
          </a:xfrm>
          <a:prstGeom prst="rect">
            <a:avLst/>
          </a:prstGeom>
          <a:noFill/>
        </p:spPr>
        <p:txBody>
          <a:bodyPr wrap="square" rtlCol="0">
            <a:spAutoFit/>
          </a:bodyPr>
          <a:lstStyle/>
          <a:p>
            <a:pPr algn="ctr"/>
            <a:r>
              <a:rPr lang="en-GB" sz="2800" b="1" dirty="0" smtClean="0">
                <a:solidFill>
                  <a:schemeClr val="bg1"/>
                </a:solidFill>
              </a:rPr>
              <a:t>__LINE__</a:t>
            </a:r>
            <a:endParaRPr lang="en-GB" sz="2800" b="1" dirty="0">
              <a:solidFill>
                <a:schemeClr val="bg1"/>
              </a:solidFill>
            </a:endParaRPr>
          </a:p>
        </p:txBody>
      </p:sp>
      <p:sp>
        <p:nvSpPr>
          <p:cNvPr id="53" name="TextBox 52"/>
          <p:cNvSpPr txBox="1"/>
          <p:nvPr/>
        </p:nvSpPr>
        <p:spPr>
          <a:xfrm>
            <a:off x="1252050" y="5619878"/>
            <a:ext cx="3829050" cy="523220"/>
          </a:xfrm>
          <a:prstGeom prst="rect">
            <a:avLst/>
          </a:prstGeom>
          <a:noFill/>
        </p:spPr>
        <p:txBody>
          <a:bodyPr wrap="square" rtlCol="0">
            <a:spAutoFit/>
          </a:bodyPr>
          <a:lstStyle/>
          <a:p>
            <a:pPr algn="ctr"/>
            <a:r>
              <a:rPr lang="en-GB" sz="2800" b="1" dirty="0" smtClean="0">
                <a:solidFill>
                  <a:schemeClr val="bg1"/>
                </a:solidFill>
              </a:rPr>
              <a:t>__STDC__</a:t>
            </a:r>
            <a:endParaRPr lang="en-GB" sz="2800" b="1" dirty="0">
              <a:solidFill>
                <a:schemeClr val="bg1"/>
              </a:solidFill>
            </a:endParaRPr>
          </a:p>
        </p:txBody>
      </p:sp>
      <p:sp>
        <p:nvSpPr>
          <p:cNvPr id="54" name="TextBox 53"/>
          <p:cNvSpPr txBox="1"/>
          <p:nvPr/>
        </p:nvSpPr>
        <p:spPr>
          <a:xfrm>
            <a:off x="6004114" y="2210194"/>
            <a:ext cx="6112807" cy="461665"/>
          </a:xfrm>
          <a:prstGeom prst="rect">
            <a:avLst/>
          </a:prstGeom>
          <a:noFill/>
        </p:spPr>
        <p:txBody>
          <a:bodyPr wrap="square" rtlCol="0">
            <a:spAutoFit/>
          </a:bodyPr>
          <a:lstStyle/>
          <a:p>
            <a:pPr algn="ctr"/>
            <a:r>
              <a:rPr lang="en-GB" sz="2400" dirty="0" smtClean="0">
                <a:solidFill>
                  <a:schemeClr val="bg1"/>
                </a:solidFill>
              </a:rPr>
              <a:t>Current date as  MM DD YYYY format</a:t>
            </a:r>
            <a:endParaRPr lang="en-GB" sz="2400" dirty="0">
              <a:solidFill>
                <a:schemeClr val="bg1"/>
              </a:solidFill>
            </a:endParaRPr>
          </a:p>
        </p:txBody>
      </p:sp>
      <p:sp>
        <p:nvSpPr>
          <p:cNvPr id="55" name="TextBox 54"/>
          <p:cNvSpPr txBox="1"/>
          <p:nvPr/>
        </p:nvSpPr>
        <p:spPr>
          <a:xfrm>
            <a:off x="6004114" y="3029345"/>
            <a:ext cx="6112807" cy="461665"/>
          </a:xfrm>
          <a:prstGeom prst="rect">
            <a:avLst/>
          </a:prstGeom>
          <a:noFill/>
        </p:spPr>
        <p:txBody>
          <a:bodyPr wrap="square" rtlCol="0">
            <a:spAutoFit/>
          </a:bodyPr>
          <a:lstStyle/>
          <a:p>
            <a:pPr algn="ctr"/>
            <a:r>
              <a:rPr lang="en-GB" sz="2400" dirty="0" smtClean="0">
                <a:solidFill>
                  <a:schemeClr val="bg1"/>
                </a:solidFill>
              </a:rPr>
              <a:t>Current Time in HH:MM:SS format </a:t>
            </a:r>
            <a:endParaRPr lang="en-GB" sz="2400" dirty="0">
              <a:solidFill>
                <a:schemeClr val="bg1"/>
              </a:solidFill>
            </a:endParaRPr>
          </a:p>
        </p:txBody>
      </p:sp>
      <p:sp>
        <p:nvSpPr>
          <p:cNvPr id="57" name="TextBox 56"/>
          <p:cNvSpPr txBox="1"/>
          <p:nvPr/>
        </p:nvSpPr>
        <p:spPr>
          <a:xfrm>
            <a:off x="6759477" y="3915036"/>
            <a:ext cx="4602080" cy="461665"/>
          </a:xfrm>
          <a:prstGeom prst="rect">
            <a:avLst/>
          </a:prstGeom>
          <a:noFill/>
        </p:spPr>
        <p:txBody>
          <a:bodyPr wrap="square" rtlCol="0">
            <a:spAutoFit/>
          </a:bodyPr>
          <a:lstStyle/>
          <a:p>
            <a:pPr algn="ctr"/>
            <a:r>
              <a:rPr lang="en-GB" sz="2400" dirty="0" smtClean="0">
                <a:solidFill>
                  <a:schemeClr val="bg1"/>
                </a:solidFill>
              </a:rPr>
              <a:t>Contains current file name</a:t>
            </a:r>
            <a:endParaRPr lang="en-GB" sz="2400" dirty="0">
              <a:solidFill>
                <a:schemeClr val="bg1"/>
              </a:solidFill>
            </a:endParaRPr>
          </a:p>
        </p:txBody>
      </p:sp>
      <p:sp>
        <p:nvSpPr>
          <p:cNvPr id="58" name="TextBox 57"/>
          <p:cNvSpPr txBox="1"/>
          <p:nvPr/>
        </p:nvSpPr>
        <p:spPr>
          <a:xfrm>
            <a:off x="6930878" y="4757932"/>
            <a:ext cx="4430679" cy="461665"/>
          </a:xfrm>
          <a:prstGeom prst="rect">
            <a:avLst/>
          </a:prstGeom>
          <a:noFill/>
        </p:spPr>
        <p:txBody>
          <a:bodyPr wrap="square" rtlCol="0">
            <a:spAutoFit/>
          </a:bodyPr>
          <a:lstStyle/>
          <a:p>
            <a:pPr algn="ctr"/>
            <a:r>
              <a:rPr lang="en-GB" sz="2400" dirty="0" smtClean="0">
                <a:solidFill>
                  <a:schemeClr val="bg1"/>
                </a:solidFill>
              </a:rPr>
              <a:t>Contains current line number</a:t>
            </a:r>
            <a:endParaRPr lang="en-GB" sz="2400" dirty="0">
              <a:solidFill>
                <a:schemeClr val="bg1"/>
              </a:solidFill>
            </a:endParaRPr>
          </a:p>
        </p:txBody>
      </p:sp>
      <p:sp>
        <p:nvSpPr>
          <p:cNvPr id="59" name="TextBox 58"/>
          <p:cNvSpPr txBox="1"/>
          <p:nvPr/>
        </p:nvSpPr>
        <p:spPr>
          <a:xfrm>
            <a:off x="5845077" y="5655846"/>
            <a:ext cx="6430880" cy="461665"/>
          </a:xfrm>
          <a:prstGeom prst="rect">
            <a:avLst/>
          </a:prstGeom>
          <a:noFill/>
        </p:spPr>
        <p:txBody>
          <a:bodyPr wrap="square" rtlCol="0">
            <a:spAutoFit/>
          </a:bodyPr>
          <a:lstStyle/>
          <a:p>
            <a:pPr algn="ctr"/>
            <a:r>
              <a:rPr lang="en-GB" sz="2400" dirty="0" smtClean="0">
                <a:solidFill>
                  <a:schemeClr val="bg1"/>
                </a:solidFill>
              </a:rPr>
              <a:t>Defined as 1when the compiler compiles</a:t>
            </a:r>
            <a:endParaRPr lang="en-GB" sz="2400" dirty="0">
              <a:solidFill>
                <a:schemeClr val="bg1"/>
              </a:solidFill>
            </a:endParaRPr>
          </a:p>
        </p:txBody>
      </p:sp>
    </p:spTree>
    <p:extLst>
      <p:ext uri="{BB962C8B-B14F-4D97-AF65-F5344CB8AC3E}">
        <p14:creationId xmlns:p14="http://schemas.microsoft.com/office/powerpoint/2010/main" val="1507002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3131" y="2105561"/>
            <a:ext cx="9445739" cy="2215991"/>
          </a:xfrm>
          <a:prstGeom prst="rect">
            <a:avLst/>
          </a:prstGeom>
          <a:noFill/>
        </p:spPr>
        <p:txBody>
          <a:bodyPr wrap="square" rtlCol="0">
            <a:spAutoFit/>
          </a:bodyPr>
          <a:lstStyle/>
          <a:p>
            <a:pPr algn="ctr"/>
            <a:r>
              <a:rPr lang="en-GB" sz="13800" b="1" dirty="0" smtClean="0">
                <a:solidFill>
                  <a:schemeClr val="bg1"/>
                </a:solidFill>
              </a:rPr>
              <a:t>STAND UP</a:t>
            </a:r>
            <a:endParaRPr lang="en-GB" sz="13800" b="1" dirty="0">
              <a:solidFill>
                <a:schemeClr val="bg1"/>
              </a:solidFill>
            </a:endParaRPr>
          </a:p>
        </p:txBody>
      </p:sp>
    </p:spTree>
    <p:extLst>
      <p:ext uri="{BB962C8B-B14F-4D97-AF65-F5344CB8AC3E}">
        <p14:creationId xmlns:p14="http://schemas.microsoft.com/office/powerpoint/2010/main" val="2545255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55745" y="1140994"/>
            <a:ext cx="5549756"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560689" y="2177960"/>
            <a:ext cx="5591337" cy="3108543"/>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 {</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a:t>
            </a:r>
            <a:r>
              <a:rPr lang="en-IN" sz="2800" b="1" dirty="0" err="1" smtClean="0">
                <a:solidFill>
                  <a:schemeClr val="bg1"/>
                </a:solidFill>
                <a:latin typeface="Agency FB" panose="020B0503020202020204" pitchFamily="34" charset="0"/>
              </a:rPr>
              <a:t>Terv</a:t>
            </a:r>
            <a:r>
              <a:rPr lang="en-IN" sz="2800" b="1" dirty="0" smtClean="0">
                <a:solidFill>
                  <a:schemeClr val="bg1"/>
                </a:solidFill>
                <a:latin typeface="Agency FB" panose="020B0503020202020204" pitchFamily="34" charset="0"/>
              </a:rPr>
              <a:t>: Predefined Macros!\n\n");</a:t>
            </a:r>
          </a:p>
          <a:p>
            <a:r>
              <a:rPr lang="en-IN" sz="2800" b="1" dirty="0" smtClean="0">
                <a:solidFill>
                  <a:schemeClr val="bg1"/>
                </a:solidFill>
                <a:latin typeface="Agency FB" panose="020B0503020202020204" pitchFamily="34" charset="0"/>
              </a:rPr>
              <a:t>char filename[] = __FILE__;</a:t>
            </a:r>
          </a:p>
          <a:p>
            <a:r>
              <a:rPr lang="en-IN" sz="2800" b="1" dirty="0" smtClean="0">
                <a:solidFill>
                  <a:schemeClr val="bg1"/>
                </a:solidFill>
                <a:latin typeface="Agency FB" panose="020B0503020202020204" pitchFamily="34" charset="0"/>
              </a:rPr>
              <a:t>char date[] = __DATE__;</a:t>
            </a:r>
          </a:p>
          <a:p>
            <a:r>
              <a:rPr lang="en-IN" sz="2800" b="1" dirty="0" smtClean="0">
                <a:solidFill>
                  <a:schemeClr val="bg1"/>
                </a:solidFill>
                <a:latin typeface="Agency FB" panose="020B0503020202020204" pitchFamily="34" charset="0"/>
              </a:rPr>
              <a:t>char time[] = __TIME__;</a:t>
            </a: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line = __LINE__;</a:t>
            </a:r>
          </a:p>
        </p:txBody>
      </p:sp>
      <p:grpSp>
        <p:nvGrpSpPr>
          <p:cNvPr id="33" name="Group 32"/>
          <p:cNvGrpSpPr/>
          <p:nvPr/>
        </p:nvGrpSpPr>
        <p:grpSpPr>
          <a:xfrm>
            <a:off x="6152026" y="1140994"/>
            <a:ext cx="5549756" cy="4855124"/>
            <a:chOff x="508144" y="1299160"/>
            <a:chExt cx="7764228" cy="4855124"/>
          </a:xfrm>
        </p:grpSpPr>
        <p:sp>
          <p:nvSpPr>
            <p:cNvPr id="34" name="Rounded Rectangle 33"/>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0" name="Oval 39"/>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44" name="TextBox 43"/>
          <p:cNvSpPr txBox="1"/>
          <p:nvPr/>
        </p:nvSpPr>
        <p:spPr>
          <a:xfrm>
            <a:off x="6923866" y="1227725"/>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OUTPUT</a:t>
            </a:r>
            <a:endParaRPr lang="en-GB" sz="3200" b="1" dirty="0">
              <a:latin typeface="Agency FB" panose="020B0503020202020204" pitchFamily="34" charset="0"/>
            </a:endParaRPr>
          </a:p>
        </p:txBody>
      </p:sp>
      <p:sp>
        <p:nvSpPr>
          <p:cNvPr id="45" name="TextBox 44"/>
          <p:cNvSpPr txBox="1"/>
          <p:nvPr/>
        </p:nvSpPr>
        <p:spPr>
          <a:xfrm>
            <a:off x="6303223" y="2191618"/>
            <a:ext cx="8801100" cy="3108543"/>
          </a:xfrm>
          <a:prstGeom prst="rect">
            <a:avLst/>
          </a:prstGeom>
          <a:noFill/>
        </p:spPr>
        <p:txBody>
          <a:bodyPr wrap="square" rtlCol="0">
            <a:spAutoFit/>
          </a:bodyPr>
          <a:lstStyle/>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ansi</a:t>
            </a:r>
            <a:r>
              <a:rPr lang="en-IN" sz="2800" b="1" dirty="0" smtClean="0">
                <a:solidFill>
                  <a:schemeClr val="bg1"/>
                </a:solidFill>
                <a:latin typeface="Agency FB" panose="020B0503020202020204" pitchFamily="34" charset="0"/>
              </a:rPr>
              <a:t> = __STDC__;</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("File name is: %s\n", filename);</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("Date is: %s\n", date);</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("Now time is: %s\n", time);</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("Current line number: %d\n", line);</a:t>
            </a:r>
          </a:p>
          <a:p>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("Compilation Success: %d\n", </a:t>
            </a:r>
            <a:r>
              <a:rPr lang="en-IN" sz="2800" b="1" dirty="0" err="1" smtClean="0">
                <a:solidFill>
                  <a:schemeClr val="bg1"/>
                </a:solidFill>
                <a:latin typeface="Agency FB" panose="020B0503020202020204" pitchFamily="34" charset="0"/>
              </a:rPr>
              <a:t>ansi</a:t>
            </a:r>
            <a:r>
              <a:rPr lang="en-IN" sz="2800" b="1" dirty="0" smtClean="0">
                <a:solidFill>
                  <a:schemeClr val="bg1"/>
                </a:solidFill>
                <a:latin typeface="Agency FB" panose="020B0503020202020204" pitchFamily="34" charset="0"/>
              </a:rPr>
              <a:t>);</a:t>
            </a:r>
          </a:p>
          <a:p>
            <a:r>
              <a:rPr lang="en-IN" sz="2800" b="1" dirty="0" smtClean="0">
                <a:solidFill>
                  <a:schemeClr val="bg1"/>
                </a:solidFill>
                <a:latin typeface="Agency FB" panose="020B0503020202020204" pitchFamily="34" charset="0"/>
              </a:rPr>
              <a:t>}</a:t>
            </a:r>
            <a:endParaRPr lang="en-GB" sz="2800" b="1" dirty="0" smtClean="0">
              <a:solidFill>
                <a:schemeClr val="bg1"/>
              </a:solidFill>
              <a:latin typeface="Agency FB" panose="020B0503020202020204" pitchFamily="34" charset="0"/>
            </a:endParaRPr>
          </a:p>
        </p:txBody>
      </p:sp>
    </p:spTree>
    <p:extLst>
      <p:ext uri="{BB962C8B-B14F-4D97-AF65-F5344CB8AC3E}">
        <p14:creationId xmlns:p14="http://schemas.microsoft.com/office/powerpoint/2010/main" val="14433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55745" y="1140994"/>
            <a:ext cx="5549756"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754989" y="2186636"/>
            <a:ext cx="8801100" cy="353943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br>
              <a:rPr lang="en-IN" sz="2800" b="1" dirty="0" smtClean="0">
                <a:solidFill>
                  <a:schemeClr val="bg1"/>
                </a:solidFill>
                <a:latin typeface="Agency FB" panose="020B0503020202020204" pitchFamily="34" charset="0"/>
              </a:rPr>
            </a:br>
            <a:r>
              <a:rPr lang="en-IN" sz="2800" b="1" dirty="0" smtClean="0">
                <a:solidFill>
                  <a:schemeClr val="bg1"/>
                </a:solidFill>
                <a:latin typeface="Agency FB" panose="020B0503020202020204" pitchFamily="34" charset="0"/>
              </a:rPr>
              <a:t>#define TERV 100</a:t>
            </a:r>
          </a:p>
          <a:p>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a:t>
            </a:r>
          </a:p>
          <a:p>
            <a:r>
              <a:rPr lang="en-IN" sz="2800" b="1" dirty="0" smtClean="0">
                <a:solidFill>
                  <a:schemeClr val="bg1"/>
                </a:solidFill>
                <a:latin typeface="Agency FB" panose="020B0503020202020204" pitchFamily="34" charset="0"/>
              </a:rPr>
              <a:t>{</a:t>
            </a:r>
          </a:p>
          <a:p>
            <a:r>
              <a:rPr lang="en-IN" sz="2800" b="1" dirty="0">
                <a:solidFill>
                  <a:schemeClr val="bg1"/>
                </a:solidFill>
                <a:latin typeface="Agency FB" panose="020B0503020202020204" pitchFamily="34" charset="0"/>
              </a:rPr>
              <a:t> </a:t>
            </a:r>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a:t>
            </a:r>
            <a:r>
              <a:rPr lang="en-IN" sz="2800" b="1" dirty="0" err="1" smtClean="0">
                <a:solidFill>
                  <a:schemeClr val="bg1"/>
                </a:solidFill>
                <a:latin typeface="Agency FB" panose="020B0503020202020204" pitchFamily="34" charset="0"/>
              </a:rPr>
              <a:t>d”,TERV</a:t>
            </a:r>
            <a:r>
              <a:rPr lang="en-IN" sz="2800" b="1" dirty="0" smtClean="0">
                <a:solidFill>
                  <a:schemeClr val="bg1"/>
                </a:solidFill>
                <a:latin typeface="Agency FB" panose="020B0503020202020204" pitchFamily="34" charset="0"/>
              </a:rPr>
              <a:t>);</a:t>
            </a:r>
          </a:p>
          <a:p>
            <a:r>
              <a:rPr lang="en-IN" sz="2800" b="1" dirty="0">
                <a:solidFill>
                  <a:schemeClr val="bg1"/>
                </a:solidFill>
                <a:latin typeface="Agency FB" panose="020B0503020202020204" pitchFamily="34" charset="0"/>
              </a:rPr>
              <a:t> </a:t>
            </a:r>
            <a:r>
              <a:rPr lang="en-IN" sz="2800" b="1" dirty="0" smtClean="0">
                <a:solidFill>
                  <a:schemeClr val="bg1"/>
                </a:solidFill>
                <a:latin typeface="Agency FB" panose="020B0503020202020204" pitchFamily="34" charset="0"/>
              </a:rPr>
              <a:t>   return 0;</a:t>
            </a:r>
          </a:p>
          <a:p>
            <a:r>
              <a:rPr lang="en-IN" sz="2800" b="1" dirty="0">
                <a:solidFill>
                  <a:schemeClr val="bg1"/>
                </a:solidFill>
                <a:latin typeface="Agency FB" panose="020B0503020202020204" pitchFamily="34" charset="0"/>
              </a:rPr>
              <a:t>}</a:t>
            </a:r>
            <a:endParaRPr lang="en-IN" sz="2800" b="1" dirty="0" smtClean="0">
              <a:solidFill>
                <a:schemeClr val="bg1"/>
              </a:solidFill>
              <a:latin typeface="Agency FB" panose="020B0503020202020204" pitchFamily="34" charset="0"/>
            </a:endParaRPr>
          </a:p>
          <a:p>
            <a:endParaRPr lang="en-GB" sz="2800" b="1" dirty="0" smtClean="0">
              <a:solidFill>
                <a:schemeClr val="bg1"/>
              </a:solidFill>
              <a:latin typeface="Agency FB" panose="020B0503020202020204" pitchFamily="34" charset="0"/>
            </a:endParaRPr>
          </a:p>
        </p:txBody>
      </p:sp>
      <p:grpSp>
        <p:nvGrpSpPr>
          <p:cNvPr id="33" name="Group 32"/>
          <p:cNvGrpSpPr/>
          <p:nvPr/>
        </p:nvGrpSpPr>
        <p:grpSpPr>
          <a:xfrm>
            <a:off x="6152026" y="1140994"/>
            <a:ext cx="5549756" cy="4855124"/>
            <a:chOff x="508144" y="1299160"/>
            <a:chExt cx="7764228" cy="4855124"/>
          </a:xfrm>
        </p:grpSpPr>
        <p:sp>
          <p:nvSpPr>
            <p:cNvPr id="34" name="Rounded Rectangle 33"/>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0" name="Oval 39"/>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44" name="TextBox 43"/>
          <p:cNvSpPr txBox="1"/>
          <p:nvPr/>
        </p:nvSpPr>
        <p:spPr>
          <a:xfrm>
            <a:off x="6923866" y="1227725"/>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OUTPUT</a:t>
            </a:r>
            <a:endParaRPr lang="en-GB" sz="3200" b="1" dirty="0">
              <a:latin typeface="Agency FB" panose="020B0503020202020204" pitchFamily="34" charset="0"/>
            </a:endParaRPr>
          </a:p>
        </p:txBody>
      </p:sp>
      <p:sp>
        <p:nvSpPr>
          <p:cNvPr id="45" name="TextBox 44"/>
          <p:cNvSpPr txBox="1"/>
          <p:nvPr/>
        </p:nvSpPr>
        <p:spPr>
          <a:xfrm>
            <a:off x="6415613" y="2067207"/>
            <a:ext cx="8801100" cy="523220"/>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100</a:t>
            </a:r>
            <a:endParaRPr lang="en-GB" sz="2800" b="1" dirty="0" smtClean="0">
              <a:solidFill>
                <a:schemeClr val="bg1"/>
              </a:solidFill>
              <a:latin typeface="Agency FB" panose="020B0503020202020204" pitchFamily="34" charset="0"/>
            </a:endParaRPr>
          </a:p>
        </p:txBody>
      </p:sp>
      <p:pic>
        <p:nvPicPr>
          <p:cNvPr id="50180" name="Picture 4" descr="How to Create a Dot loading Animation using HTML and CSS? - GeeksforGeeks"/>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7207" y="1430297"/>
            <a:ext cx="2882853" cy="172572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436566" y="1276507"/>
            <a:ext cx="1552706" cy="482229"/>
          </a:xfrm>
          <a:prstGeom prst="roundRect">
            <a:avLst/>
          </a:prstGeom>
          <a:solidFill>
            <a:srgbClr val="0C3A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t>RUN</a:t>
            </a:r>
            <a:endParaRPr lang="en-GB" sz="2400" b="1" dirty="0"/>
          </a:p>
        </p:txBody>
      </p:sp>
    </p:spTree>
    <p:extLst>
      <p:ext uri="{BB962C8B-B14F-4D97-AF65-F5344CB8AC3E}">
        <p14:creationId xmlns:p14="http://schemas.microsoft.com/office/powerpoint/2010/main" val="352728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500"/>
                                  </p:stCondLst>
                                  <p:childTnLst>
                                    <p:set>
                                      <p:cBhvr>
                                        <p:cTn id="9" dur="1" fill="hold">
                                          <p:stCondLst>
                                            <p:cond delay="0"/>
                                          </p:stCondLst>
                                        </p:cTn>
                                        <p:tgtEl>
                                          <p:spTgt spid="50180"/>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MACROS</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55745" y="1140994"/>
            <a:ext cx="5549756" cy="4855124"/>
            <a:chOff x="508144" y="1299160"/>
            <a:chExt cx="7764228" cy="4855124"/>
          </a:xfrm>
        </p:grpSpPr>
        <p:sp>
          <p:nvSpPr>
            <p:cNvPr id="36" name="Rounded Rectangle 35"/>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8" name="Oval 47"/>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TextBox 62"/>
          <p:cNvSpPr txBox="1"/>
          <p:nvPr/>
        </p:nvSpPr>
        <p:spPr>
          <a:xfrm>
            <a:off x="833742" y="1974993"/>
            <a:ext cx="4576940" cy="3970318"/>
          </a:xfrm>
          <a:prstGeom prst="rect">
            <a:avLst/>
          </a:prstGeom>
          <a:noFill/>
        </p:spPr>
        <p:txBody>
          <a:bodyPr wrap="square" rtlCol="0">
            <a:spAutoFit/>
          </a:bodyPr>
          <a:lstStyle/>
          <a:p>
            <a:r>
              <a:rPr lang="en-IN" sz="2800" b="1" dirty="0" smtClean="0">
                <a:solidFill>
                  <a:schemeClr val="bg1"/>
                </a:solidFill>
                <a:latin typeface="Agency FB" panose="020B0503020202020204" pitchFamily="34" charset="0"/>
              </a:rPr>
              <a:t>#include &lt;</a:t>
            </a:r>
            <a:r>
              <a:rPr lang="en-IN" sz="2800" b="1" dirty="0" err="1" smtClean="0">
                <a:solidFill>
                  <a:schemeClr val="bg1"/>
                </a:solidFill>
                <a:latin typeface="Agency FB" panose="020B0503020202020204" pitchFamily="34" charset="0"/>
              </a:rPr>
              <a:t>stdio.h</a:t>
            </a:r>
            <a:r>
              <a:rPr lang="en-IN" sz="2800" b="1" dirty="0" smtClean="0">
                <a:solidFill>
                  <a:schemeClr val="bg1"/>
                </a:solidFill>
                <a:latin typeface="Agency FB" panose="020B0503020202020204" pitchFamily="34" charset="0"/>
              </a:rPr>
              <a:t>&gt;</a:t>
            </a:r>
          </a:p>
          <a:p>
            <a:r>
              <a:rPr lang="en-IN" sz="2800" b="1" dirty="0" smtClean="0">
                <a:solidFill>
                  <a:schemeClr val="bg1"/>
                </a:solidFill>
                <a:latin typeface="Agency FB" panose="020B0503020202020204" pitchFamily="34" charset="0"/>
              </a:rPr>
              <a:t>#define max 100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main () </a:t>
            </a:r>
          </a:p>
          <a:p>
            <a:r>
              <a:rPr lang="en-IN" sz="2800" b="1" dirty="0" smtClean="0">
                <a:solidFill>
                  <a:schemeClr val="bg1"/>
                </a:solidFill>
                <a:latin typeface="Agency FB" panose="020B0503020202020204" pitchFamily="34" charset="0"/>
              </a:rPr>
              <a:t> {</a:t>
            </a:r>
          </a:p>
          <a:p>
            <a:r>
              <a:rPr lang="en-IN" sz="2800" b="1" dirty="0" smtClean="0">
                <a:solidFill>
                  <a:schemeClr val="bg1"/>
                </a:solidFill>
                <a:latin typeface="Agency FB" panose="020B0503020202020204" pitchFamily="34" charset="0"/>
              </a:rPr>
              <a:t>    #define max 50</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int</a:t>
            </a:r>
            <a:r>
              <a:rPr lang="en-IN" sz="2800" b="1" dirty="0" smtClean="0">
                <a:solidFill>
                  <a:schemeClr val="bg1"/>
                </a:solidFill>
                <a:latin typeface="Agency FB" panose="020B0503020202020204" pitchFamily="34" charset="0"/>
              </a:rPr>
              <a:t>  a= max;</a:t>
            </a:r>
          </a:p>
          <a:p>
            <a:r>
              <a:rPr lang="en-IN" sz="2800" b="1" dirty="0" smtClean="0">
                <a:solidFill>
                  <a:schemeClr val="bg1"/>
                </a:solidFill>
                <a:latin typeface="Agency FB" panose="020B0503020202020204" pitchFamily="34" charset="0"/>
              </a:rPr>
              <a:t>    </a:t>
            </a:r>
            <a:r>
              <a:rPr lang="en-IN" sz="2800" b="1" dirty="0" err="1" smtClean="0">
                <a:solidFill>
                  <a:schemeClr val="bg1"/>
                </a:solidFill>
                <a:latin typeface="Agency FB" panose="020B0503020202020204" pitchFamily="34" charset="0"/>
              </a:rPr>
              <a:t>printf</a:t>
            </a:r>
            <a:r>
              <a:rPr lang="en-IN" sz="2800" b="1" dirty="0" smtClean="0">
                <a:solidFill>
                  <a:schemeClr val="bg1"/>
                </a:solidFill>
                <a:latin typeface="Agency FB" panose="020B0503020202020204" pitchFamily="34" charset="0"/>
              </a:rPr>
              <a:t>("%d", a);</a:t>
            </a:r>
          </a:p>
          <a:p>
            <a:r>
              <a:rPr lang="en-IN" sz="2800" b="1" dirty="0" smtClean="0">
                <a:solidFill>
                  <a:schemeClr val="bg1"/>
                </a:solidFill>
                <a:latin typeface="Agency FB" panose="020B0503020202020204" pitchFamily="34" charset="0"/>
              </a:rPr>
              <a:t>    return 0;</a:t>
            </a:r>
          </a:p>
          <a:p>
            <a:r>
              <a:rPr lang="en-IN" sz="2800" b="1" dirty="0" smtClean="0">
                <a:solidFill>
                  <a:schemeClr val="bg1"/>
                </a:solidFill>
                <a:latin typeface="Agency FB" panose="020B0503020202020204" pitchFamily="34" charset="0"/>
              </a:rPr>
              <a:t>}</a:t>
            </a:r>
          </a:p>
        </p:txBody>
      </p:sp>
      <p:grpSp>
        <p:nvGrpSpPr>
          <p:cNvPr id="33" name="Group 32"/>
          <p:cNvGrpSpPr/>
          <p:nvPr/>
        </p:nvGrpSpPr>
        <p:grpSpPr>
          <a:xfrm>
            <a:off x="6152026" y="1140994"/>
            <a:ext cx="5549756" cy="4855124"/>
            <a:chOff x="508144" y="1299160"/>
            <a:chExt cx="7764228" cy="4855124"/>
          </a:xfrm>
        </p:grpSpPr>
        <p:sp>
          <p:nvSpPr>
            <p:cNvPr id="34" name="Rounded Rectangle 33"/>
            <p:cNvSpPr/>
            <p:nvPr/>
          </p:nvSpPr>
          <p:spPr>
            <a:xfrm>
              <a:off x="508144" y="1299162"/>
              <a:ext cx="7764228" cy="4855122"/>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p:cNvPicPr>
              <a:picLocks noChangeAspect="1"/>
            </p:cNvPicPr>
            <p:nvPr/>
          </p:nvPicPr>
          <p:blipFill rotWithShape="1">
            <a:blip r:embed="rId4">
              <a:biLevel thresh="25000"/>
            </a:blip>
            <a:srcRect b="80955"/>
            <a:stretch/>
          </p:blipFill>
          <p:spPr>
            <a:xfrm>
              <a:off x="508144" y="1299160"/>
              <a:ext cx="7764228" cy="758239"/>
            </a:xfrm>
            <a:prstGeom prst="rect">
              <a:avLst/>
            </a:prstGeom>
          </p:spPr>
        </p:pic>
        <p:sp>
          <p:nvSpPr>
            <p:cNvPr id="40" name="Oval 39"/>
            <p:cNvSpPr/>
            <p:nvPr/>
          </p:nvSpPr>
          <p:spPr>
            <a:xfrm>
              <a:off x="6216397" y="1438710"/>
              <a:ext cx="457200" cy="457200"/>
            </a:xfrm>
            <a:prstGeom prst="ellipse">
              <a:avLst/>
            </a:prstGeom>
            <a:solidFill>
              <a:srgbClr val="72CF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6876136" y="1438710"/>
              <a:ext cx="457200" cy="457200"/>
            </a:xfrm>
            <a:prstGeom prst="ellipse">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7535875" y="1438710"/>
              <a:ext cx="457200" cy="457200"/>
            </a:xfrm>
            <a:prstGeom prst="ellipse">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44" name="TextBox 43"/>
          <p:cNvSpPr txBox="1"/>
          <p:nvPr/>
        </p:nvSpPr>
        <p:spPr>
          <a:xfrm>
            <a:off x="6923866" y="1227725"/>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OUTPUT</a:t>
            </a:r>
            <a:endParaRPr lang="en-GB" sz="3200" b="1" dirty="0">
              <a:latin typeface="Agency FB" panose="020B0503020202020204" pitchFamily="34" charset="0"/>
            </a:endParaRPr>
          </a:p>
        </p:txBody>
      </p:sp>
      <p:sp>
        <p:nvSpPr>
          <p:cNvPr id="45" name="TextBox 44"/>
          <p:cNvSpPr txBox="1"/>
          <p:nvPr/>
        </p:nvSpPr>
        <p:spPr>
          <a:xfrm>
            <a:off x="6415613" y="2067207"/>
            <a:ext cx="8801100" cy="523220"/>
          </a:xfrm>
          <a:prstGeom prst="rect">
            <a:avLst/>
          </a:prstGeom>
          <a:noFill/>
        </p:spPr>
        <p:txBody>
          <a:bodyPr wrap="square" rtlCol="0">
            <a:spAutoFit/>
          </a:bodyPr>
          <a:lstStyle/>
          <a:p>
            <a:r>
              <a:rPr lang="en-IN" sz="2800" b="1" dirty="0">
                <a:solidFill>
                  <a:schemeClr val="bg1"/>
                </a:solidFill>
                <a:latin typeface="Agency FB" panose="020B0503020202020204" pitchFamily="34" charset="0"/>
              </a:rPr>
              <a:t>5</a:t>
            </a:r>
            <a:r>
              <a:rPr lang="en-IN" sz="2800" b="1" dirty="0" smtClean="0">
                <a:solidFill>
                  <a:schemeClr val="bg1"/>
                </a:solidFill>
                <a:latin typeface="Agency FB" panose="020B0503020202020204" pitchFamily="34" charset="0"/>
              </a:rPr>
              <a:t>0</a:t>
            </a:r>
            <a:endParaRPr lang="en-GB" sz="2800" b="1" dirty="0" smtClean="0">
              <a:solidFill>
                <a:schemeClr val="bg1"/>
              </a:solidFill>
              <a:latin typeface="Agency FB" panose="020B0503020202020204" pitchFamily="34" charset="0"/>
            </a:endParaRPr>
          </a:p>
        </p:txBody>
      </p:sp>
      <p:pic>
        <p:nvPicPr>
          <p:cNvPr id="50180" name="Picture 4" descr="How to Create a Dot loading Animation using HTML and CSS? - GeeksforGeeks"/>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7207" y="1430297"/>
            <a:ext cx="2882853" cy="172572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436566" y="1276507"/>
            <a:ext cx="1552706" cy="482229"/>
          </a:xfrm>
          <a:prstGeom prst="roundRect">
            <a:avLst/>
          </a:prstGeom>
          <a:solidFill>
            <a:srgbClr val="0C3A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t>RUN</a:t>
            </a:r>
            <a:endParaRPr lang="en-GB" sz="2400" b="1" dirty="0"/>
          </a:p>
        </p:txBody>
      </p:sp>
    </p:spTree>
    <p:extLst>
      <p:ext uri="{BB962C8B-B14F-4D97-AF65-F5344CB8AC3E}">
        <p14:creationId xmlns:p14="http://schemas.microsoft.com/office/powerpoint/2010/main" val="170762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500"/>
                                  </p:stCondLst>
                                  <p:childTnLst>
                                    <p:set>
                                      <p:cBhvr>
                                        <p:cTn id="9" dur="1" fill="hold">
                                          <p:stCondLst>
                                            <p:cond delay="0"/>
                                          </p:stCondLst>
                                        </p:cTn>
                                        <p:tgtEl>
                                          <p:spTgt spid="50180"/>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3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418" name="Picture 2" descr="Pin by 현정 임 on Digital Assistant | Motion graphics design, Motion graphics  animation, Motion design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2275" y="1076325"/>
            <a:ext cx="6267450" cy="4705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05050" y="489286"/>
            <a:ext cx="7581900" cy="923330"/>
          </a:xfrm>
          <a:prstGeom prst="rect">
            <a:avLst/>
          </a:prstGeom>
          <a:noFill/>
        </p:spPr>
        <p:txBody>
          <a:bodyPr wrap="square" rtlCol="0">
            <a:spAutoFit/>
          </a:bodyPr>
          <a:lstStyle/>
          <a:p>
            <a:pPr algn="ctr"/>
            <a:r>
              <a:rPr lang="en-GB" sz="5400" b="1" u="sng" dirty="0" smtClean="0">
                <a:solidFill>
                  <a:schemeClr val="bg1"/>
                </a:solidFill>
              </a:rPr>
              <a:t>FILE INCLUSION</a:t>
            </a:r>
            <a:endParaRPr lang="en-GB" sz="5400" b="1" u="sng" dirty="0">
              <a:solidFill>
                <a:schemeClr val="bg1"/>
              </a:solidFill>
            </a:endParaRPr>
          </a:p>
        </p:txBody>
      </p:sp>
      <p:pic>
        <p:nvPicPr>
          <p:cNvPr id="7"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5485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3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305050" y="51136"/>
            <a:ext cx="7581900" cy="923330"/>
          </a:xfrm>
          <a:prstGeom prst="rect">
            <a:avLst/>
          </a:prstGeom>
          <a:noFill/>
        </p:spPr>
        <p:txBody>
          <a:bodyPr wrap="square" rtlCol="0">
            <a:spAutoFit/>
          </a:bodyPr>
          <a:lstStyle/>
          <a:p>
            <a:pPr algn="ctr"/>
            <a:r>
              <a:rPr lang="en-GB" sz="5400" b="1" u="sng" dirty="0" smtClean="0">
                <a:solidFill>
                  <a:schemeClr val="bg1"/>
                </a:solidFill>
              </a:rPr>
              <a:t>FILE INCLUSION</a:t>
            </a:r>
            <a:endParaRPr lang="en-GB" sz="5400" b="1" u="sng" dirty="0">
              <a:solidFill>
                <a:schemeClr val="bg1"/>
              </a:solidFill>
            </a:endParaRPr>
          </a:p>
        </p:txBody>
      </p:sp>
      <p:pic>
        <p:nvPicPr>
          <p:cNvPr id="7"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2450" y="1044651"/>
            <a:ext cx="11087100" cy="400110"/>
          </a:xfrm>
          <a:prstGeom prst="rect">
            <a:avLst/>
          </a:prstGeom>
          <a:noFill/>
        </p:spPr>
        <p:txBody>
          <a:bodyPr wrap="square" rtlCol="0">
            <a:spAutoFit/>
          </a:bodyPr>
          <a:lstStyle/>
          <a:p>
            <a:r>
              <a:rPr lang="en-GB" sz="2000" i="1" dirty="0">
                <a:solidFill>
                  <a:schemeClr val="bg1"/>
                </a:solidFill>
              </a:rPr>
              <a:t>This type of </a:t>
            </a:r>
            <a:r>
              <a:rPr lang="en-GB" sz="2000" i="1" dirty="0" err="1">
                <a:solidFill>
                  <a:schemeClr val="bg1"/>
                </a:solidFill>
              </a:rPr>
              <a:t>preprocessor</a:t>
            </a:r>
            <a:r>
              <a:rPr lang="en-GB" sz="2000" i="1" dirty="0">
                <a:solidFill>
                  <a:schemeClr val="bg1"/>
                </a:solidFill>
              </a:rPr>
              <a:t> directives insert the entire contents of file into the source program.</a:t>
            </a:r>
          </a:p>
        </p:txBody>
      </p:sp>
      <p:sp>
        <p:nvSpPr>
          <p:cNvPr id="8" name="TextBox 7"/>
          <p:cNvSpPr txBox="1"/>
          <p:nvPr/>
        </p:nvSpPr>
        <p:spPr>
          <a:xfrm>
            <a:off x="552450" y="1448243"/>
            <a:ext cx="11087100" cy="400110"/>
          </a:xfrm>
          <a:prstGeom prst="rect">
            <a:avLst/>
          </a:prstGeom>
          <a:noFill/>
        </p:spPr>
        <p:txBody>
          <a:bodyPr wrap="square" rtlCol="0">
            <a:spAutoFit/>
          </a:bodyPr>
          <a:lstStyle/>
          <a:p>
            <a:r>
              <a:rPr lang="en-GB" sz="2000" i="1" u="sng" dirty="0" smtClean="0">
                <a:solidFill>
                  <a:schemeClr val="bg1"/>
                </a:solidFill>
              </a:rPr>
              <a:t>Two Cases:</a:t>
            </a:r>
            <a:endParaRPr lang="en-GB" sz="2000" i="1" u="sng" dirty="0">
              <a:solidFill>
                <a:schemeClr val="bg1"/>
              </a:solidFill>
            </a:endParaRPr>
          </a:p>
        </p:txBody>
      </p:sp>
      <p:sp>
        <p:nvSpPr>
          <p:cNvPr id="9" name="TextBox 8"/>
          <p:cNvSpPr txBox="1"/>
          <p:nvPr/>
        </p:nvSpPr>
        <p:spPr>
          <a:xfrm>
            <a:off x="552450" y="1848353"/>
            <a:ext cx="11087100" cy="707886"/>
          </a:xfrm>
          <a:prstGeom prst="rect">
            <a:avLst/>
          </a:prstGeom>
          <a:noFill/>
        </p:spPr>
        <p:txBody>
          <a:bodyPr wrap="square" rtlCol="0">
            <a:spAutoFit/>
          </a:bodyPr>
          <a:lstStyle/>
          <a:p>
            <a:pPr marL="342900" indent="-342900">
              <a:buFont typeface="Arial" panose="020B0604020202020204" pitchFamily="34" charset="0"/>
              <a:buChar char="•"/>
            </a:pPr>
            <a:r>
              <a:rPr lang="en-GB" sz="2000" i="1" dirty="0" smtClean="0">
                <a:solidFill>
                  <a:schemeClr val="bg1"/>
                </a:solidFill>
              </a:rPr>
              <a:t>For large program where we divide it into the smaller programs (files)</a:t>
            </a:r>
          </a:p>
          <a:p>
            <a:pPr marL="342900" indent="-342900">
              <a:buFont typeface="Arial" panose="020B0604020202020204" pitchFamily="34" charset="0"/>
              <a:buChar char="•"/>
            </a:pPr>
            <a:r>
              <a:rPr lang="en-GB" sz="2000" i="1" dirty="0" smtClean="0">
                <a:solidFill>
                  <a:schemeClr val="bg1"/>
                </a:solidFill>
              </a:rPr>
              <a:t>If similar functions and macro definitions are using frequently</a:t>
            </a:r>
            <a:endParaRPr lang="en-GB" sz="2000" i="1" dirty="0">
              <a:solidFill>
                <a:schemeClr val="bg1"/>
              </a:solidFill>
            </a:endParaRPr>
          </a:p>
        </p:txBody>
      </p:sp>
      <p:sp>
        <p:nvSpPr>
          <p:cNvPr id="10" name="TextBox 9"/>
          <p:cNvSpPr txBox="1"/>
          <p:nvPr/>
        </p:nvSpPr>
        <p:spPr>
          <a:xfrm>
            <a:off x="552450" y="2613449"/>
            <a:ext cx="11087100" cy="4401205"/>
          </a:xfrm>
          <a:prstGeom prst="rect">
            <a:avLst/>
          </a:prstGeom>
          <a:noFill/>
        </p:spPr>
        <p:txBody>
          <a:bodyPr wrap="square" rtlCol="0">
            <a:spAutoFit/>
          </a:bodyPr>
          <a:lstStyle/>
          <a:p>
            <a:pPr algn="just"/>
            <a:r>
              <a:rPr lang="en-GB" sz="2000" b="1" dirty="0" smtClean="0">
                <a:solidFill>
                  <a:schemeClr val="bg1"/>
                </a:solidFill>
              </a:rPr>
              <a:t>1. </a:t>
            </a:r>
            <a:r>
              <a:rPr lang="en-GB" sz="2000" b="1" u="sng" dirty="0" smtClean="0">
                <a:solidFill>
                  <a:schemeClr val="bg1"/>
                </a:solidFill>
              </a:rPr>
              <a:t>Header files or standard files</a:t>
            </a:r>
          </a:p>
          <a:p>
            <a:pPr algn="just"/>
            <a:r>
              <a:rPr lang="en-GB" sz="2000" dirty="0" smtClean="0">
                <a:solidFill>
                  <a:schemeClr val="bg1"/>
                </a:solidFill>
              </a:rPr>
              <a:t>These files contains definition of pre-defined functions like </a:t>
            </a:r>
            <a:r>
              <a:rPr lang="en-GB" sz="2000" dirty="0" err="1" smtClean="0">
                <a:solidFill>
                  <a:schemeClr val="bg1"/>
                </a:solidFill>
              </a:rPr>
              <a:t>printf</a:t>
            </a:r>
            <a:r>
              <a:rPr lang="en-GB" sz="2000" dirty="0" smtClean="0">
                <a:solidFill>
                  <a:schemeClr val="bg1"/>
                </a:solidFill>
              </a:rPr>
              <a:t>(), </a:t>
            </a:r>
            <a:r>
              <a:rPr lang="en-GB" sz="2000" dirty="0" err="1" smtClean="0">
                <a:solidFill>
                  <a:schemeClr val="bg1"/>
                </a:solidFill>
              </a:rPr>
              <a:t>scanf</a:t>
            </a:r>
            <a:r>
              <a:rPr lang="en-GB" sz="2000" dirty="0" smtClean="0">
                <a:solidFill>
                  <a:schemeClr val="bg1"/>
                </a:solidFill>
              </a:rPr>
              <a:t>() and </a:t>
            </a:r>
            <a:r>
              <a:rPr lang="en-GB" sz="2000" dirty="0" err="1" smtClean="0">
                <a:solidFill>
                  <a:schemeClr val="bg1"/>
                </a:solidFill>
              </a:rPr>
              <a:t>sqrt</a:t>
            </a:r>
            <a:r>
              <a:rPr lang="en-GB" sz="2000" dirty="0" smtClean="0">
                <a:solidFill>
                  <a:schemeClr val="bg1"/>
                </a:solidFill>
              </a:rPr>
              <a:t>() so on stored in </a:t>
            </a:r>
            <a:r>
              <a:rPr lang="en-GB" sz="2000" dirty="0" err="1" smtClean="0">
                <a:solidFill>
                  <a:schemeClr val="bg1"/>
                </a:solidFill>
              </a:rPr>
              <a:t>stdio.h</a:t>
            </a:r>
            <a:r>
              <a:rPr lang="en-GB" sz="2000" dirty="0" smtClean="0">
                <a:solidFill>
                  <a:schemeClr val="bg1"/>
                </a:solidFill>
              </a:rPr>
              <a:t> and </a:t>
            </a:r>
            <a:r>
              <a:rPr lang="en-GB" sz="2000" dirty="0" err="1" smtClean="0">
                <a:solidFill>
                  <a:schemeClr val="bg1"/>
                </a:solidFill>
              </a:rPr>
              <a:t>math.h</a:t>
            </a:r>
            <a:r>
              <a:rPr lang="en-GB" sz="2000" dirty="0" smtClean="0">
                <a:solidFill>
                  <a:schemeClr val="bg1"/>
                </a:solidFill>
              </a:rPr>
              <a:t> header files. </a:t>
            </a:r>
            <a:r>
              <a:rPr lang="en-GB" sz="2000" b="1" dirty="0" smtClean="0">
                <a:solidFill>
                  <a:schemeClr val="bg1"/>
                </a:solidFill>
              </a:rPr>
              <a:t>syntax: #include &lt;</a:t>
            </a:r>
            <a:r>
              <a:rPr lang="en-GB" sz="2000" b="1" dirty="0" err="1" smtClean="0">
                <a:solidFill>
                  <a:schemeClr val="bg1"/>
                </a:solidFill>
              </a:rPr>
              <a:t>file_name</a:t>
            </a:r>
            <a:r>
              <a:rPr lang="en-GB" sz="2000" b="1" dirty="0" smtClean="0">
                <a:solidFill>
                  <a:schemeClr val="bg1"/>
                </a:solidFill>
              </a:rPr>
              <a:t>&gt;</a:t>
            </a:r>
          </a:p>
          <a:p>
            <a:pPr algn="just"/>
            <a:r>
              <a:rPr lang="en-GB" sz="2000" dirty="0" smtClean="0">
                <a:solidFill>
                  <a:schemeClr val="bg1"/>
                </a:solidFill>
              </a:rPr>
              <a:t>The ‘&lt;‘ and ‘&gt;’ brackets tells the compiler to look for the file in standard directory. </a:t>
            </a:r>
          </a:p>
          <a:p>
            <a:pPr algn="just"/>
            <a:endParaRPr lang="en-GB" sz="2000" b="1" dirty="0" smtClean="0">
              <a:solidFill>
                <a:schemeClr val="bg1"/>
              </a:solidFill>
            </a:endParaRPr>
          </a:p>
          <a:p>
            <a:pPr algn="just"/>
            <a:r>
              <a:rPr lang="en-GB" sz="2000" b="1" dirty="0" smtClean="0">
                <a:solidFill>
                  <a:schemeClr val="bg1"/>
                </a:solidFill>
              </a:rPr>
              <a:t>2. </a:t>
            </a:r>
            <a:r>
              <a:rPr lang="en-GB" sz="2000" b="1" u="sng" dirty="0" smtClean="0">
                <a:solidFill>
                  <a:schemeClr val="bg1"/>
                </a:solidFill>
              </a:rPr>
              <a:t>User Defined files</a:t>
            </a:r>
          </a:p>
          <a:p>
            <a:pPr algn="just"/>
            <a:r>
              <a:rPr lang="en-GB" sz="2000" dirty="0" smtClean="0">
                <a:solidFill>
                  <a:schemeClr val="bg1"/>
                </a:solidFill>
              </a:rPr>
              <a:t>When a program becomes very large, it is good practice to divide it into smaller files and include whenever needed. These types of files are user defined files.</a:t>
            </a:r>
          </a:p>
          <a:p>
            <a:pPr algn="just"/>
            <a:r>
              <a:rPr lang="en-GB" sz="2000" b="1" dirty="0" smtClean="0">
                <a:solidFill>
                  <a:schemeClr val="bg1"/>
                </a:solidFill>
              </a:rPr>
              <a:t>syntax</a:t>
            </a:r>
            <a:r>
              <a:rPr lang="en-GB" sz="2000" dirty="0" smtClean="0">
                <a:solidFill>
                  <a:schemeClr val="bg1"/>
                </a:solidFill>
              </a:rPr>
              <a:t>: #include “</a:t>
            </a:r>
            <a:r>
              <a:rPr lang="en-GB" sz="2000" dirty="0" err="1" smtClean="0">
                <a:solidFill>
                  <a:schemeClr val="bg1"/>
                </a:solidFill>
              </a:rPr>
              <a:t>file_name</a:t>
            </a:r>
            <a:r>
              <a:rPr lang="en-GB" sz="2000" dirty="0" smtClean="0">
                <a:solidFill>
                  <a:schemeClr val="bg1"/>
                </a:solidFill>
              </a:rPr>
              <a:t>“</a:t>
            </a:r>
          </a:p>
          <a:p>
            <a:pPr algn="just"/>
            <a:r>
              <a:rPr lang="en-GB" sz="2000" dirty="0" smtClean="0">
                <a:solidFill>
                  <a:schemeClr val="bg1"/>
                </a:solidFill>
              </a:rPr>
              <a:t>It tells compiler to look for the file in specified directory. If path is not defined with file name then it will search for that file in the same directory where the main program file exists.  Also we define multiple path location separated by semicolon (;).</a:t>
            </a:r>
          </a:p>
          <a:p>
            <a:pPr algn="just"/>
            <a:endParaRPr lang="en-GB" sz="2000" dirty="0" smtClean="0">
              <a:solidFill>
                <a:schemeClr val="bg1"/>
              </a:solidFill>
            </a:endParaRPr>
          </a:p>
          <a:p>
            <a:pPr algn="just"/>
            <a:endParaRPr lang="en-GB" sz="2000" b="1" dirty="0">
              <a:solidFill>
                <a:schemeClr val="bg1"/>
              </a:solidFill>
            </a:endParaRPr>
          </a:p>
        </p:txBody>
      </p:sp>
    </p:spTree>
    <p:extLst>
      <p:ext uri="{BB962C8B-B14F-4D97-AF65-F5344CB8AC3E}">
        <p14:creationId xmlns:p14="http://schemas.microsoft.com/office/powerpoint/2010/main" val="23771921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39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305050" y="51136"/>
            <a:ext cx="7581900" cy="923330"/>
          </a:xfrm>
          <a:prstGeom prst="rect">
            <a:avLst/>
          </a:prstGeom>
          <a:noFill/>
        </p:spPr>
        <p:txBody>
          <a:bodyPr wrap="square" rtlCol="0">
            <a:spAutoFit/>
          </a:bodyPr>
          <a:lstStyle/>
          <a:p>
            <a:pPr algn="ctr"/>
            <a:r>
              <a:rPr lang="en-GB" sz="5400" b="1" u="sng" dirty="0" smtClean="0">
                <a:solidFill>
                  <a:schemeClr val="bg1"/>
                </a:solidFill>
              </a:rPr>
              <a:t>FILE INCLUSION</a:t>
            </a:r>
            <a:endParaRPr lang="en-GB" sz="5400" b="1" u="sng" dirty="0">
              <a:solidFill>
                <a:schemeClr val="bg1"/>
              </a:solidFill>
            </a:endParaRPr>
          </a:p>
        </p:txBody>
      </p:sp>
      <p:pic>
        <p:nvPicPr>
          <p:cNvPr id="7"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5300" y="1173033"/>
            <a:ext cx="4705350" cy="3722817"/>
          </a:xfrm>
          <a:prstGeom prst="rect">
            <a:avLst/>
          </a:prstGeom>
          <a:solidFill>
            <a:schemeClr val="bg1"/>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835260" y="1852401"/>
            <a:ext cx="5429250" cy="2862322"/>
          </a:xfrm>
          <a:prstGeom prst="rect">
            <a:avLst/>
          </a:prstGeom>
          <a:noFill/>
        </p:spPr>
        <p:txBody>
          <a:bodyPr wrap="square" rtlCol="0">
            <a:spAutoFit/>
          </a:bodyPr>
          <a:lstStyle/>
          <a:p>
            <a:r>
              <a:rPr lang="en-GB" sz="2000" dirty="0" smtClean="0"/>
              <a:t>#include&lt;</a:t>
            </a:r>
            <a:r>
              <a:rPr lang="en-GB" sz="2000" dirty="0" err="1" smtClean="0"/>
              <a:t>stdio.h</a:t>
            </a:r>
            <a:r>
              <a:rPr lang="en-GB" sz="2000" dirty="0" smtClean="0"/>
              <a:t>&gt;</a:t>
            </a:r>
          </a:p>
          <a:p>
            <a:r>
              <a:rPr lang="en-GB" sz="2000" dirty="0" smtClean="0"/>
              <a:t>#include "</a:t>
            </a:r>
            <a:r>
              <a:rPr lang="en-GB" sz="2000" dirty="0" err="1" smtClean="0"/>
              <a:t>circle.c</a:t>
            </a:r>
            <a:r>
              <a:rPr lang="en-GB" sz="2000" dirty="0" smtClean="0"/>
              <a:t>"</a:t>
            </a:r>
          </a:p>
          <a:p>
            <a:r>
              <a:rPr lang="en-GB" sz="2000" dirty="0" smtClean="0"/>
              <a:t>#include "</a:t>
            </a:r>
            <a:r>
              <a:rPr lang="en-GB" sz="2000" dirty="0" err="1" smtClean="0"/>
              <a:t>circle.h</a:t>
            </a:r>
            <a:r>
              <a:rPr lang="en-GB" sz="2000" dirty="0" smtClean="0"/>
              <a:t>"</a:t>
            </a:r>
          </a:p>
          <a:p>
            <a:r>
              <a:rPr lang="en-GB" sz="2000" dirty="0" err="1" smtClean="0"/>
              <a:t>int</a:t>
            </a:r>
            <a:r>
              <a:rPr lang="en-GB" sz="2000" dirty="0" smtClean="0"/>
              <a:t> main()</a:t>
            </a:r>
          </a:p>
          <a:p>
            <a:r>
              <a:rPr lang="en-GB" sz="2000" dirty="0" smtClean="0"/>
              <a:t>{</a:t>
            </a:r>
          </a:p>
          <a:p>
            <a:r>
              <a:rPr lang="en-GB" sz="2000" dirty="0" smtClean="0"/>
              <a:t>    float r = 4.0;</a:t>
            </a:r>
          </a:p>
          <a:p>
            <a:r>
              <a:rPr lang="en-GB" sz="2000" dirty="0" smtClean="0"/>
              <a:t>    </a:t>
            </a:r>
            <a:r>
              <a:rPr lang="en-GB" sz="2000" dirty="0" err="1" smtClean="0"/>
              <a:t>printf</a:t>
            </a:r>
            <a:r>
              <a:rPr lang="en-GB" sz="2000" dirty="0" smtClean="0"/>
              <a:t>("%.2f", </a:t>
            </a:r>
            <a:r>
              <a:rPr lang="en-GB" sz="2000" dirty="0" err="1" smtClean="0"/>
              <a:t>circle_area</a:t>
            </a:r>
            <a:r>
              <a:rPr lang="en-GB" sz="2000" dirty="0" smtClean="0"/>
              <a:t>(r, PI));</a:t>
            </a:r>
          </a:p>
          <a:p>
            <a:r>
              <a:rPr lang="en-GB" sz="2000" dirty="0" smtClean="0"/>
              <a:t>    return 0;</a:t>
            </a:r>
          </a:p>
          <a:p>
            <a:r>
              <a:rPr lang="en-GB" sz="2000" dirty="0" smtClean="0"/>
              <a:t>}</a:t>
            </a:r>
            <a:endParaRPr lang="en-GB" sz="2000" dirty="0"/>
          </a:p>
        </p:txBody>
      </p:sp>
      <p:sp>
        <p:nvSpPr>
          <p:cNvPr id="14" name="Rectangle 13"/>
          <p:cNvSpPr/>
          <p:nvPr/>
        </p:nvSpPr>
        <p:spPr>
          <a:xfrm>
            <a:off x="5625630" y="1205491"/>
            <a:ext cx="6210300" cy="2247975"/>
          </a:xfrm>
          <a:prstGeom prst="rect">
            <a:avLst/>
          </a:prstGeom>
          <a:solidFill>
            <a:schemeClr val="bg1"/>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600700" y="3657525"/>
            <a:ext cx="6210300" cy="2247975"/>
          </a:xfrm>
          <a:prstGeom prst="rect">
            <a:avLst/>
          </a:prstGeom>
          <a:solidFill>
            <a:schemeClr val="bg1"/>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835260" y="1284502"/>
            <a:ext cx="4000500" cy="369332"/>
          </a:xfrm>
          <a:prstGeom prst="rect">
            <a:avLst/>
          </a:prstGeom>
          <a:noFill/>
        </p:spPr>
        <p:txBody>
          <a:bodyPr wrap="square" rtlCol="0">
            <a:spAutoFit/>
          </a:bodyPr>
          <a:lstStyle/>
          <a:p>
            <a:pPr algn="ctr"/>
            <a:r>
              <a:rPr lang="en-GB" b="1" u="sng" dirty="0" err="1" smtClean="0"/>
              <a:t>PRIMARY.c</a:t>
            </a:r>
            <a:endParaRPr lang="en-GB" b="1" u="sng" dirty="0"/>
          </a:p>
        </p:txBody>
      </p:sp>
      <p:sp>
        <p:nvSpPr>
          <p:cNvPr id="18" name="TextBox 17"/>
          <p:cNvSpPr txBox="1"/>
          <p:nvPr/>
        </p:nvSpPr>
        <p:spPr>
          <a:xfrm>
            <a:off x="6730530" y="1237243"/>
            <a:ext cx="4000500" cy="369332"/>
          </a:xfrm>
          <a:prstGeom prst="rect">
            <a:avLst/>
          </a:prstGeom>
          <a:noFill/>
        </p:spPr>
        <p:txBody>
          <a:bodyPr wrap="square" rtlCol="0">
            <a:spAutoFit/>
          </a:bodyPr>
          <a:lstStyle/>
          <a:p>
            <a:pPr algn="ctr"/>
            <a:r>
              <a:rPr lang="en-GB" b="1" u="sng" dirty="0" err="1"/>
              <a:t>c</a:t>
            </a:r>
            <a:r>
              <a:rPr lang="en-GB" b="1" u="sng" dirty="0" err="1" smtClean="0"/>
              <a:t>ircle.c</a:t>
            </a:r>
            <a:endParaRPr lang="en-GB" b="1" u="sng" dirty="0"/>
          </a:p>
        </p:txBody>
      </p:sp>
      <p:sp>
        <p:nvSpPr>
          <p:cNvPr id="20" name="TextBox 19"/>
          <p:cNvSpPr txBox="1"/>
          <p:nvPr/>
        </p:nvSpPr>
        <p:spPr>
          <a:xfrm>
            <a:off x="6730530" y="3745050"/>
            <a:ext cx="4000500" cy="369332"/>
          </a:xfrm>
          <a:prstGeom prst="rect">
            <a:avLst/>
          </a:prstGeom>
          <a:noFill/>
        </p:spPr>
        <p:txBody>
          <a:bodyPr wrap="square" rtlCol="0">
            <a:spAutoFit/>
          </a:bodyPr>
          <a:lstStyle/>
          <a:p>
            <a:pPr algn="ctr"/>
            <a:r>
              <a:rPr lang="en-GB" b="1" u="sng" dirty="0" err="1"/>
              <a:t>c</a:t>
            </a:r>
            <a:r>
              <a:rPr lang="en-GB" b="1" u="sng" dirty="0" err="1" smtClean="0"/>
              <a:t>ircle.h</a:t>
            </a:r>
            <a:endParaRPr lang="en-GB" b="1" u="sng" dirty="0"/>
          </a:p>
        </p:txBody>
      </p:sp>
      <p:sp>
        <p:nvSpPr>
          <p:cNvPr id="21" name="TextBox 20"/>
          <p:cNvSpPr txBox="1"/>
          <p:nvPr/>
        </p:nvSpPr>
        <p:spPr>
          <a:xfrm>
            <a:off x="6096000" y="1793964"/>
            <a:ext cx="4000500" cy="1323439"/>
          </a:xfrm>
          <a:prstGeom prst="rect">
            <a:avLst/>
          </a:prstGeom>
          <a:noFill/>
        </p:spPr>
        <p:txBody>
          <a:bodyPr wrap="square" rtlCol="0">
            <a:spAutoFit/>
          </a:bodyPr>
          <a:lstStyle/>
          <a:p>
            <a:r>
              <a:rPr lang="en-GB" sz="2000" dirty="0" smtClean="0"/>
              <a:t>double </a:t>
            </a:r>
            <a:r>
              <a:rPr lang="en-GB" sz="2000" dirty="0" err="1" smtClean="0"/>
              <a:t>circle_area</a:t>
            </a:r>
            <a:r>
              <a:rPr lang="en-GB" sz="2000" dirty="0" smtClean="0"/>
              <a:t>(float r, float PI)</a:t>
            </a:r>
          </a:p>
          <a:p>
            <a:r>
              <a:rPr lang="en-GB" sz="2000" dirty="0" smtClean="0"/>
              <a:t>{</a:t>
            </a:r>
          </a:p>
          <a:p>
            <a:r>
              <a:rPr lang="en-GB" sz="2000" dirty="0" smtClean="0"/>
              <a:t>    return (PI * r * r);</a:t>
            </a:r>
          </a:p>
          <a:p>
            <a:r>
              <a:rPr lang="en-GB" sz="2000" dirty="0" smtClean="0"/>
              <a:t>}</a:t>
            </a:r>
            <a:endParaRPr lang="en-GB" sz="2000" dirty="0"/>
          </a:p>
        </p:txBody>
      </p:sp>
      <p:sp>
        <p:nvSpPr>
          <p:cNvPr id="24" name="TextBox 23"/>
          <p:cNvSpPr txBox="1"/>
          <p:nvPr/>
        </p:nvSpPr>
        <p:spPr>
          <a:xfrm>
            <a:off x="6096000" y="4201907"/>
            <a:ext cx="4000500" cy="1323439"/>
          </a:xfrm>
          <a:prstGeom prst="rect">
            <a:avLst/>
          </a:prstGeom>
          <a:noFill/>
        </p:spPr>
        <p:txBody>
          <a:bodyPr wrap="square" rtlCol="0">
            <a:spAutoFit/>
          </a:bodyPr>
          <a:lstStyle/>
          <a:p>
            <a:r>
              <a:rPr lang="en-GB" sz="2000" dirty="0" smtClean="0"/>
              <a:t>#define PI 3.14159265358979323846</a:t>
            </a:r>
          </a:p>
          <a:p>
            <a:endParaRPr lang="en-GB" sz="2000" dirty="0" smtClean="0"/>
          </a:p>
          <a:p>
            <a:r>
              <a:rPr lang="en-GB" sz="2000" dirty="0" smtClean="0"/>
              <a:t>double </a:t>
            </a:r>
            <a:r>
              <a:rPr lang="en-GB" sz="2000" dirty="0" err="1" smtClean="0"/>
              <a:t>circle_area</a:t>
            </a:r>
            <a:r>
              <a:rPr lang="en-GB" sz="2000" dirty="0" smtClean="0"/>
              <a:t>(float, float);</a:t>
            </a:r>
            <a:endParaRPr lang="en-GB" sz="2000" dirty="0"/>
          </a:p>
        </p:txBody>
      </p:sp>
      <p:grpSp>
        <p:nvGrpSpPr>
          <p:cNvPr id="28" name="Group 27"/>
          <p:cNvGrpSpPr/>
          <p:nvPr/>
        </p:nvGrpSpPr>
        <p:grpSpPr>
          <a:xfrm>
            <a:off x="520230" y="5086275"/>
            <a:ext cx="4699470" cy="819225"/>
            <a:chOff x="520230" y="5086275"/>
            <a:chExt cx="4699470" cy="819225"/>
          </a:xfrm>
        </p:grpSpPr>
        <p:sp>
          <p:nvSpPr>
            <p:cNvPr id="26" name="Rectangle 25"/>
            <p:cNvSpPr/>
            <p:nvPr/>
          </p:nvSpPr>
          <p:spPr>
            <a:xfrm>
              <a:off x="520230" y="5086275"/>
              <a:ext cx="4699470" cy="819225"/>
            </a:xfrm>
            <a:prstGeom prst="rect">
              <a:avLst/>
            </a:prstGeom>
            <a:solidFill>
              <a:schemeClr val="bg1"/>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a:off x="800100" y="5294513"/>
              <a:ext cx="4000500" cy="461665"/>
            </a:xfrm>
            <a:prstGeom prst="rect">
              <a:avLst/>
            </a:prstGeom>
            <a:noFill/>
          </p:spPr>
          <p:txBody>
            <a:bodyPr wrap="square" rtlCol="0">
              <a:spAutoFit/>
            </a:bodyPr>
            <a:lstStyle/>
            <a:p>
              <a:r>
                <a:rPr lang="en-GB" sz="2400" b="1" dirty="0" smtClean="0"/>
                <a:t>OUTPUT: </a:t>
              </a:r>
              <a:r>
                <a:rPr lang="en-GB" sz="2400" dirty="0" smtClean="0"/>
                <a:t>  50.27</a:t>
              </a:r>
              <a:endParaRPr lang="en-GB" sz="2400" dirty="0"/>
            </a:p>
          </p:txBody>
        </p:sp>
      </p:grpSp>
    </p:spTree>
    <p:extLst>
      <p:ext uri="{BB962C8B-B14F-4D97-AF65-F5344CB8AC3E}">
        <p14:creationId xmlns:p14="http://schemas.microsoft.com/office/powerpoint/2010/main" val="41878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CONDITIONAL COMPILATION</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3" name="Rounded Rectangle 2"/>
          <p:cNvSpPr/>
          <p:nvPr/>
        </p:nvSpPr>
        <p:spPr>
          <a:xfrm>
            <a:off x="811983" y="1870959"/>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#if</a:t>
            </a:r>
            <a:endParaRPr lang="en-GB" sz="4000" b="1" dirty="0"/>
          </a:p>
        </p:txBody>
      </p:sp>
      <p:sp>
        <p:nvSpPr>
          <p:cNvPr id="25" name="Rounded Rectangle 24"/>
          <p:cNvSpPr/>
          <p:nvPr/>
        </p:nvSpPr>
        <p:spPr>
          <a:xfrm>
            <a:off x="4636243" y="1230031"/>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a:t>
            </a:r>
            <a:r>
              <a:rPr lang="en-IN" sz="4000" b="1" dirty="0" err="1" smtClean="0"/>
              <a:t>ifdef</a:t>
            </a:r>
            <a:endParaRPr lang="en-GB" sz="4000" b="1" dirty="0"/>
          </a:p>
        </p:txBody>
      </p:sp>
      <p:sp>
        <p:nvSpPr>
          <p:cNvPr id="26" name="Rounded Rectangle 25"/>
          <p:cNvSpPr/>
          <p:nvPr/>
        </p:nvSpPr>
        <p:spPr>
          <a:xfrm>
            <a:off x="8460503" y="1874494"/>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a:t>
            </a:r>
            <a:r>
              <a:rPr lang="en-IN" sz="4000" b="1" dirty="0" err="1" smtClean="0"/>
              <a:t>ifndef</a:t>
            </a:r>
            <a:endParaRPr lang="en-GB" sz="4000" b="1" dirty="0"/>
          </a:p>
        </p:txBody>
      </p:sp>
      <p:sp>
        <p:nvSpPr>
          <p:cNvPr id="27" name="Rounded Rectangle 26"/>
          <p:cNvSpPr/>
          <p:nvPr/>
        </p:nvSpPr>
        <p:spPr>
          <a:xfrm>
            <a:off x="811983" y="3929707"/>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#else</a:t>
            </a:r>
            <a:endParaRPr lang="en-GB" sz="4000" b="1" dirty="0"/>
          </a:p>
        </p:txBody>
      </p:sp>
      <p:sp>
        <p:nvSpPr>
          <p:cNvPr id="28" name="Rounded Rectangle 27"/>
          <p:cNvSpPr/>
          <p:nvPr/>
        </p:nvSpPr>
        <p:spPr>
          <a:xfrm>
            <a:off x="4636243" y="3079896"/>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defined</a:t>
            </a:r>
            <a:endParaRPr lang="en-GB" sz="4000" b="1" dirty="0"/>
          </a:p>
        </p:txBody>
      </p:sp>
      <p:sp>
        <p:nvSpPr>
          <p:cNvPr id="29" name="Rounded Rectangle 28"/>
          <p:cNvSpPr/>
          <p:nvPr/>
        </p:nvSpPr>
        <p:spPr>
          <a:xfrm>
            <a:off x="8460504" y="3929707"/>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a:t>
            </a:r>
            <a:r>
              <a:rPr lang="en-IN" sz="4000" b="1" dirty="0" err="1" smtClean="0"/>
              <a:t>endif</a:t>
            </a:r>
            <a:endParaRPr lang="en-GB" sz="4000" b="1" dirty="0"/>
          </a:p>
        </p:txBody>
      </p:sp>
      <p:sp>
        <p:nvSpPr>
          <p:cNvPr id="30" name="Rounded Rectangle 29"/>
          <p:cNvSpPr/>
          <p:nvPr/>
        </p:nvSpPr>
        <p:spPr>
          <a:xfrm>
            <a:off x="4628224" y="4895263"/>
            <a:ext cx="2836237" cy="1055969"/>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t>#</a:t>
            </a:r>
            <a:r>
              <a:rPr lang="en-IN" sz="4000" b="1" dirty="0" err="1" smtClean="0"/>
              <a:t>elif</a:t>
            </a:r>
            <a:endParaRPr lang="en-GB" sz="4000" b="1" dirty="0"/>
          </a:p>
        </p:txBody>
      </p:sp>
    </p:spTree>
    <p:extLst>
      <p:ext uri="{BB962C8B-B14F-4D97-AF65-F5344CB8AC3E}">
        <p14:creationId xmlns:p14="http://schemas.microsoft.com/office/powerpoint/2010/main" val="29469001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a:t>
            </a:r>
            <a:r>
              <a:rPr lang="en-IN" sz="3200" b="1" dirty="0" err="1" smtClean="0">
                <a:solidFill>
                  <a:prstClr val="white"/>
                </a:solidFill>
                <a:latin typeface="Agency FB" panose="020B0503020202020204" pitchFamily="34" charset="0"/>
              </a:rPr>
              <a:t>undef</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14" name="TextBox 13"/>
          <p:cNvSpPr txBox="1"/>
          <p:nvPr/>
        </p:nvSpPr>
        <p:spPr>
          <a:xfrm>
            <a:off x="1084444" y="1433383"/>
            <a:ext cx="9812156" cy="1200329"/>
          </a:xfrm>
          <a:prstGeom prst="rect">
            <a:avLst/>
          </a:prstGeom>
          <a:noFill/>
        </p:spPr>
        <p:txBody>
          <a:bodyPr wrap="square" rtlCol="0">
            <a:spAutoFit/>
          </a:bodyPr>
          <a:lstStyle/>
          <a:p>
            <a:pPr algn="just"/>
            <a:r>
              <a:rPr lang="en-GB" sz="2400" i="1" dirty="0" smtClean="0">
                <a:solidFill>
                  <a:prstClr val="white"/>
                </a:solidFill>
              </a:rPr>
              <a:t>The #</a:t>
            </a:r>
            <a:r>
              <a:rPr lang="en-GB" sz="2400" i="1" dirty="0" err="1" smtClean="0">
                <a:solidFill>
                  <a:prstClr val="white"/>
                </a:solidFill>
              </a:rPr>
              <a:t>undef</a:t>
            </a:r>
            <a:r>
              <a:rPr lang="en-GB" sz="2400" i="1" dirty="0" smtClean="0">
                <a:solidFill>
                  <a:prstClr val="white"/>
                </a:solidFill>
              </a:rPr>
              <a:t> directive tells the </a:t>
            </a:r>
            <a:r>
              <a:rPr lang="en-GB" sz="2400" i="1" dirty="0" err="1" smtClean="0">
                <a:solidFill>
                  <a:prstClr val="white"/>
                </a:solidFill>
              </a:rPr>
              <a:t>preprocessor</a:t>
            </a:r>
            <a:r>
              <a:rPr lang="en-GB" sz="2400" i="1" dirty="0" smtClean="0">
                <a:solidFill>
                  <a:prstClr val="white"/>
                </a:solidFill>
              </a:rPr>
              <a:t> to remove all definitions for the specified macro. A macro can be redefined after it has been removed by the #</a:t>
            </a:r>
            <a:r>
              <a:rPr lang="en-GB" sz="2400" i="1" dirty="0" err="1" smtClean="0">
                <a:solidFill>
                  <a:prstClr val="white"/>
                </a:solidFill>
              </a:rPr>
              <a:t>undef</a:t>
            </a:r>
            <a:r>
              <a:rPr lang="en-GB" sz="2400" i="1" dirty="0" smtClean="0">
                <a:solidFill>
                  <a:prstClr val="white"/>
                </a:solidFill>
              </a:rPr>
              <a:t> directive.</a:t>
            </a:r>
            <a:endParaRPr lang="en-GB" sz="2400" i="1" dirty="0">
              <a:solidFill>
                <a:prstClr val="white"/>
              </a:solidFill>
            </a:endParaRPr>
          </a:p>
        </p:txBody>
      </p:sp>
      <p:sp>
        <p:nvSpPr>
          <p:cNvPr id="2" name="TextBox 1"/>
          <p:cNvSpPr txBox="1"/>
          <p:nvPr/>
        </p:nvSpPr>
        <p:spPr>
          <a:xfrm>
            <a:off x="1084444" y="3216442"/>
            <a:ext cx="4541186" cy="400110"/>
          </a:xfrm>
          <a:prstGeom prst="rect">
            <a:avLst/>
          </a:prstGeom>
          <a:noFill/>
        </p:spPr>
        <p:txBody>
          <a:bodyPr wrap="square" rtlCol="0">
            <a:spAutoFit/>
          </a:bodyPr>
          <a:lstStyle/>
          <a:p>
            <a:r>
              <a:rPr lang="en-IN" sz="2000" b="1" dirty="0" smtClean="0">
                <a:solidFill>
                  <a:schemeClr val="bg1"/>
                </a:solidFill>
              </a:rPr>
              <a:t>SYNTAX:  </a:t>
            </a:r>
            <a:r>
              <a:rPr lang="en-IN" sz="2000" dirty="0" smtClean="0">
                <a:solidFill>
                  <a:schemeClr val="bg1"/>
                </a:solidFill>
              </a:rPr>
              <a:t>#</a:t>
            </a:r>
            <a:r>
              <a:rPr lang="en-IN" sz="2000" dirty="0" err="1" smtClean="0">
                <a:solidFill>
                  <a:schemeClr val="bg1"/>
                </a:solidFill>
              </a:rPr>
              <a:t>undef</a:t>
            </a:r>
            <a:r>
              <a:rPr lang="en-IN" sz="2000" dirty="0" smtClean="0">
                <a:solidFill>
                  <a:schemeClr val="bg1"/>
                </a:solidFill>
              </a:rPr>
              <a:t> </a:t>
            </a:r>
            <a:r>
              <a:rPr lang="en-IN" sz="2000" dirty="0" err="1" smtClean="0">
                <a:solidFill>
                  <a:schemeClr val="bg1"/>
                </a:solidFill>
              </a:rPr>
              <a:t>macro_definition</a:t>
            </a:r>
            <a:endParaRPr lang="en-GB" sz="2000" dirty="0">
              <a:solidFill>
                <a:schemeClr val="bg1"/>
              </a:solidFill>
            </a:endParaRPr>
          </a:p>
        </p:txBody>
      </p:sp>
      <p:sp>
        <p:nvSpPr>
          <p:cNvPr id="17" name="TextBox 16"/>
          <p:cNvSpPr txBox="1"/>
          <p:nvPr/>
        </p:nvSpPr>
        <p:spPr>
          <a:xfrm>
            <a:off x="1084444" y="3999227"/>
            <a:ext cx="9812156" cy="400110"/>
          </a:xfrm>
          <a:prstGeom prst="rect">
            <a:avLst/>
          </a:prstGeom>
          <a:noFill/>
        </p:spPr>
        <p:txBody>
          <a:bodyPr wrap="square" rtlCol="0">
            <a:spAutoFit/>
          </a:bodyPr>
          <a:lstStyle/>
          <a:p>
            <a:r>
              <a:rPr lang="en-GB" sz="2000" dirty="0" smtClean="0">
                <a:solidFill>
                  <a:schemeClr val="bg1"/>
                </a:solidFill>
              </a:rPr>
              <a:t>Once a macro is undefined, an #</a:t>
            </a:r>
            <a:r>
              <a:rPr lang="en-GB" sz="2000" dirty="0" err="1" smtClean="0">
                <a:solidFill>
                  <a:schemeClr val="bg1"/>
                </a:solidFill>
              </a:rPr>
              <a:t>ifdef</a:t>
            </a:r>
            <a:r>
              <a:rPr lang="en-GB" sz="2000" dirty="0" smtClean="0">
                <a:solidFill>
                  <a:schemeClr val="bg1"/>
                </a:solidFill>
              </a:rPr>
              <a:t> directive on that macro will evaluate to false.</a:t>
            </a:r>
            <a:endParaRPr lang="en-GB" sz="2000" dirty="0">
              <a:solidFill>
                <a:schemeClr val="bg1"/>
              </a:solidFill>
            </a:endParaRPr>
          </a:p>
        </p:txBody>
      </p:sp>
    </p:spTree>
    <p:extLst>
      <p:ext uri="{BB962C8B-B14F-4D97-AF65-F5344CB8AC3E}">
        <p14:creationId xmlns:p14="http://schemas.microsoft.com/office/powerpoint/2010/main" val="933281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14" name="TextBox 13"/>
          <p:cNvSpPr txBox="1"/>
          <p:nvPr/>
        </p:nvSpPr>
        <p:spPr>
          <a:xfrm>
            <a:off x="1084444" y="1433383"/>
            <a:ext cx="9812156" cy="1200329"/>
          </a:xfrm>
          <a:prstGeom prst="rect">
            <a:avLst/>
          </a:prstGeom>
          <a:noFill/>
        </p:spPr>
        <p:txBody>
          <a:bodyPr wrap="square" rtlCol="0">
            <a:spAutoFit/>
          </a:bodyPr>
          <a:lstStyle/>
          <a:p>
            <a:pPr algn="just"/>
            <a:r>
              <a:rPr lang="en-GB" sz="2400" i="1" dirty="0" smtClean="0">
                <a:solidFill>
                  <a:prstClr val="white"/>
                </a:solidFill>
              </a:rPr>
              <a:t>This directive is a special purpose directive and is used to turn on or off some features. This type of directives are compiler-specific i.e., they vary from compiler to compiler.</a:t>
            </a:r>
          </a:p>
        </p:txBody>
      </p:sp>
      <p:sp>
        <p:nvSpPr>
          <p:cNvPr id="2" name="TextBox 1"/>
          <p:cNvSpPr txBox="1"/>
          <p:nvPr/>
        </p:nvSpPr>
        <p:spPr>
          <a:xfrm>
            <a:off x="1084444" y="3216442"/>
            <a:ext cx="4541186" cy="1938992"/>
          </a:xfrm>
          <a:prstGeom prst="rect">
            <a:avLst/>
          </a:prstGeom>
          <a:noFill/>
        </p:spPr>
        <p:txBody>
          <a:bodyPr wrap="square" rtlCol="0">
            <a:spAutoFit/>
          </a:bodyPr>
          <a:lstStyle/>
          <a:p>
            <a:pPr marL="457200" indent="-457200">
              <a:buAutoNum type="arabicPeriod"/>
            </a:pPr>
            <a:r>
              <a:rPr lang="en-IN" sz="2000" dirty="0" smtClean="0">
                <a:solidFill>
                  <a:schemeClr val="bg1"/>
                </a:solidFill>
              </a:rPr>
              <a:t>#pragma  </a:t>
            </a:r>
            <a:r>
              <a:rPr lang="en-IN" sz="2000" dirty="0" err="1" smtClean="0">
                <a:solidFill>
                  <a:schemeClr val="bg1"/>
                </a:solidFill>
              </a:rPr>
              <a:t>startup</a:t>
            </a:r>
            <a:r>
              <a:rPr lang="en-IN" sz="2000" dirty="0" smtClean="0">
                <a:solidFill>
                  <a:schemeClr val="bg1"/>
                </a:solidFill>
              </a:rPr>
              <a:t> and #pragma exit</a:t>
            </a:r>
          </a:p>
          <a:p>
            <a:pPr marL="457200" indent="-457200">
              <a:buAutoNum type="arabicPeriod"/>
            </a:pPr>
            <a:r>
              <a:rPr lang="en-IN" sz="2000" dirty="0" smtClean="0">
                <a:solidFill>
                  <a:schemeClr val="bg1"/>
                </a:solidFill>
              </a:rPr>
              <a:t>#pragma warn directive</a:t>
            </a:r>
          </a:p>
          <a:p>
            <a:pPr marL="457200" indent="-457200">
              <a:buAutoNum type="arabicPeriod"/>
            </a:pPr>
            <a:r>
              <a:rPr lang="en-IN" sz="2000" dirty="0" smtClean="0">
                <a:solidFill>
                  <a:schemeClr val="bg1"/>
                </a:solidFill>
              </a:rPr>
              <a:t>#pragma GCC poison</a:t>
            </a:r>
          </a:p>
          <a:p>
            <a:pPr marL="457200" indent="-457200">
              <a:buAutoNum type="arabicPeriod"/>
            </a:pPr>
            <a:r>
              <a:rPr lang="en-IN" sz="2000" dirty="0" smtClean="0">
                <a:solidFill>
                  <a:schemeClr val="bg1"/>
                </a:solidFill>
              </a:rPr>
              <a:t>#pragma GCC dependency</a:t>
            </a:r>
          </a:p>
          <a:p>
            <a:pPr marL="457200" indent="-457200">
              <a:buAutoNum type="arabicPeriod"/>
            </a:pPr>
            <a:r>
              <a:rPr lang="en-IN" sz="2000" dirty="0" smtClean="0">
                <a:solidFill>
                  <a:schemeClr val="bg1"/>
                </a:solidFill>
              </a:rPr>
              <a:t>#pragma GCC </a:t>
            </a:r>
            <a:r>
              <a:rPr lang="en-IN" sz="2000" dirty="0" err="1" smtClean="0">
                <a:solidFill>
                  <a:schemeClr val="bg1"/>
                </a:solidFill>
              </a:rPr>
              <a:t>system_header</a:t>
            </a:r>
            <a:endParaRPr lang="en-IN" sz="2000" dirty="0" smtClean="0">
              <a:solidFill>
                <a:schemeClr val="bg1"/>
              </a:solidFill>
            </a:endParaRPr>
          </a:p>
          <a:p>
            <a:pPr marL="457200" indent="-457200">
              <a:buAutoNum type="arabicPeriod"/>
            </a:pPr>
            <a:r>
              <a:rPr lang="en-IN" sz="2000" dirty="0" smtClean="0">
                <a:solidFill>
                  <a:schemeClr val="bg1"/>
                </a:solidFill>
              </a:rPr>
              <a:t>#pragma once</a:t>
            </a:r>
            <a:endParaRPr lang="en-GB" sz="2000" dirty="0">
              <a:solidFill>
                <a:schemeClr val="bg1"/>
              </a:solidFill>
            </a:endParaRPr>
          </a:p>
        </p:txBody>
      </p:sp>
    </p:spTree>
    <p:extLst>
      <p:ext uri="{BB962C8B-B14F-4D97-AF65-F5344CB8AC3E}">
        <p14:creationId xmlns:p14="http://schemas.microsoft.com/office/powerpoint/2010/main" val="24851203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a:t>
            </a:r>
            <a:r>
              <a:rPr lang="en-IN" sz="3200" b="1" dirty="0" err="1" smtClean="0">
                <a:solidFill>
                  <a:prstClr val="white"/>
                </a:solidFill>
                <a:latin typeface="Agency FB" panose="020B0503020202020204" pitchFamily="34" charset="0"/>
              </a:rPr>
              <a:t>startup</a:t>
            </a:r>
            <a:r>
              <a:rPr lang="en-IN" sz="3200" b="1" dirty="0" smtClean="0">
                <a:solidFill>
                  <a:prstClr val="white"/>
                </a:solidFill>
                <a:latin typeface="Agency FB" panose="020B0503020202020204" pitchFamily="34" charset="0"/>
              </a:rPr>
              <a:t> and pragma exit</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2" name="TextBox 1"/>
          <p:cNvSpPr txBox="1"/>
          <p:nvPr/>
        </p:nvSpPr>
        <p:spPr>
          <a:xfrm>
            <a:off x="1084444" y="3216442"/>
            <a:ext cx="4541186" cy="400110"/>
          </a:xfrm>
          <a:prstGeom prst="rect">
            <a:avLst/>
          </a:prstGeom>
          <a:noFill/>
        </p:spPr>
        <p:txBody>
          <a:bodyPr wrap="square" rtlCol="0">
            <a:spAutoFit/>
          </a:bodyPr>
          <a:lstStyle/>
          <a:p>
            <a:endParaRPr lang="en-GB" sz="2000" dirty="0">
              <a:solidFill>
                <a:schemeClr val="bg1"/>
              </a:solidFill>
            </a:endParaRPr>
          </a:p>
        </p:txBody>
      </p:sp>
      <p:grpSp>
        <p:nvGrpSpPr>
          <p:cNvPr id="5" name="Group 4"/>
          <p:cNvGrpSpPr/>
          <p:nvPr/>
        </p:nvGrpSpPr>
        <p:grpSpPr>
          <a:xfrm>
            <a:off x="8324850" y="980411"/>
            <a:ext cx="3930357" cy="5186424"/>
            <a:chOff x="4152900" y="980411"/>
            <a:chExt cx="3930357" cy="5186424"/>
          </a:xfrm>
        </p:grpSpPr>
        <p:pic>
          <p:nvPicPr>
            <p:cNvPr id="69634" name="Picture 2" descr="Shit / am i a joke to you? Blank Template - Imgfl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3608249"/>
              <a:ext cx="3364251" cy="2541991"/>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THIS is the age you feel MOST confident about yourself! (You will be  surprised) - Times of In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900" y="1093365"/>
              <a:ext cx="3364251" cy="25231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52900" y="2969475"/>
              <a:ext cx="3364251" cy="646331"/>
            </a:xfrm>
            <a:prstGeom prst="rect">
              <a:avLst/>
            </a:prstGeom>
            <a:solidFill>
              <a:srgbClr val="4C4F4D"/>
            </a:solidFill>
          </p:spPr>
          <p:txBody>
            <a:bodyPr wrap="square" rtlCol="0">
              <a:spAutoFit/>
            </a:bodyPr>
            <a:lstStyle/>
            <a:p>
              <a:pPr algn="ctr"/>
              <a:r>
                <a:rPr lang="en-GB" b="1" dirty="0" smtClean="0">
                  <a:solidFill>
                    <a:schemeClr val="bg1"/>
                  </a:solidFill>
                </a:rPr>
                <a:t>PROGRAM EXCECUTION STARTS WITH THE MAIN FUNCTION</a:t>
              </a:r>
              <a:endParaRPr lang="en-GB" b="1" dirty="0">
                <a:solidFill>
                  <a:schemeClr val="bg1"/>
                </a:solidFill>
              </a:endParaRPr>
            </a:p>
          </p:txBody>
        </p:sp>
        <p:sp>
          <p:nvSpPr>
            <p:cNvPr id="4" name="TextBox 3"/>
            <p:cNvSpPr txBox="1"/>
            <p:nvPr/>
          </p:nvSpPr>
          <p:spPr>
            <a:xfrm>
              <a:off x="5907757" y="980411"/>
              <a:ext cx="2175500" cy="769441"/>
            </a:xfrm>
            <a:prstGeom prst="rect">
              <a:avLst/>
            </a:prstGeom>
            <a:noFill/>
          </p:spPr>
          <p:txBody>
            <a:bodyPr wrap="square" rtlCol="0">
              <a:spAutoFit/>
            </a:bodyPr>
            <a:lstStyle/>
            <a:p>
              <a:r>
                <a:rPr lang="en-GB" sz="4400" b="1" dirty="0" smtClean="0">
                  <a:solidFill>
                    <a:srgbClr val="FFFF00"/>
                  </a:solidFill>
                </a:rPr>
                <a:t>*</a:t>
              </a:r>
              <a:r>
                <a:rPr lang="en-GB" sz="2400" b="1" dirty="0" smtClean="0">
                  <a:solidFill>
                    <a:srgbClr val="FFFF00"/>
                  </a:solidFill>
                </a:rPr>
                <a:t>STUDENT</a:t>
              </a:r>
              <a:endParaRPr lang="en-GB" b="1" dirty="0">
                <a:solidFill>
                  <a:srgbClr val="FFFF00"/>
                </a:solidFill>
              </a:endParaRPr>
            </a:p>
          </p:txBody>
        </p:sp>
        <p:sp>
          <p:nvSpPr>
            <p:cNvPr id="13" name="TextBox 12"/>
            <p:cNvSpPr txBox="1"/>
            <p:nvPr/>
          </p:nvSpPr>
          <p:spPr>
            <a:xfrm>
              <a:off x="5835025" y="3685196"/>
              <a:ext cx="2175500" cy="769441"/>
            </a:xfrm>
            <a:prstGeom prst="rect">
              <a:avLst/>
            </a:prstGeom>
            <a:noFill/>
          </p:spPr>
          <p:txBody>
            <a:bodyPr wrap="square" rtlCol="0">
              <a:spAutoFit/>
            </a:bodyPr>
            <a:lstStyle/>
            <a:p>
              <a:r>
                <a:rPr lang="en-GB" sz="4400" b="1" dirty="0" smtClean="0">
                  <a:solidFill>
                    <a:srgbClr val="FFFF00"/>
                  </a:solidFill>
                </a:rPr>
                <a:t>*</a:t>
              </a:r>
              <a:r>
                <a:rPr lang="en-GB" sz="2400" b="1" dirty="0" smtClean="0">
                  <a:solidFill>
                    <a:srgbClr val="FFFF00"/>
                  </a:solidFill>
                </a:rPr>
                <a:t>PRAGMA</a:t>
              </a:r>
              <a:endParaRPr lang="en-GB" b="1" dirty="0">
                <a:solidFill>
                  <a:srgbClr val="FFFF00"/>
                </a:solidFill>
              </a:endParaRPr>
            </a:p>
          </p:txBody>
        </p:sp>
        <p:sp>
          <p:nvSpPr>
            <p:cNvPr id="15" name="TextBox 14"/>
            <p:cNvSpPr txBox="1"/>
            <p:nvPr/>
          </p:nvSpPr>
          <p:spPr>
            <a:xfrm>
              <a:off x="4154673" y="5797503"/>
              <a:ext cx="3362478" cy="369332"/>
            </a:xfrm>
            <a:prstGeom prst="rect">
              <a:avLst/>
            </a:prstGeom>
            <a:solidFill>
              <a:srgbClr val="4C4F4D"/>
            </a:solidFill>
          </p:spPr>
          <p:txBody>
            <a:bodyPr wrap="square" rtlCol="0">
              <a:spAutoFit/>
            </a:bodyPr>
            <a:lstStyle/>
            <a:p>
              <a:pPr algn="ctr"/>
              <a:r>
                <a:rPr lang="en-GB" b="1" dirty="0" smtClean="0">
                  <a:solidFill>
                    <a:schemeClr val="bg1"/>
                  </a:solidFill>
                </a:rPr>
                <a:t>AM I A JOKE TO YOU</a:t>
              </a:r>
              <a:endParaRPr lang="en-GB" sz="900" b="1" dirty="0">
                <a:solidFill>
                  <a:schemeClr val="bg1"/>
                </a:solidFill>
              </a:endParaRPr>
            </a:p>
          </p:txBody>
        </p:sp>
      </p:grpSp>
      <p:sp>
        <p:nvSpPr>
          <p:cNvPr id="16" name="TextBox 15"/>
          <p:cNvSpPr txBox="1"/>
          <p:nvPr/>
        </p:nvSpPr>
        <p:spPr>
          <a:xfrm>
            <a:off x="775883" y="1433383"/>
            <a:ext cx="6933506" cy="1569660"/>
          </a:xfrm>
          <a:prstGeom prst="rect">
            <a:avLst/>
          </a:prstGeom>
          <a:noFill/>
        </p:spPr>
        <p:txBody>
          <a:bodyPr wrap="square" rtlCol="0">
            <a:spAutoFit/>
          </a:bodyPr>
          <a:lstStyle/>
          <a:p>
            <a:pPr algn="just"/>
            <a:r>
              <a:rPr lang="en-GB" sz="2400" i="1" dirty="0" smtClean="0">
                <a:solidFill>
                  <a:prstClr val="white"/>
                </a:solidFill>
              </a:rPr>
              <a:t>These directives helps us to specify the functions that are needed to run before program </a:t>
            </a:r>
            <a:r>
              <a:rPr lang="en-GB" sz="2400" i="1" dirty="0" err="1" smtClean="0">
                <a:solidFill>
                  <a:prstClr val="white"/>
                </a:solidFill>
              </a:rPr>
              <a:t>startup</a:t>
            </a:r>
            <a:r>
              <a:rPr lang="en-GB" sz="2400" i="1" dirty="0" smtClean="0">
                <a:solidFill>
                  <a:prstClr val="white"/>
                </a:solidFill>
              </a:rPr>
              <a:t>( before the control passes to main()) and just before program exit (just before the control returns from main()).</a:t>
            </a:r>
          </a:p>
        </p:txBody>
      </p:sp>
      <p:grpSp>
        <p:nvGrpSpPr>
          <p:cNvPr id="6" name="Group 5"/>
          <p:cNvGrpSpPr/>
          <p:nvPr/>
        </p:nvGrpSpPr>
        <p:grpSpPr>
          <a:xfrm>
            <a:off x="775884" y="3129176"/>
            <a:ext cx="8916634" cy="2984052"/>
            <a:chOff x="775884" y="3129176"/>
            <a:chExt cx="8916634" cy="2984052"/>
          </a:xfrm>
        </p:grpSpPr>
        <p:pic>
          <p:nvPicPr>
            <p:cNvPr id="69638" name="Picture 6" descr="Can We Talk About How Perfect &amp;#39;How To Train Your Dragon&amp;#39; Is? | by Luke  Trayser | Words for Life | 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884" y="3129176"/>
              <a:ext cx="6933506" cy="29840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036649" y="3216442"/>
              <a:ext cx="3412131" cy="646331"/>
            </a:xfrm>
            <a:prstGeom prst="rect">
              <a:avLst/>
            </a:prstGeom>
            <a:noFill/>
          </p:spPr>
          <p:txBody>
            <a:bodyPr wrap="square" rtlCol="0">
              <a:spAutoFit/>
            </a:bodyPr>
            <a:lstStyle/>
            <a:p>
              <a:r>
                <a:rPr lang="en-GB" sz="3600" b="1" dirty="0" smtClean="0">
                  <a:solidFill>
                    <a:srgbClr val="FFFF00"/>
                  </a:solidFill>
                </a:rPr>
                <a:t>*</a:t>
              </a:r>
              <a:r>
                <a:rPr lang="en-GB" sz="2000" b="1" dirty="0" smtClean="0">
                  <a:solidFill>
                    <a:srgbClr val="FFFF00"/>
                  </a:solidFill>
                </a:rPr>
                <a:t>C-LANGUAGE</a:t>
              </a:r>
              <a:endParaRPr lang="en-GB" sz="1100" b="1" dirty="0">
                <a:solidFill>
                  <a:srgbClr val="FFFF00"/>
                </a:solidFill>
              </a:endParaRPr>
            </a:p>
          </p:txBody>
        </p:sp>
        <p:sp>
          <p:nvSpPr>
            <p:cNvPr id="20" name="TextBox 19"/>
            <p:cNvSpPr txBox="1"/>
            <p:nvPr/>
          </p:nvSpPr>
          <p:spPr>
            <a:xfrm>
              <a:off x="6280387" y="4417868"/>
              <a:ext cx="3412131" cy="646331"/>
            </a:xfrm>
            <a:prstGeom prst="rect">
              <a:avLst/>
            </a:prstGeom>
            <a:noFill/>
          </p:spPr>
          <p:txBody>
            <a:bodyPr wrap="square" rtlCol="0">
              <a:spAutoFit/>
            </a:bodyPr>
            <a:lstStyle/>
            <a:p>
              <a:r>
                <a:rPr lang="en-GB" sz="3600" b="1" dirty="0" smtClean="0">
                  <a:solidFill>
                    <a:srgbClr val="FFFF00"/>
                  </a:solidFill>
                </a:rPr>
                <a:t>*</a:t>
              </a:r>
              <a:r>
                <a:rPr lang="en-GB" sz="2000" b="1" dirty="0" smtClean="0">
                  <a:solidFill>
                    <a:srgbClr val="FFFF00"/>
                  </a:solidFill>
                </a:rPr>
                <a:t>STUDENT</a:t>
              </a:r>
              <a:endParaRPr lang="en-GB" sz="1100" b="1" dirty="0">
                <a:solidFill>
                  <a:srgbClr val="FFFF00"/>
                </a:solidFill>
              </a:endParaRPr>
            </a:p>
          </p:txBody>
        </p:sp>
        <p:sp>
          <p:nvSpPr>
            <p:cNvPr id="21" name="TextBox 20"/>
            <p:cNvSpPr txBox="1"/>
            <p:nvPr/>
          </p:nvSpPr>
          <p:spPr>
            <a:xfrm>
              <a:off x="4346911" y="5382075"/>
              <a:ext cx="3362478" cy="646331"/>
            </a:xfrm>
            <a:prstGeom prst="rect">
              <a:avLst/>
            </a:prstGeom>
            <a:noFill/>
          </p:spPr>
          <p:txBody>
            <a:bodyPr wrap="square" rtlCol="0">
              <a:spAutoFit/>
            </a:bodyPr>
            <a:lstStyle/>
            <a:p>
              <a:pPr algn="ctr"/>
              <a:r>
                <a:rPr lang="en-GB" b="1" dirty="0" smtClean="0">
                  <a:solidFill>
                    <a:schemeClr val="bg1"/>
                  </a:solidFill>
                </a:rPr>
                <a:t>EVERYTHING I KNEW ABOUT PROGRAMMING WAS WRONG</a:t>
              </a:r>
              <a:endParaRPr lang="en-GB" sz="900" b="1" dirty="0">
                <a:solidFill>
                  <a:schemeClr val="bg1"/>
                </a:solidFill>
              </a:endParaRPr>
            </a:p>
          </p:txBody>
        </p:sp>
      </p:grpSp>
    </p:spTree>
    <p:extLst>
      <p:ext uri="{BB962C8B-B14F-4D97-AF65-F5344CB8AC3E}">
        <p14:creationId xmlns:p14="http://schemas.microsoft.com/office/powerpoint/2010/main" val="28400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3131" y="2105561"/>
            <a:ext cx="9445739" cy="2215991"/>
          </a:xfrm>
          <a:prstGeom prst="rect">
            <a:avLst/>
          </a:prstGeom>
          <a:noFill/>
        </p:spPr>
        <p:txBody>
          <a:bodyPr wrap="square" rtlCol="0">
            <a:spAutoFit/>
          </a:bodyPr>
          <a:lstStyle/>
          <a:p>
            <a:pPr algn="ctr"/>
            <a:r>
              <a:rPr lang="en-GB" sz="13800" b="1" dirty="0" smtClean="0">
                <a:solidFill>
                  <a:schemeClr val="bg1"/>
                </a:solidFill>
              </a:rPr>
              <a:t>CLAP TWICE</a:t>
            </a:r>
            <a:endParaRPr lang="en-GB" sz="13800" b="1" dirty="0">
              <a:solidFill>
                <a:schemeClr val="bg1"/>
              </a:solidFill>
            </a:endParaRPr>
          </a:p>
        </p:txBody>
      </p:sp>
    </p:spTree>
    <p:extLst>
      <p:ext uri="{BB962C8B-B14F-4D97-AF65-F5344CB8AC3E}">
        <p14:creationId xmlns:p14="http://schemas.microsoft.com/office/powerpoint/2010/main" val="26005553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ounded Rectangle 39"/>
          <p:cNvSpPr/>
          <p:nvPr/>
        </p:nvSpPr>
        <p:spPr>
          <a:xfrm>
            <a:off x="461493" y="1019364"/>
            <a:ext cx="3511257" cy="5141036"/>
          </a:xfrm>
          <a:prstGeom prst="roundRect">
            <a:avLst>
              <a:gd name="adj" fmla="val 11139"/>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a:t>
            </a:r>
            <a:r>
              <a:rPr lang="en-IN" sz="3200" b="1" dirty="0" err="1" smtClean="0">
                <a:solidFill>
                  <a:prstClr val="white"/>
                </a:solidFill>
                <a:latin typeface="Agency FB" panose="020B0503020202020204" pitchFamily="34" charset="0"/>
              </a:rPr>
              <a:t>startup</a:t>
            </a:r>
            <a:r>
              <a:rPr lang="en-IN" sz="3200" b="1" dirty="0" smtClean="0">
                <a:solidFill>
                  <a:prstClr val="white"/>
                </a:solidFill>
                <a:latin typeface="Agency FB" panose="020B0503020202020204" pitchFamily="34" charset="0"/>
              </a:rPr>
              <a:t> and pragma exit</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084444" y="3216442"/>
            <a:ext cx="4541186" cy="400110"/>
          </a:xfrm>
          <a:prstGeom prst="rect">
            <a:avLst/>
          </a:prstGeom>
          <a:noFill/>
        </p:spPr>
        <p:txBody>
          <a:bodyPr wrap="square" rtlCol="0">
            <a:spAutoFit/>
          </a:bodyPr>
          <a:lstStyle/>
          <a:p>
            <a:endParaRPr lang="en-GB" sz="2000" dirty="0">
              <a:solidFill>
                <a:schemeClr val="bg1"/>
              </a:solidFill>
            </a:endParaRPr>
          </a:p>
        </p:txBody>
      </p:sp>
      <p:sp>
        <p:nvSpPr>
          <p:cNvPr id="3" name="TextBox 2"/>
          <p:cNvSpPr txBox="1"/>
          <p:nvPr/>
        </p:nvSpPr>
        <p:spPr>
          <a:xfrm>
            <a:off x="774496" y="968062"/>
            <a:ext cx="4064578" cy="5262979"/>
          </a:xfrm>
          <a:prstGeom prst="rect">
            <a:avLst/>
          </a:prstGeom>
          <a:noFill/>
        </p:spPr>
        <p:txBody>
          <a:bodyPr wrap="square" rtlCol="0">
            <a:spAutoFit/>
          </a:bodyPr>
          <a:lstStyle/>
          <a:p>
            <a:r>
              <a:rPr lang="en-GB" sz="1400" b="1" dirty="0" smtClean="0">
                <a:solidFill>
                  <a:schemeClr val="bg1"/>
                </a:solidFill>
              </a:rPr>
              <a:t>#include&lt;</a:t>
            </a:r>
            <a:r>
              <a:rPr lang="en-GB" sz="1400" b="1" dirty="0" err="1" smtClean="0">
                <a:solidFill>
                  <a:schemeClr val="bg1"/>
                </a:solidFill>
              </a:rPr>
              <a:t>stdio.h</a:t>
            </a:r>
            <a:r>
              <a:rPr lang="en-GB" sz="1400" b="1" dirty="0" smtClean="0">
                <a:solidFill>
                  <a:schemeClr val="bg1"/>
                </a:solidFill>
              </a:rPr>
              <a:t>&gt;</a:t>
            </a:r>
          </a:p>
          <a:p>
            <a:r>
              <a:rPr lang="en-GB" sz="1400" b="1" dirty="0" smtClean="0">
                <a:solidFill>
                  <a:schemeClr val="bg1"/>
                </a:solidFill>
              </a:rPr>
              <a:t>	</a:t>
            </a:r>
          </a:p>
          <a:p>
            <a:r>
              <a:rPr lang="en-GB" sz="1400" b="1" dirty="0" smtClean="0">
                <a:solidFill>
                  <a:srgbClr val="EE266E"/>
                </a:solidFill>
              </a:rPr>
              <a:t>void</a:t>
            </a:r>
            <a:r>
              <a:rPr lang="en-GB" sz="1400" b="1" dirty="0" smtClean="0">
                <a:solidFill>
                  <a:schemeClr val="bg1"/>
                </a:solidFill>
              </a:rPr>
              <a:t> func1();</a:t>
            </a:r>
          </a:p>
          <a:p>
            <a:r>
              <a:rPr lang="en-GB" sz="1400" b="1" dirty="0" smtClean="0">
                <a:solidFill>
                  <a:srgbClr val="EE266E"/>
                </a:solidFill>
              </a:rPr>
              <a:t>void</a:t>
            </a:r>
            <a:r>
              <a:rPr lang="en-GB" sz="1400" b="1" dirty="0" smtClean="0">
                <a:solidFill>
                  <a:schemeClr val="bg1"/>
                </a:solidFill>
              </a:rPr>
              <a:t> func2();</a:t>
            </a:r>
          </a:p>
          <a:p>
            <a:r>
              <a:rPr lang="en-GB" sz="1400" b="1" dirty="0" smtClean="0">
                <a:solidFill>
                  <a:schemeClr val="bg1"/>
                </a:solidFill>
              </a:rPr>
              <a:t>	</a:t>
            </a:r>
          </a:p>
          <a:p>
            <a:r>
              <a:rPr lang="en-GB" sz="1400" b="1" dirty="0" smtClean="0">
                <a:solidFill>
                  <a:schemeClr val="bg1"/>
                </a:solidFill>
              </a:rPr>
              <a:t>#pragma </a:t>
            </a:r>
            <a:r>
              <a:rPr lang="en-GB" sz="1400" b="1" dirty="0" err="1" smtClean="0">
                <a:solidFill>
                  <a:schemeClr val="bg1"/>
                </a:solidFill>
              </a:rPr>
              <a:t>startup</a:t>
            </a:r>
            <a:r>
              <a:rPr lang="en-GB" sz="1400" b="1" dirty="0" smtClean="0">
                <a:solidFill>
                  <a:schemeClr val="bg1"/>
                </a:solidFill>
              </a:rPr>
              <a:t> func1</a:t>
            </a:r>
          </a:p>
          <a:p>
            <a:r>
              <a:rPr lang="en-GB" sz="1400" b="1" dirty="0" smtClean="0">
                <a:solidFill>
                  <a:schemeClr val="bg1"/>
                </a:solidFill>
              </a:rPr>
              <a:t>#pragma exit func2</a:t>
            </a:r>
          </a:p>
          <a:p>
            <a:r>
              <a:rPr lang="en-GB" sz="1400" b="1" dirty="0" smtClean="0">
                <a:solidFill>
                  <a:schemeClr val="bg1"/>
                </a:solidFill>
              </a:rPr>
              <a:t>	</a:t>
            </a:r>
          </a:p>
          <a:p>
            <a:r>
              <a:rPr lang="en-GB" sz="1400" b="1" dirty="0" smtClean="0">
                <a:solidFill>
                  <a:srgbClr val="EE266E"/>
                </a:solidFill>
              </a:rPr>
              <a:t>void</a:t>
            </a:r>
            <a:r>
              <a:rPr lang="en-GB" sz="1400" b="1" dirty="0" smtClean="0">
                <a:solidFill>
                  <a:schemeClr val="bg1"/>
                </a:solidFill>
              </a:rPr>
              <a:t> func1()</a:t>
            </a:r>
          </a:p>
          <a:p>
            <a:r>
              <a:rPr lang="en-GB" sz="1400" b="1" dirty="0" smtClean="0">
                <a:solidFill>
                  <a:schemeClr val="bg1"/>
                </a:solidFill>
              </a:rPr>
              <a:t>{</a:t>
            </a:r>
          </a:p>
          <a:p>
            <a:r>
              <a:rPr lang="en-GB" sz="1400" b="1" dirty="0" smtClean="0">
                <a:solidFill>
                  <a:schemeClr val="bg1"/>
                </a:solidFill>
              </a:rPr>
              <a:t>	</a:t>
            </a:r>
            <a:r>
              <a:rPr lang="en-GB" sz="1400" b="1" dirty="0" err="1" smtClean="0">
                <a:solidFill>
                  <a:srgbClr val="439FFF"/>
                </a:solidFill>
              </a:rPr>
              <a:t>printf</a:t>
            </a:r>
            <a:r>
              <a:rPr lang="en-GB" sz="1400" b="1" dirty="0" smtClean="0">
                <a:solidFill>
                  <a:schemeClr val="bg1"/>
                </a:solidFill>
              </a:rPr>
              <a:t>("</a:t>
            </a:r>
            <a:r>
              <a:rPr lang="en-GB" sz="1400" b="1" dirty="0" smtClean="0">
                <a:solidFill>
                  <a:srgbClr val="FFC000"/>
                </a:solidFill>
              </a:rPr>
              <a:t>Inside func1()\n</a:t>
            </a:r>
            <a:r>
              <a:rPr lang="en-GB" sz="1400" b="1" dirty="0" smtClean="0">
                <a:solidFill>
                  <a:schemeClr val="bg1"/>
                </a:solidFill>
              </a:rPr>
              <a:t>");</a:t>
            </a:r>
          </a:p>
          <a:p>
            <a:r>
              <a:rPr lang="en-GB" sz="1400" b="1" dirty="0" smtClean="0">
                <a:solidFill>
                  <a:schemeClr val="bg1"/>
                </a:solidFill>
              </a:rPr>
              <a:t>}</a:t>
            </a:r>
          </a:p>
          <a:p>
            <a:r>
              <a:rPr lang="en-GB" sz="1400" b="1" dirty="0" smtClean="0">
                <a:solidFill>
                  <a:schemeClr val="bg1"/>
                </a:solidFill>
              </a:rPr>
              <a:t>	</a:t>
            </a:r>
          </a:p>
          <a:p>
            <a:r>
              <a:rPr lang="en-GB" sz="1400" b="1" dirty="0" smtClean="0">
                <a:solidFill>
                  <a:srgbClr val="EE266E"/>
                </a:solidFill>
              </a:rPr>
              <a:t>void</a:t>
            </a:r>
            <a:r>
              <a:rPr lang="en-GB" sz="1400" b="1" dirty="0" smtClean="0">
                <a:solidFill>
                  <a:schemeClr val="bg1"/>
                </a:solidFill>
              </a:rPr>
              <a:t> func2()</a:t>
            </a:r>
          </a:p>
          <a:p>
            <a:r>
              <a:rPr lang="en-GB" sz="1400" b="1" dirty="0" smtClean="0">
                <a:solidFill>
                  <a:schemeClr val="bg1"/>
                </a:solidFill>
              </a:rPr>
              <a:t>{</a:t>
            </a:r>
          </a:p>
          <a:p>
            <a:r>
              <a:rPr lang="en-GB" sz="1400" b="1" dirty="0" smtClean="0">
                <a:solidFill>
                  <a:schemeClr val="bg1"/>
                </a:solidFill>
              </a:rPr>
              <a:t>	</a:t>
            </a:r>
            <a:r>
              <a:rPr lang="en-GB" sz="1400" b="1" dirty="0" err="1" smtClean="0">
                <a:solidFill>
                  <a:srgbClr val="439FFF"/>
                </a:solidFill>
              </a:rPr>
              <a:t>printf</a:t>
            </a:r>
            <a:r>
              <a:rPr lang="en-GB" sz="1400" b="1" dirty="0" smtClean="0">
                <a:solidFill>
                  <a:schemeClr val="bg1"/>
                </a:solidFill>
              </a:rPr>
              <a:t>("</a:t>
            </a:r>
            <a:r>
              <a:rPr lang="en-GB" sz="1400" b="1" dirty="0" smtClean="0">
                <a:solidFill>
                  <a:srgbClr val="FFC000"/>
                </a:solidFill>
              </a:rPr>
              <a:t>Inside func2()\n</a:t>
            </a:r>
            <a:r>
              <a:rPr lang="en-GB" sz="1400" b="1" dirty="0" smtClean="0">
                <a:solidFill>
                  <a:schemeClr val="bg1"/>
                </a:solidFill>
              </a:rPr>
              <a:t>");	</a:t>
            </a:r>
          </a:p>
          <a:p>
            <a:r>
              <a:rPr lang="en-GB" sz="1400" b="1" dirty="0" smtClean="0">
                <a:solidFill>
                  <a:schemeClr val="bg1"/>
                </a:solidFill>
              </a:rPr>
              <a:t>}</a:t>
            </a:r>
          </a:p>
          <a:p>
            <a:r>
              <a:rPr lang="en-GB" sz="1400" b="1" dirty="0" smtClean="0">
                <a:solidFill>
                  <a:schemeClr val="bg1"/>
                </a:solidFill>
              </a:rPr>
              <a:t>	</a:t>
            </a:r>
          </a:p>
          <a:p>
            <a:r>
              <a:rPr lang="en-GB" sz="1400" b="1" dirty="0" err="1" smtClean="0">
                <a:solidFill>
                  <a:srgbClr val="439FFF"/>
                </a:solidFill>
              </a:rPr>
              <a:t>int</a:t>
            </a:r>
            <a:r>
              <a:rPr lang="en-GB" sz="1400" b="1" dirty="0" smtClean="0">
                <a:solidFill>
                  <a:schemeClr val="bg1"/>
                </a:solidFill>
              </a:rPr>
              <a:t> main()</a:t>
            </a:r>
          </a:p>
          <a:p>
            <a:r>
              <a:rPr lang="en-GB" sz="1400" b="1" dirty="0" smtClean="0">
                <a:solidFill>
                  <a:schemeClr val="bg1"/>
                </a:solidFill>
              </a:rPr>
              <a:t>{</a:t>
            </a:r>
          </a:p>
          <a:p>
            <a:r>
              <a:rPr lang="en-GB" sz="1400" b="1" dirty="0" smtClean="0">
                <a:solidFill>
                  <a:schemeClr val="bg1"/>
                </a:solidFill>
              </a:rPr>
              <a:t>	</a:t>
            </a:r>
            <a:r>
              <a:rPr lang="en-GB" sz="1400" b="1" dirty="0" err="1" smtClean="0">
                <a:solidFill>
                  <a:srgbClr val="439FFF"/>
                </a:solidFill>
              </a:rPr>
              <a:t>printf</a:t>
            </a:r>
            <a:r>
              <a:rPr lang="en-GB" sz="1400" b="1" dirty="0" smtClean="0">
                <a:solidFill>
                  <a:schemeClr val="bg1"/>
                </a:solidFill>
              </a:rPr>
              <a:t>("</a:t>
            </a:r>
            <a:r>
              <a:rPr lang="en-GB" sz="1400" b="1" dirty="0" smtClean="0">
                <a:solidFill>
                  <a:srgbClr val="FFC000"/>
                </a:solidFill>
              </a:rPr>
              <a:t>Inside main()\n</a:t>
            </a:r>
            <a:r>
              <a:rPr lang="en-GB" sz="1400" b="1" dirty="0" smtClean="0">
                <a:solidFill>
                  <a:schemeClr val="bg1"/>
                </a:solidFill>
              </a:rPr>
              <a:t>");</a:t>
            </a:r>
          </a:p>
          <a:p>
            <a:r>
              <a:rPr lang="en-GB" sz="1400" b="1" dirty="0" smtClean="0">
                <a:solidFill>
                  <a:schemeClr val="bg1"/>
                </a:solidFill>
              </a:rPr>
              <a:t>		</a:t>
            </a:r>
          </a:p>
          <a:p>
            <a:r>
              <a:rPr lang="en-GB" sz="1400" b="1" dirty="0" smtClean="0">
                <a:solidFill>
                  <a:schemeClr val="bg1"/>
                </a:solidFill>
              </a:rPr>
              <a:t>	</a:t>
            </a:r>
            <a:r>
              <a:rPr lang="en-GB" sz="1400" b="1" dirty="0" smtClean="0">
                <a:solidFill>
                  <a:srgbClr val="EE266E"/>
                </a:solidFill>
              </a:rPr>
              <a:t>return</a:t>
            </a:r>
            <a:r>
              <a:rPr lang="en-GB" sz="1400" b="1" dirty="0" smtClean="0">
                <a:solidFill>
                  <a:schemeClr val="bg1"/>
                </a:solidFill>
              </a:rPr>
              <a:t> 0;</a:t>
            </a:r>
          </a:p>
          <a:p>
            <a:r>
              <a:rPr lang="en-GB" sz="1400" b="1" dirty="0" smtClean="0">
                <a:solidFill>
                  <a:schemeClr val="bg1"/>
                </a:solidFill>
              </a:rPr>
              <a:t>}</a:t>
            </a:r>
            <a:endParaRPr lang="en-GB" sz="1400" b="1" dirty="0">
              <a:solidFill>
                <a:schemeClr val="bg1"/>
              </a:solidFill>
            </a:endParaRPr>
          </a:p>
        </p:txBody>
      </p:sp>
      <p:cxnSp>
        <p:nvCxnSpPr>
          <p:cNvPr id="5" name="Straight Arrow Connector 4"/>
          <p:cNvCxnSpPr/>
          <p:nvPr/>
        </p:nvCxnSpPr>
        <p:spPr>
          <a:xfrm>
            <a:off x="293232" y="1115616"/>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9274" y="2195142"/>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1252" y="2841528"/>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17294" y="3259306"/>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7240" y="4964472"/>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1252" y="5469798"/>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05264" y="5830746"/>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01252" y="2405756"/>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599320" y="1019364"/>
            <a:ext cx="1812866" cy="584775"/>
          </a:xfrm>
          <a:prstGeom prst="roundRect">
            <a:avLst>
              <a:gd name="adj" fmla="val 29955"/>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err="1"/>
              <a:t>s</a:t>
            </a:r>
            <a:r>
              <a:rPr lang="en-GB" sz="3200" dirty="0" err="1" smtClean="0"/>
              <a:t>tdio.h</a:t>
            </a:r>
            <a:endParaRPr lang="en-GB" sz="3200" dirty="0"/>
          </a:p>
        </p:txBody>
      </p:sp>
      <p:sp>
        <p:nvSpPr>
          <p:cNvPr id="22" name="Rounded Rectangle 21"/>
          <p:cNvSpPr/>
          <p:nvPr/>
        </p:nvSpPr>
        <p:spPr>
          <a:xfrm>
            <a:off x="4599320" y="1827959"/>
            <a:ext cx="1812866" cy="584775"/>
          </a:xfrm>
          <a:prstGeom prst="roundRect">
            <a:avLst>
              <a:gd name="adj" fmla="val 29955"/>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func1</a:t>
            </a:r>
            <a:endParaRPr lang="en-GB" sz="3200" dirty="0"/>
          </a:p>
        </p:txBody>
      </p:sp>
      <p:sp>
        <p:nvSpPr>
          <p:cNvPr id="23" name="Rounded Rectangle 22"/>
          <p:cNvSpPr/>
          <p:nvPr/>
        </p:nvSpPr>
        <p:spPr>
          <a:xfrm>
            <a:off x="4599320" y="2636554"/>
            <a:ext cx="1812866" cy="2736992"/>
          </a:xfrm>
          <a:prstGeom prst="roundRect">
            <a:avLst>
              <a:gd name="adj" fmla="val 29955"/>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main</a:t>
            </a:r>
            <a:endParaRPr lang="en-GB" sz="3200" dirty="0"/>
          </a:p>
        </p:txBody>
      </p:sp>
      <p:sp>
        <p:nvSpPr>
          <p:cNvPr id="24" name="Rounded Rectangle 23"/>
          <p:cNvSpPr/>
          <p:nvPr/>
        </p:nvSpPr>
        <p:spPr>
          <a:xfrm>
            <a:off x="4599320" y="5509906"/>
            <a:ext cx="1812866" cy="584775"/>
          </a:xfrm>
          <a:prstGeom prst="roundRect">
            <a:avLst>
              <a:gd name="adj" fmla="val 29955"/>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func2</a:t>
            </a:r>
            <a:endParaRPr lang="en-GB" sz="3200" dirty="0"/>
          </a:p>
        </p:txBody>
      </p:sp>
      <p:cxnSp>
        <p:nvCxnSpPr>
          <p:cNvPr id="25" name="Straight Arrow Connector 24"/>
          <p:cNvCxnSpPr/>
          <p:nvPr/>
        </p:nvCxnSpPr>
        <p:spPr>
          <a:xfrm>
            <a:off x="293231" y="3892969"/>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93230" y="4302043"/>
            <a:ext cx="465221"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7124907" y="1115616"/>
            <a:ext cx="4490542" cy="4490542"/>
          </a:xfrm>
          <a:prstGeom prst="rect">
            <a:avLst/>
          </a:prstGeom>
        </p:spPr>
      </p:pic>
      <p:sp>
        <p:nvSpPr>
          <p:cNvPr id="21" name="TextBox 20"/>
          <p:cNvSpPr txBox="1"/>
          <p:nvPr/>
        </p:nvSpPr>
        <p:spPr>
          <a:xfrm>
            <a:off x="7641638" y="1751014"/>
            <a:ext cx="1565013" cy="369332"/>
          </a:xfrm>
          <a:prstGeom prst="rect">
            <a:avLst/>
          </a:prstGeom>
          <a:noFill/>
        </p:spPr>
        <p:txBody>
          <a:bodyPr wrap="square" rtlCol="0">
            <a:spAutoFit/>
          </a:bodyPr>
          <a:lstStyle/>
          <a:p>
            <a:r>
              <a:rPr lang="en-GB" dirty="0" smtClean="0">
                <a:solidFill>
                  <a:schemeClr val="bg1"/>
                </a:solidFill>
              </a:rPr>
              <a:t>Inside func1()</a:t>
            </a:r>
            <a:endParaRPr lang="en-GB" dirty="0">
              <a:solidFill>
                <a:schemeClr val="bg1"/>
              </a:solidFill>
            </a:endParaRPr>
          </a:p>
        </p:txBody>
      </p:sp>
      <p:sp>
        <p:nvSpPr>
          <p:cNvPr id="33" name="TextBox 32"/>
          <p:cNvSpPr txBox="1"/>
          <p:nvPr/>
        </p:nvSpPr>
        <p:spPr>
          <a:xfrm>
            <a:off x="7641638" y="2120346"/>
            <a:ext cx="1565013" cy="369332"/>
          </a:xfrm>
          <a:prstGeom prst="rect">
            <a:avLst/>
          </a:prstGeom>
          <a:noFill/>
        </p:spPr>
        <p:txBody>
          <a:bodyPr wrap="square" rtlCol="0">
            <a:spAutoFit/>
          </a:bodyPr>
          <a:lstStyle/>
          <a:p>
            <a:r>
              <a:rPr lang="en-GB" dirty="0" smtClean="0">
                <a:solidFill>
                  <a:schemeClr val="bg1"/>
                </a:solidFill>
              </a:rPr>
              <a:t>Inside main()</a:t>
            </a:r>
            <a:endParaRPr lang="en-GB" dirty="0">
              <a:solidFill>
                <a:schemeClr val="bg1"/>
              </a:solidFill>
            </a:endParaRPr>
          </a:p>
        </p:txBody>
      </p:sp>
      <p:sp>
        <p:nvSpPr>
          <p:cNvPr id="37" name="TextBox 36"/>
          <p:cNvSpPr txBox="1"/>
          <p:nvPr/>
        </p:nvSpPr>
        <p:spPr>
          <a:xfrm>
            <a:off x="7641638" y="2506910"/>
            <a:ext cx="1565013" cy="369332"/>
          </a:xfrm>
          <a:prstGeom prst="rect">
            <a:avLst/>
          </a:prstGeom>
          <a:noFill/>
        </p:spPr>
        <p:txBody>
          <a:bodyPr wrap="square" rtlCol="0">
            <a:spAutoFit/>
          </a:bodyPr>
          <a:lstStyle/>
          <a:p>
            <a:r>
              <a:rPr lang="en-GB" dirty="0" smtClean="0">
                <a:solidFill>
                  <a:schemeClr val="bg1"/>
                </a:solidFill>
              </a:rPr>
              <a:t>Inside func2()</a:t>
            </a:r>
            <a:endParaRPr lang="en-GB" dirty="0">
              <a:solidFill>
                <a:schemeClr val="bg1"/>
              </a:solidFill>
            </a:endParaRPr>
          </a:p>
        </p:txBody>
      </p:sp>
      <p:sp>
        <p:nvSpPr>
          <p:cNvPr id="34" name="TextBox 33"/>
          <p:cNvSpPr txBox="1"/>
          <p:nvPr/>
        </p:nvSpPr>
        <p:spPr>
          <a:xfrm>
            <a:off x="7038756" y="5657973"/>
            <a:ext cx="4823400" cy="461665"/>
          </a:xfrm>
          <a:prstGeom prst="rect">
            <a:avLst/>
          </a:prstGeom>
          <a:noFill/>
        </p:spPr>
        <p:txBody>
          <a:bodyPr wrap="square" rtlCol="0">
            <a:spAutoFit/>
          </a:bodyPr>
          <a:lstStyle/>
          <a:p>
            <a:pPr algn="just"/>
            <a:r>
              <a:rPr lang="en-GB" sz="1200" b="1" dirty="0" smtClean="0">
                <a:solidFill>
                  <a:srgbClr val="FF0000"/>
                </a:solidFill>
              </a:rPr>
              <a:t>NOTE: THIS WILL NOT BE THE OUTPUT IN GCC COMPILERS AS GCC DOES NOT SUPPORT PRAGMA STARTUP AND PRAGMA EXIT</a:t>
            </a:r>
            <a:endParaRPr lang="en-GB" sz="1200" b="1" dirty="0">
              <a:solidFill>
                <a:srgbClr val="FF0000"/>
              </a:solidFill>
            </a:endParaRPr>
          </a:p>
        </p:txBody>
      </p:sp>
    </p:spTree>
    <p:extLst>
      <p:ext uri="{BB962C8B-B14F-4D97-AF65-F5344CB8AC3E}">
        <p14:creationId xmlns:p14="http://schemas.microsoft.com/office/powerpoint/2010/main" val="33055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1" grpId="0"/>
      <p:bldP spid="33" grpId="0"/>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ounded Rectangle 35"/>
          <p:cNvSpPr/>
          <p:nvPr/>
        </p:nvSpPr>
        <p:spPr>
          <a:xfrm>
            <a:off x="311289" y="1056392"/>
            <a:ext cx="3872638" cy="5001507"/>
          </a:xfrm>
          <a:prstGeom prst="roundRect">
            <a:avLst>
              <a:gd name="adj" fmla="val 7711"/>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ACHIEVE THE SAME RESULT IN GCC</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29389" y="1214065"/>
            <a:ext cx="5807242" cy="4708981"/>
          </a:xfrm>
          <a:prstGeom prst="rect">
            <a:avLst/>
          </a:prstGeom>
          <a:noFill/>
        </p:spPr>
        <p:txBody>
          <a:bodyPr wrap="square" rtlCol="0">
            <a:spAutoFit/>
          </a:bodyPr>
          <a:lstStyle/>
          <a:p>
            <a:r>
              <a:rPr lang="en-GB" sz="1200" b="1" dirty="0" smtClean="0">
                <a:solidFill>
                  <a:schemeClr val="bg1"/>
                </a:solidFill>
              </a:rPr>
              <a:t>#include&lt;</a:t>
            </a:r>
            <a:r>
              <a:rPr lang="en-GB" sz="1200" b="1" dirty="0" err="1" smtClean="0">
                <a:solidFill>
                  <a:schemeClr val="bg1"/>
                </a:solidFill>
              </a:rPr>
              <a:t>stdio.h</a:t>
            </a:r>
            <a:r>
              <a:rPr lang="en-GB" sz="1200" b="1" dirty="0" smtClean="0">
                <a:solidFill>
                  <a:schemeClr val="bg1"/>
                </a:solidFill>
              </a:rPr>
              <a:t>&gt;</a:t>
            </a:r>
          </a:p>
          <a:p>
            <a:r>
              <a:rPr lang="en-GB" sz="1200" b="1" dirty="0" smtClean="0">
                <a:solidFill>
                  <a:schemeClr val="bg1"/>
                </a:solidFill>
              </a:rPr>
              <a:t>	</a:t>
            </a:r>
          </a:p>
          <a:p>
            <a:r>
              <a:rPr lang="en-GB" sz="1200" b="1" dirty="0" smtClean="0">
                <a:solidFill>
                  <a:srgbClr val="EE266E"/>
                </a:solidFill>
              </a:rPr>
              <a:t>void</a:t>
            </a:r>
            <a:r>
              <a:rPr lang="en-GB" sz="1200" b="1" dirty="0" smtClean="0">
                <a:solidFill>
                  <a:schemeClr val="bg1"/>
                </a:solidFill>
              </a:rPr>
              <a:t> func1();</a:t>
            </a:r>
          </a:p>
          <a:p>
            <a:r>
              <a:rPr lang="en-GB" sz="1200" b="1" dirty="0" smtClean="0">
                <a:solidFill>
                  <a:srgbClr val="EE266E"/>
                </a:solidFill>
              </a:rPr>
              <a:t>void</a:t>
            </a:r>
            <a:r>
              <a:rPr lang="en-GB" sz="1200" b="1" dirty="0" smtClean="0">
                <a:solidFill>
                  <a:schemeClr val="bg1"/>
                </a:solidFill>
              </a:rPr>
              <a:t> func2();</a:t>
            </a:r>
          </a:p>
          <a:p>
            <a:r>
              <a:rPr lang="en-GB" sz="1200" b="1" dirty="0" smtClean="0">
                <a:solidFill>
                  <a:schemeClr val="bg1"/>
                </a:solidFill>
              </a:rPr>
              <a:t>	</a:t>
            </a:r>
          </a:p>
          <a:p>
            <a:r>
              <a:rPr lang="en-GB" sz="1200" b="1" dirty="0" smtClean="0">
                <a:solidFill>
                  <a:srgbClr val="EE266E"/>
                </a:solidFill>
              </a:rPr>
              <a:t>void</a:t>
            </a:r>
            <a:r>
              <a:rPr lang="en-GB" sz="1200" b="1" dirty="0" smtClean="0">
                <a:solidFill>
                  <a:schemeClr val="bg1"/>
                </a:solidFill>
              </a:rPr>
              <a:t> __attribute__((constructor)) func1();</a:t>
            </a:r>
          </a:p>
          <a:p>
            <a:r>
              <a:rPr lang="en-GB" sz="1200" b="1" dirty="0" smtClean="0">
                <a:solidFill>
                  <a:srgbClr val="EE266E"/>
                </a:solidFill>
              </a:rPr>
              <a:t>void</a:t>
            </a:r>
            <a:r>
              <a:rPr lang="en-GB" sz="1200" b="1" dirty="0" smtClean="0">
                <a:solidFill>
                  <a:schemeClr val="bg1"/>
                </a:solidFill>
              </a:rPr>
              <a:t> __attribute__((destructor)) func2();</a:t>
            </a:r>
          </a:p>
          <a:p>
            <a:r>
              <a:rPr lang="en-GB" sz="1200" b="1" dirty="0" smtClean="0">
                <a:solidFill>
                  <a:schemeClr val="bg1"/>
                </a:solidFill>
              </a:rPr>
              <a:t>	</a:t>
            </a:r>
          </a:p>
          <a:p>
            <a:r>
              <a:rPr lang="en-GB" sz="1200" b="1" dirty="0" smtClean="0">
                <a:solidFill>
                  <a:srgbClr val="EE266E"/>
                </a:solidFill>
              </a:rPr>
              <a:t>void</a:t>
            </a:r>
            <a:r>
              <a:rPr lang="en-GB" sz="1200" b="1" dirty="0" smtClean="0">
                <a:solidFill>
                  <a:schemeClr val="bg1"/>
                </a:solidFill>
              </a:rPr>
              <a:t> func1()</a:t>
            </a:r>
          </a:p>
          <a:p>
            <a:r>
              <a:rPr lang="en-GB" sz="1200" b="1" dirty="0" smtClean="0">
                <a:solidFill>
                  <a:schemeClr val="bg1"/>
                </a:solidFill>
              </a:rPr>
              <a:t>{</a:t>
            </a:r>
          </a:p>
          <a:p>
            <a:r>
              <a:rPr lang="en-GB" sz="1200" b="1" dirty="0" smtClean="0">
                <a:solidFill>
                  <a:schemeClr val="bg1"/>
                </a:solidFill>
              </a:rPr>
              <a:t>	</a:t>
            </a:r>
            <a:r>
              <a:rPr lang="en-GB" sz="1200" b="1" dirty="0" err="1" smtClean="0">
                <a:solidFill>
                  <a:srgbClr val="439FFF"/>
                </a:solidFill>
              </a:rPr>
              <a:t>printf</a:t>
            </a:r>
            <a:r>
              <a:rPr lang="en-GB" sz="1200" b="1" dirty="0" smtClean="0">
                <a:solidFill>
                  <a:schemeClr val="bg1"/>
                </a:solidFill>
              </a:rPr>
              <a:t>("</a:t>
            </a:r>
            <a:r>
              <a:rPr lang="en-GB" sz="1200" b="1" dirty="0" smtClean="0">
                <a:solidFill>
                  <a:schemeClr val="accent4">
                    <a:lumMod val="75000"/>
                  </a:schemeClr>
                </a:solidFill>
              </a:rPr>
              <a:t>Inside func1()\n</a:t>
            </a:r>
            <a:r>
              <a:rPr lang="en-GB" sz="1200" b="1" dirty="0" smtClean="0">
                <a:solidFill>
                  <a:schemeClr val="bg1"/>
                </a:solidFill>
              </a:rPr>
              <a:t>");</a:t>
            </a:r>
          </a:p>
          <a:p>
            <a:r>
              <a:rPr lang="en-GB" sz="1200" b="1" dirty="0" smtClean="0">
                <a:solidFill>
                  <a:schemeClr val="bg1"/>
                </a:solidFill>
              </a:rPr>
              <a:t>}</a:t>
            </a:r>
          </a:p>
          <a:p>
            <a:r>
              <a:rPr lang="en-GB" sz="1200" b="1" dirty="0" smtClean="0">
                <a:solidFill>
                  <a:schemeClr val="bg1"/>
                </a:solidFill>
              </a:rPr>
              <a:t>	</a:t>
            </a:r>
          </a:p>
          <a:p>
            <a:r>
              <a:rPr lang="en-GB" sz="1200" b="1" dirty="0" smtClean="0">
                <a:solidFill>
                  <a:srgbClr val="EE266E"/>
                </a:solidFill>
              </a:rPr>
              <a:t>void</a:t>
            </a:r>
            <a:r>
              <a:rPr lang="en-GB" sz="1200" b="1" dirty="0" smtClean="0">
                <a:solidFill>
                  <a:schemeClr val="bg1"/>
                </a:solidFill>
              </a:rPr>
              <a:t> func2()</a:t>
            </a:r>
          </a:p>
          <a:p>
            <a:r>
              <a:rPr lang="en-GB" sz="1200" b="1" dirty="0" smtClean="0">
                <a:solidFill>
                  <a:schemeClr val="bg1"/>
                </a:solidFill>
              </a:rPr>
              <a:t>{</a:t>
            </a:r>
          </a:p>
          <a:p>
            <a:r>
              <a:rPr lang="en-GB" sz="1200" b="1" dirty="0" smtClean="0">
                <a:solidFill>
                  <a:schemeClr val="bg1"/>
                </a:solidFill>
              </a:rPr>
              <a:t>	</a:t>
            </a:r>
            <a:r>
              <a:rPr lang="en-GB" sz="1200" b="1" dirty="0" err="1" smtClean="0">
                <a:solidFill>
                  <a:srgbClr val="439FFF"/>
                </a:solidFill>
              </a:rPr>
              <a:t>printf</a:t>
            </a:r>
            <a:r>
              <a:rPr lang="en-GB" sz="1200" b="1" dirty="0" smtClean="0">
                <a:solidFill>
                  <a:schemeClr val="bg1"/>
                </a:solidFill>
              </a:rPr>
              <a:t>("</a:t>
            </a:r>
            <a:r>
              <a:rPr lang="en-GB" sz="1200" b="1" dirty="0" smtClean="0">
                <a:solidFill>
                  <a:schemeClr val="accent4">
                    <a:lumMod val="75000"/>
                  </a:schemeClr>
                </a:solidFill>
              </a:rPr>
              <a:t>Inside func2()\n</a:t>
            </a:r>
            <a:r>
              <a:rPr lang="en-GB" sz="1200" b="1" dirty="0" smtClean="0">
                <a:solidFill>
                  <a:schemeClr val="bg1"/>
                </a:solidFill>
              </a:rPr>
              <a:t>");</a:t>
            </a:r>
          </a:p>
          <a:p>
            <a:r>
              <a:rPr lang="en-GB" sz="1200" b="1" dirty="0" smtClean="0">
                <a:solidFill>
                  <a:schemeClr val="bg1"/>
                </a:solidFill>
              </a:rPr>
              <a:t>}</a:t>
            </a:r>
          </a:p>
          <a:p>
            <a:r>
              <a:rPr lang="en-GB" sz="1200" b="1" dirty="0" smtClean="0">
                <a:solidFill>
                  <a:schemeClr val="bg1"/>
                </a:solidFill>
              </a:rPr>
              <a:t>	</a:t>
            </a:r>
          </a:p>
          <a:p>
            <a:r>
              <a:rPr lang="en-GB" sz="1200" b="1" dirty="0" err="1" smtClean="0">
                <a:solidFill>
                  <a:srgbClr val="439FFF"/>
                </a:solidFill>
              </a:rPr>
              <a:t>int</a:t>
            </a:r>
            <a:r>
              <a:rPr lang="en-GB" sz="1200" b="1" dirty="0" smtClean="0">
                <a:solidFill>
                  <a:schemeClr val="bg1"/>
                </a:solidFill>
              </a:rPr>
              <a:t> main()</a:t>
            </a:r>
          </a:p>
          <a:p>
            <a:r>
              <a:rPr lang="en-GB" sz="1200" b="1" dirty="0" smtClean="0">
                <a:solidFill>
                  <a:schemeClr val="bg1"/>
                </a:solidFill>
              </a:rPr>
              <a:t>{</a:t>
            </a:r>
          </a:p>
          <a:p>
            <a:r>
              <a:rPr lang="en-GB" sz="1200" b="1" dirty="0" smtClean="0">
                <a:solidFill>
                  <a:schemeClr val="bg1"/>
                </a:solidFill>
              </a:rPr>
              <a:t>	</a:t>
            </a:r>
            <a:r>
              <a:rPr lang="en-GB" sz="1200" b="1" dirty="0" err="1" smtClean="0">
                <a:solidFill>
                  <a:srgbClr val="439FFF"/>
                </a:solidFill>
              </a:rPr>
              <a:t>printf</a:t>
            </a:r>
            <a:r>
              <a:rPr lang="en-GB" sz="1200" b="1" dirty="0" smtClean="0">
                <a:solidFill>
                  <a:schemeClr val="bg1"/>
                </a:solidFill>
              </a:rPr>
              <a:t>("</a:t>
            </a:r>
            <a:r>
              <a:rPr lang="en-GB" sz="1200" b="1" dirty="0" smtClean="0">
                <a:solidFill>
                  <a:schemeClr val="accent4">
                    <a:lumMod val="75000"/>
                  </a:schemeClr>
                </a:solidFill>
              </a:rPr>
              <a:t>Inside main()\n</a:t>
            </a:r>
            <a:r>
              <a:rPr lang="en-GB" sz="1200" b="1" dirty="0" smtClean="0">
                <a:solidFill>
                  <a:schemeClr val="bg1"/>
                </a:solidFill>
              </a:rPr>
              <a:t>");</a:t>
            </a:r>
          </a:p>
          <a:p>
            <a:r>
              <a:rPr lang="en-GB" sz="1200" b="1" dirty="0" smtClean="0">
                <a:solidFill>
                  <a:schemeClr val="bg1"/>
                </a:solidFill>
              </a:rPr>
              <a:t>		</a:t>
            </a:r>
          </a:p>
          <a:p>
            <a:r>
              <a:rPr lang="en-GB" sz="1200" b="1" dirty="0" smtClean="0">
                <a:solidFill>
                  <a:schemeClr val="bg1"/>
                </a:solidFill>
              </a:rPr>
              <a:t>	</a:t>
            </a:r>
            <a:r>
              <a:rPr lang="en-GB" sz="1200" b="1" dirty="0" smtClean="0">
                <a:solidFill>
                  <a:srgbClr val="EE266E"/>
                </a:solidFill>
              </a:rPr>
              <a:t>return</a:t>
            </a:r>
            <a:r>
              <a:rPr lang="en-GB" sz="1200" b="1" dirty="0" smtClean="0">
                <a:solidFill>
                  <a:schemeClr val="bg1"/>
                </a:solidFill>
              </a:rPr>
              <a:t> 0;</a:t>
            </a:r>
          </a:p>
          <a:p>
            <a:r>
              <a:rPr lang="en-GB" sz="1200" b="1" dirty="0" smtClean="0">
                <a:solidFill>
                  <a:schemeClr val="bg1"/>
                </a:solidFill>
              </a:rPr>
              <a:t>}</a:t>
            </a:r>
          </a:p>
          <a:p>
            <a:endParaRPr lang="en-GB" sz="1200" b="1" dirty="0">
              <a:solidFill>
                <a:schemeClr val="bg1"/>
              </a:solidFill>
            </a:endParaRPr>
          </a:p>
        </p:txBody>
      </p:sp>
      <p:sp>
        <p:nvSpPr>
          <p:cNvPr id="29" name="TextBox 28"/>
          <p:cNvSpPr txBox="1"/>
          <p:nvPr/>
        </p:nvSpPr>
        <p:spPr>
          <a:xfrm>
            <a:off x="5162496" y="4716906"/>
            <a:ext cx="1448381" cy="1169551"/>
          </a:xfrm>
          <a:prstGeom prst="rect">
            <a:avLst/>
          </a:prstGeom>
          <a:noFill/>
        </p:spPr>
        <p:txBody>
          <a:bodyPr wrap="square" rtlCol="0">
            <a:spAutoFit/>
          </a:bodyPr>
          <a:lstStyle/>
          <a:p>
            <a:r>
              <a:rPr lang="en-GB" sz="1400" b="1" dirty="0" smtClean="0">
                <a:solidFill>
                  <a:schemeClr val="bg1"/>
                </a:solidFill>
              </a:rPr>
              <a:t>OUTPUT:</a:t>
            </a:r>
          </a:p>
          <a:p>
            <a:endParaRPr lang="en-GB" sz="1400" b="1" dirty="0" smtClean="0">
              <a:solidFill>
                <a:schemeClr val="bg1"/>
              </a:solidFill>
            </a:endParaRPr>
          </a:p>
          <a:p>
            <a:r>
              <a:rPr lang="fr-FR" sz="1400" b="1" dirty="0" smtClean="0">
                <a:solidFill>
                  <a:schemeClr val="bg1"/>
                </a:solidFill>
              </a:rPr>
              <a:t>Inside func1()</a:t>
            </a:r>
          </a:p>
          <a:p>
            <a:r>
              <a:rPr lang="fr-FR" sz="1400" b="1" dirty="0" smtClean="0">
                <a:solidFill>
                  <a:schemeClr val="bg1"/>
                </a:solidFill>
              </a:rPr>
              <a:t>Inside main()</a:t>
            </a:r>
          </a:p>
          <a:p>
            <a:r>
              <a:rPr lang="fr-FR" sz="1400" b="1" dirty="0" smtClean="0">
                <a:solidFill>
                  <a:schemeClr val="bg1"/>
                </a:solidFill>
              </a:rPr>
              <a:t>Inside func2()</a:t>
            </a:r>
            <a:endParaRPr lang="en-GB" sz="1400" b="1" dirty="0">
              <a:solidFill>
                <a:schemeClr val="bg1"/>
              </a:solidFill>
            </a:endParaRPr>
          </a:p>
        </p:txBody>
      </p:sp>
      <p:sp>
        <p:nvSpPr>
          <p:cNvPr id="31" name="TextBox 30"/>
          <p:cNvSpPr txBox="1"/>
          <p:nvPr/>
        </p:nvSpPr>
        <p:spPr>
          <a:xfrm>
            <a:off x="5162496" y="1214064"/>
            <a:ext cx="5807242" cy="738664"/>
          </a:xfrm>
          <a:prstGeom prst="rect">
            <a:avLst/>
          </a:prstGeom>
          <a:noFill/>
        </p:spPr>
        <p:txBody>
          <a:bodyPr wrap="square" rtlCol="0">
            <a:spAutoFit/>
          </a:bodyPr>
          <a:lstStyle/>
          <a:p>
            <a:pPr algn="just"/>
            <a:r>
              <a:rPr lang="en-GB" sz="1400" b="1" dirty="0" smtClean="0">
                <a:solidFill>
                  <a:schemeClr val="bg1"/>
                </a:solidFill>
              </a:rPr>
              <a:t>__attribute__((constructor)) syntax :</a:t>
            </a:r>
            <a:r>
              <a:rPr lang="en-GB" sz="1400" dirty="0" smtClean="0">
                <a:solidFill>
                  <a:schemeClr val="bg1"/>
                </a:solidFill>
              </a:rPr>
              <a:t> This particular GCC syntax, when used with a function, executes the same function at the </a:t>
            </a:r>
            <a:r>
              <a:rPr lang="en-GB" sz="1400" dirty="0" err="1" smtClean="0">
                <a:solidFill>
                  <a:schemeClr val="bg1"/>
                </a:solidFill>
              </a:rPr>
              <a:t>startup</a:t>
            </a:r>
            <a:r>
              <a:rPr lang="en-GB" sz="1400" dirty="0" smtClean="0">
                <a:solidFill>
                  <a:schemeClr val="bg1"/>
                </a:solidFill>
              </a:rPr>
              <a:t> of the program, </a:t>
            </a:r>
            <a:r>
              <a:rPr lang="en-GB" sz="1400" dirty="0" err="1" smtClean="0">
                <a:solidFill>
                  <a:schemeClr val="bg1"/>
                </a:solidFill>
              </a:rPr>
              <a:t>i.e</a:t>
            </a:r>
            <a:r>
              <a:rPr lang="en-GB" sz="1400" dirty="0" smtClean="0">
                <a:solidFill>
                  <a:schemeClr val="bg1"/>
                </a:solidFill>
              </a:rPr>
              <a:t> before main() function.</a:t>
            </a:r>
            <a:endParaRPr lang="en-GB" sz="1400" dirty="0">
              <a:solidFill>
                <a:schemeClr val="bg1"/>
              </a:solidFill>
            </a:endParaRPr>
          </a:p>
        </p:txBody>
      </p:sp>
      <p:sp>
        <p:nvSpPr>
          <p:cNvPr id="35" name="TextBox 34"/>
          <p:cNvSpPr txBox="1"/>
          <p:nvPr/>
        </p:nvSpPr>
        <p:spPr>
          <a:xfrm>
            <a:off x="5162496" y="2275230"/>
            <a:ext cx="5807242" cy="738664"/>
          </a:xfrm>
          <a:prstGeom prst="rect">
            <a:avLst/>
          </a:prstGeom>
          <a:noFill/>
        </p:spPr>
        <p:txBody>
          <a:bodyPr wrap="square" rtlCol="0">
            <a:spAutoFit/>
          </a:bodyPr>
          <a:lstStyle/>
          <a:p>
            <a:pPr algn="just"/>
            <a:r>
              <a:rPr lang="en-GB" sz="1400" b="1" dirty="0" smtClean="0">
                <a:solidFill>
                  <a:schemeClr val="bg1"/>
                </a:solidFill>
              </a:rPr>
              <a:t>__attribute__((destructor)) syntax </a:t>
            </a:r>
            <a:r>
              <a:rPr lang="en-GB" sz="1400" dirty="0" smtClean="0">
                <a:solidFill>
                  <a:schemeClr val="bg1"/>
                </a:solidFill>
              </a:rPr>
              <a:t>: This particular GCC syntax, when used with a function, executes the same function just before the program terminates through _exit, </a:t>
            </a:r>
            <a:r>
              <a:rPr lang="en-GB" sz="1400" dirty="0" err="1" smtClean="0">
                <a:solidFill>
                  <a:schemeClr val="bg1"/>
                </a:solidFill>
              </a:rPr>
              <a:t>i.e</a:t>
            </a:r>
            <a:r>
              <a:rPr lang="en-GB" sz="1400" dirty="0" smtClean="0">
                <a:solidFill>
                  <a:schemeClr val="bg1"/>
                </a:solidFill>
              </a:rPr>
              <a:t> after main() function.</a:t>
            </a:r>
            <a:endParaRPr lang="en-GB" sz="1400" dirty="0">
              <a:solidFill>
                <a:schemeClr val="bg1"/>
              </a:solidFill>
            </a:endParaRPr>
          </a:p>
        </p:txBody>
      </p:sp>
    </p:spTree>
    <p:extLst>
      <p:ext uri="{BB962C8B-B14F-4D97-AF65-F5344CB8AC3E}">
        <p14:creationId xmlns:p14="http://schemas.microsoft.com/office/powerpoint/2010/main" val="797382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warn directive</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14" name="TextBox 13"/>
          <p:cNvSpPr txBox="1"/>
          <p:nvPr/>
        </p:nvSpPr>
        <p:spPr>
          <a:xfrm>
            <a:off x="1084444" y="1433383"/>
            <a:ext cx="9812156" cy="1938992"/>
          </a:xfrm>
          <a:prstGeom prst="rect">
            <a:avLst/>
          </a:prstGeom>
          <a:noFill/>
        </p:spPr>
        <p:txBody>
          <a:bodyPr wrap="square" rtlCol="0">
            <a:spAutoFit/>
          </a:bodyPr>
          <a:lstStyle/>
          <a:p>
            <a:pPr algn="just"/>
            <a:r>
              <a:rPr lang="en-GB" sz="2400" i="1" dirty="0" smtClean="0">
                <a:solidFill>
                  <a:prstClr val="white"/>
                </a:solidFill>
              </a:rPr>
              <a:t>This directive is used to hide the warning messages which are displayed during compilation. This may be useful for us when we have a large program and we want to solve all the errors before looking on warnings then by using it we can focus on errors by hiding all warnings. we can again let the warnings be visible by making slight changes in syntax.</a:t>
            </a:r>
          </a:p>
        </p:txBody>
      </p:sp>
      <p:grpSp>
        <p:nvGrpSpPr>
          <p:cNvPr id="8" name="Group 7"/>
          <p:cNvGrpSpPr/>
          <p:nvPr/>
        </p:nvGrpSpPr>
        <p:grpSpPr>
          <a:xfrm>
            <a:off x="1084444" y="4299284"/>
            <a:ext cx="9812156" cy="1347536"/>
            <a:chOff x="1084444" y="4299284"/>
            <a:chExt cx="9812156" cy="1347536"/>
          </a:xfrm>
        </p:grpSpPr>
        <p:sp>
          <p:nvSpPr>
            <p:cNvPr id="3" name="Rounded Rectangle 2"/>
            <p:cNvSpPr/>
            <p:nvPr/>
          </p:nvSpPr>
          <p:spPr>
            <a:xfrm>
              <a:off x="1084444" y="4299284"/>
              <a:ext cx="9812156" cy="1347536"/>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5" name="TextBox 4"/>
            <p:cNvSpPr txBox="1"/>
            <p:nvPr/>
          </p:nvSpPr>
          <p:spPr>
            <a:xfrm>
              <a:off x="1394130" y="4444168"/>
              <a:ext cx="9320463" cy="1015663"/>
            </a:xfrm>
            <a:prstGeom prst="rect">
              <a:avLst/>
            </a:prstGeom>
            <a:noFill/>
          </p:spPr>
          <p:txBody>
            <a:bodyPr wrap="square" rtlCol="0">
              <a:spAutoFit/>
            </a:bodyPr>
            <a:lstStyle/>
            <a:p>
              <a:r>
                <a:rPr lang="en-GB" sz="2000" b="1" dirty="0" smtClean="0"/>
                <a:t>#pragma warn +xxx (To show the warning)</a:t>
              </a:r>
            </a:p>
            <a:p>
              <a:r>
                <a:rPr lang="en-GB" sz="2000" b="1" dirty="0" smtClean="0"/>
                <a:t>#pragma warn -xxx (To hide the warning)</a:t>
              </a:r>
            </a:p>
            <a:p>
              <a:r>
                <a:rPr lang="en-GB" sz="2000" b="1" dirty="0" smtClean="0"/>
                <a:t>#pragma warn .xxx (To toggle between hide and show)</a:t>
              </a:r>
              <a:endParaRPr lang="en-GB" sz="2000" b="1" dirty="0"/>
            </a:p>
          </p:txBody>
        </p:sp>
      </p:grpSp>
      <p:sp>
        <p:nvSpPr>
          <p:cNvPr id="7" name="TextBox 6"/>
          <p:cNvSpPr txBox="1"/>
          <p:nvPr/>
        </p:nvSpPr>
        <p:spPr>
          <a:xfrm>
            <a:off x="1088682" y="3838629"/>
            <a:ext cx="2855495" cy="461665"/>
          </a:xfrm>
          <a:prstGeom prst="rect">
            <a:avLst/>
          </a:prstGeom>
          <a:noFill/>
        </p:spPr>
        <p:txBody>
          <a:bodyPr wrap="square" rtlCol="0">
            <a:spAutoFit/>
          </a:bodyPr>
          <a:lstStyle/>
          <a:p>
            <a:r>
              <a:rPr lang="en-GB" sz="2400" b="1" u="sng" dirty="0" smtClean="0">
                <a:solidFill>
                  <a:schemeClr val="bg1"/>
                </a:solidFill>
              </a:rPr>
              <a:t>SYNTAX:</a:t>
            </a:r>
            <a:endParaRPr lang="en-GB" sz="2400" b="1" u="sng" dirty="0">
              <a:solidFill>
                <a:schemeClr val="bg1"/>
              </a:solidFill>
            </a:endParaRPr>
          </a:p>
        </p:txBody>
      </p:sp>
    </p:spTree>
    <p:extLst>
      <p:ext uri="{BB962C8B-B14F-4D97-AF65-F5344CB8AC3E}">
        <p14:creationId xmlns:p14="http://schemas.microsoft.com/office/powerpoint/2010/main" val="19589186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warn directive</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2" name="TextBox 1"/>
          <p:cNvSpPr txBox="1"/>
          <p:nvPr/>
        </p:nvSpPr>
        <p:spPr>
          <a:xfrm>
            <a:off x="529389" y="1216756"/>
            <a:ext cx="10587790" cy="1354217"/>
          </a:xfrm>
          <a:prstGeom prst="rect">
            <a:avLst/>
          </a:prstGeom>
          <a:noFill/>
        </p:spPr>
        <p:txBody>
          <a:bodyPr wrap="square" rtlCol="0">
            <a:spAutoFit/>
          </a:bodyPr>
          <a:lstStyle/>
          <a:p>
            <a:r>
              <a:rPr lang="en-GB" sz="2800" b="1" dirty="0" smtClean="0">
                <a:solidFill>
                  <a:schemeClr val="bg1"/>
                </a:solidFill>
              </a:rPr>
              <a:t>#pragma warn -</a:t>
            </a:r>
            <a:r>
              <a:rPr lang="en-GB" sz="2800" b="1" dirty="0" err="1" smtClean="0">
                <a:solidFill>
                  <a:schemeClr val="bg1"/>
                </a:solidFill>
              </a:rPr>
              <a:t>rvl</a:t>
            </a:r>
            <a:r>
              <a:rPr lang="en-GB" sz="2800" b="1" dirty="0" smtClean="0">
                <a:solidFill>
                  <a:schemeClr val="bg1"/>
                </a:solidFill>
              </a:rPr>
              <a:t>:</a:t>
            </a:r>
            <a:r>
              <a:rPr lang="en-GB" dirty="0" smtClean="0">
                <a:solidFill>
                  <a:schemeClr val="bg1"/>
                </a:solidFill>
              </a:rPr>
              <a:t> </a:t>
            </a:r>
          </a:p>
          <a:p>
            <a:endParaRPr lang="en-GB" dirty="0" smtClean="0">
              <a:solidFill>
                <a:schemeClr val="bg1"/>
              </a:solidFill>
            </a:endParaRPr>
          </a:p>
          <a:p>
            <a:r>
              <a:rPr lang="en-GB" dirty="0" smtClean="0">
                <a:solidFill>
                  <a:schemeClr val="bg1"/>
                </a:solidFill>
              </a:rPr>
              <a:t>This directive hides those warning which are raised when a function which is supposed to return a value does not return a value.</a:t>
            </a:r>
            <a:endParaRPr lang="en-GB" dirty="0">
              <a:solidFill>
                <a:schemeClr val="bg1"/>
              </a:solidFill>
            </a:endParaRPr>
          </a:p>
        </p:txBody>
      </p:sp>
      <p:sp>
        <p:nvSpPr>
          <p:cNvPr id="12" name="TextBox 11"/>
          <p:cNvSpPr txBox="1"/>
          <p:nvPr/>
        </p:nvSpPr>
        <p:spPr>
          <a:xfrm>
            <a:off x="529389" y="2656742"/>
            <a:ext cx="10587790" cy="1077218"/>
          </a:xfrm>
          <a:prstGeom prst="rect">
            <a:avLst/>
          </a:prstGeom>
          <a:noFill/>
        </p:spPr>
        <p:txBody>
          <a:bodyPr wrap="square" rtlCol="0">
            <a:spAutoFit/>
          </a:bodyPr>
          <a:lstStyle/>
          <a:p>
            <a:r>
              <a:rPr lang="en-GB" sz="2800" b="1" dirty="0" smtClean="0">
                <a:solidFill>
                  <a:schemeClr val="bg1"/>
                </a:solidFill>
              </a:rPr>
              <a:t>#pragma warn -par: </a:t>
            </a:r>
          </a:p>
          <a:p>
            <a:endParaRPr lang="en-GB" dirty="0" smtClean="0">
              <a:solidFill>
                <a:schemeClr val="bg1"/>
              </a:solidFill>
            </a:endParaRPr>
          </a:p>
          <a:p>
            <a:r>
              <a:rPr lang="en-GB" dirty="0" smtClean="0">
                <a:solidFill>
                  <a:schemeClr val="bg1"/>
                </a:solidFill>
              </a:rPr>
              <a:t>This directive hides those warning which are raised when a function does not uses the parameters passed to it.</a:t>
            </a:r>
            <a:endParaRPr lang="en-GB" sz="1200" dirty="0">
              <a:solidFill>
                <a:schemeClr val="bg1"/>
              </a:solidFill>
            </a:endParaRPr>
          </a:p>
        </p:txBody>
      </p:sp>
      <p:sp>
        <p:nvSpPr>
          <p:cNvPr id="15" name="TextBox 14"/>
          <p:cNvSpPr txBox="1"/>
          <p:nvPr/>
        </p:nvSpPr>
        <p:spPr>
          <a:xfrm>
            <a:off x="529389" y="3814170"/>
            <a:ext cx="10587790" cy="1508105"/>
          </a:xfrm>
          <a:prstGeom prst="rect">
            <a:avLst/>
          </a:prstGeom>
          <a:noFill/>
        </p:spPr>
        <p:txBody>
          <a:bodyPr wrap="square" rtlCol="0">
            <a:spAutoFit/>
          </a:bodyPr>
          <a:lstStyle/>
          <a:p>
            <a:r>
              <a:rPr lang="en-GB" sz="2800" b="1" dirty="0" smtClean="0">
                <a:solidFill>
                  <a:schemeClr val="bg1"/>
                </a:solidFill>
              </a:rPr>
              <a:t>#pragma warn -</a:t>
            </a:r>
            <a:r>
              <a:rPr lang="en-GB" sz="2800" b="1" dirty="0" err="1" smtClean="0">
                <a:solidFill>
                  <a:schemeClr val="bg1"/>
                </a:solidFill>
              </a:rPr>
              <a:t>rch</a:t>
            </a:r>
            <a:r>
              <a:rPr lang="en-GB" sz="2800" b="1" dirty="0" smtClean="0">
                <a:solidFill>
                  <a:schemeClr val="bg1"/>
                </a:solidFill>
              </a:rPr>
              <a:t>:</a:t>
            </a:r>
            <a:r>
              <a:rPr lang="en-GB" sz="2800" b="1" u="sng" dirty="0" smtClean="0">
                <a:solidFill>
                  <a:schemeClr val="bg1"/>
                </a:solidFill>
              </a:rPr>
              <a:t> </a:t>
            </a:r>
          </a:p>
          <a:p>
            <a:endParaRPr lang="en-GB" sz="2800" b="1" u="sng" dirty="0">
              <a:solidFill>
                <a:schemeClr val="bg1"/>
              </a:solidFill>
            </a:endParaRPr>
          </a:p>
          <a:p>
            <a:r>
              <a:rPr lang="en-GB" dirty="0" smtClean="0">
                <a:solidFill>
                  <a:schemeClr val="bg1"/>
                </a:solidFill>
              </a:rPr>
              <a:t>This directive hides those warning which are raised when a code is unreachable. For example: any code written after the return statement in a function is unreachable.</a:t>
            </a:r>
            <a:endParaRPr lang="en-GB" sz="1200" dirty="0">
              <a:solidFill>
                <a:schemeClr val="bg1"/>
              </a:solidFill>
            </a:endParaRPr>
          </a:p>
        </p:txBody>
      </p:sp>
    </p:spTree>
    <p:extLst>
      <p:ext uri="{BB962C8B-B14F-4D97-AF65-F5344CB8AC3E}">
        <p14:creationId xmlns:p14="http://schemas.microsoft.com/office/powerpoint/2010/main" val="2824125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warn directive</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3" name="Rounded Rectangle 2"/>
          <p:cNvSpPr/>
          <p:nvPr/>
        </p:nvSpPr>
        <p:spPr>
          <a:xfrm>
            <a:off x="352927" y="1058779"/>
            <a:ext cx="5438273" cy="5005137"/>
          </a:xfrm>
          <a:prstGeom prst="roundRect">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5983706" y="4475746"/>
            <a:ext cx="5743073" cy="1588169"/>
          </a:xfrm>
          <a:prstGeom prst="roundRect">
            <a:avLst/>
          </a:prstGeom>
          <a:solidFill>
            <a:srgbClr val="262626"/>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088063" y="1262940"/>
            <a:ext cx="6817895" cy="4924425"/>
          </a:xfrm>
          <a:prstGeom prst="rect">
            <a:avLst/>
          </a:prstGeom>
          <a:noFill/>
        </p:spPr>
        <p:txBody>
          <a:bodyPr wrap="square" rtlCol="0">
            <a:spAutoFit/>
          </a:bodyPr>
          <a:lstStyle/>
          <a:p>
            <a:r>
              <a:rPr lang="en-GB" sz="1600" dirty="0" smtClean="0">
                <a:solidFill>
                  <a:schemeClr val="bg1"/>
                </a:solidFill>
              </a:rPr>
              <a:t>#include&lt;</a:t>
            </a:r>
            <a:r>
              <a:rPr lang="en-GB" sz="1600" dirty="0" err="1" smtClean="0">
                <a:solidFill>
                  <a:schemeClr val="bg1"/>
                </a:solidFill>
              </a:rPr>
              <a:t>stdio.h</a:t>
            </a:r>
            <a:r>
              <a:rPr lang="en-GB" sz="1600" dirty="0" smtClean="0">
                <a:solidFill>
                  <a:schemeClr val="bg1"/>
                </a:solidFill>
              </a:rPr>
              <a:t>&gt;</a:t>
            </a:r>
          </a:p>
          <a:p>
            <a:r>
              <a:rPr lang="en-GB" sz="1600" dirty="0" smtClean="0">
                <a:solidFill>
                  <a:schemeClr val="bg1"/>
                </a:solidFill>
              </a:rPr>
              <a:t>#pragma warn -</a:t>
            </a:r>
            <a:r>
              <a:rPr lang="en-GB" sz="1600" dirty="0" err="1" smtClean="0">
                <a:solidFill>
                  <a:schemeClr val="bg1"/>
                </a:solidFill>
              </a:rPr>
              <a:t>rvl</a:t>
            </a:r>
            <a:r>
              <a:rPr lang="en-GB" sz="1600" dirty="0" smtClean="0">
                <a:solidFill>
                  <a:schemeClr val="bg1"/>
                </a:solidFill>
              </a:rPr>
              <a:t> /* return value */</a:t>
            </a:r>
          </a:p>
          <a:p>
            <a:r>
              <a:rPr lang="en-GB" sz="1600" dirty="0" smtClean="0">
                <a:solidFill>
                  <a:schemeClr val="bg1"/>
                </a:solidFill>
              </a:rPr>
              <a:t>#pragma warn -par /* parameter never used */</a:t>
            </a:r>
          </a:p>
          <a:p>
            <a:r>
              <a:rPr lang="en-GB" sz="1600" dirty="0" smtClean="0">
                <a:solidFill>
                  <a:schemeClr val="bg1"/>
                </a:solidFill>
              </a:rPr>
              <a:t>#pragma warn -</a:t>
            </a:r>
            <a:r>
              <a:rPr lang="en-GB" sz="1600" dirty="0" err="1" smtClean="0">
                <a:solidFill>
                  <a:schemeClr val="bg1"/>
                </a:solidFill>
              </a:rPr>
              <a:t>rch</a:t>
            </a:r>
            <a:r>
              <a:rPr lang="en-GB" sz="1600" dirty="0" smtClean="0">
                <a:solidFill>
                  <a:schemeClr val="bg1"/>
                </a:solidFill>
              </a:rPr>
              <a:t> /*unreachable code */</a:t>
            </a:r>
          </a:p>
          <a:p>
            <a:r>
              <a:rPr lang="en-GB" sz="1600" dirty="0" err="1" smtClean="0">
                <a:solidFill>
                  <a:srgbClr val="439FFF"/>
                </a:solidFill>
              </a:rPr>
              <a:t>int</a:t>
            </a:r>
            <a:r>
              <a:rPr lang="en-GB" sz="1600" dirty="0" smtClean="0">
                <a:solidFill>
                  <a:schemeClr val="bg1"/>
                </a:solidFill>
              </a:rPr>
              <a:t> show(</a:t>
            </a:r>
            <a:r>
              <a:rPr lang="en-GB" sz="1600" dirty="0" err="1" smtClean="0">
                <a:solidFill>
                  <a:srgbClr val="439FFF"/>
                </a:solidFill>
              </a:rPr>
              <a:t>int</a:t>
            </a:r>
            <a:r>
              <a:rPr lang="en-GB" sz="1600" dirty="0" smtClean="0">
                <a:solidFill>
                  <a:schemeClr val="bg1"/>
                </a:solidFill>
              </a:rPr>
              <a:t> x)</a:t>
            </a:r>
          </a:p>
          <a:p>
            <a:r>
              <a:rPr lang="en-GB" sz="1600" dirty="0" smtClean="0">
                <a:solidFill>
                  <a:schemeClr val="bg1"/>
                </a:solidFill>
              </a:rPr>
              <a:t>{</a:t>
            </a:r>
          </a:p>
          <a:p>
            <a:r>
              <a:rPr lang="en-GB" sz="1600" dirty="0" smtClean="0">
                <a:solidFill>
                  <a:schemeClr val="bg1"/>
                </a:solidFill>
              </a:rPr>
              <a:t>	</a:t>
            </a:r>
            <a:r>
              <a:rPr lang="en-GB" sz="1600" dirty="0" smtClean="0">
                <a:solidFill>
                  <a:schemeClr val="bg1">
                    <a:lumMod val="50000"/>
                  </a:schemeClr>
                </a:solidFill>
              </a:rPr>
              <a:t>// parameter x is never used in</a:t>
            </a:r>
          </a:p>
          <a:p>
            <a:r>
              <a:rPr lang="en-GB" sz="1600" dirty="0" smtClean="0">
                <a:solidFill>
                  <a:srgbClr val="00B050"/>
                </a:solidFill>
              </a:rPr>
              <a:t>	</a:t>
            </a:r>
            <a:r>
              <a:rPr lang="en-GB" sz="1600" dirty="0" smtClean="0">
                <a:solidFill>
                  <a:schemeClr val="bg1">
                    <a:lumMod val="50000"/>
                  </a:schemeClr>
                </a:solidFill>
              </a:rPr>
              <a:t>// the function</a:t>
            </a:r>
          </a:p>
          <a:p>
            <a:r>
              <a:rPr lang="en-GB" sz="1600" dirty="0" smtClean="0">
                <a:solidFill>
                  <a:schemeClr val="bg1"/>
                </a:solidFill>
              </a:rPr>
              <a:t>	</a:t>
            </a:r>
            <a:r>
              <a:rPr lang="en-GB" sz="1600" dirty="0" err="1" smtClean="0">
                <a:solidFill>
                  <a:srgbClr val="439FFF"/>
                </a:solidFill>
              </a:rPr>
              <a:t>printf</a:t>
            </a:r>
            <a:r>
              <a:rPr lang="en-GB" sz="1600" dirty="0" smtClean="0">
                <a:solidFill>
                  <a:schemeClr val="bg1"/>
                </a:solidFill>
              </a:rPr>
              <a:t>(“</a:t>
            </a:r>
            <a:r>
              <a:rPr lang="en-GB" sz="1600" dirty="0" smtClean="0">
                <a:solidFill>
                  <a:schemeClr val="accent4">
                    <a:lumMod val="75000"/>
                  </a:schemeClr>
                </a:solidFill>
              </a:rPr>
              <a:t>TERVPRO</a:t>
            </a:r>
            <a:r>
              <a:rPr lang="en-GB" sz="1600" dirty="0" smtClean="0">
                <a:solidFill>
                  <a:schemeClr val="bg1"/>
                </a:solidFill>
              </a:rPr>
              <a:t>");</a:t>
            </a:r>
          </a:p>
          <a:p>
            <a:r>
              <a:rPr lang="en-GB" sz="1600" dirty="0" smtClean="0">
                <a:solidFill>
                  <a:schemeClr val="bg1"/>
                </a:solidFill>
              </a:rPr>
              <a:t>	</a:t>
            </a:r>
            <a:r>
              <a:rPr lang="en-GB" sz="1600" dirty="0" smtClean="0">
                <a:solidFill>
                  <a:schemeClr val="bg1">
                    <a:lumMod val="50000"/>
                  </a:schemeClr>
                </a:solidFill>
              </a:rPr>
              <a:t>// function does not have a</a:t>
            </a:r>
          </a:p>
          <a:p>
            <a:r>
              <a:rPr lang="en-GB" sz="1600" dirty="0" smtClean="0">
                <a:solidFill>
                  <a:schemeClr val="bg1">
                    <a:lumMod val="50000"/>
                  </a:schemeClr>
                </a:solidFill>
              </a:rPr>
              <a:t>	// return statement</a:t>
            </a:r>
          </a:p>
          <a:p>
            <a:r>
              <a:rPr lang="en-GB" sz="1600" dirty="0" smtClean="0">
                <a:solidFill>
                  <a:schemeClr val="bg1"/>
                </a:solidFill>
              </a:rPr>
              <a:t>}			</a:t>
            </a:r>
          </a:p>
          <a:p>
            <a:r>
              <a:rPr lang="en-GB" sz="1600" dirty="0" err="1" smtClean="0">
                <a:solidFill>
                  <a:srgbClr val="439FFF"/>
                </a:solidFill>
              </a:rPr>
              <a:t>int</a:t>
            </a:r>
            <a:r>
              <a:rPr lang="en-GB" sz="1600" dirty="0" smtClean="0">
                <a:solidFill>
                  <a:schemeClr val="bg1"/>
                </a:solidFill>
              </a:rPr>
              <a:t> main()</a:t>
            </a:r>
          </a:p>
          <a:p>
            <a:r>
              <a:rPr lang="en-GB" sz="1600" dirty="0" smtClean="0">
                <a:solidFill>
                  <a:schemeClr val="bg1"/>
                </a:solidFill>
              </a:rPr>
              <a:t>{</a:t>
            </a:r>
          </a:p>
          <a:p>
            <a:r>
              <a:rPr lang="en-GB" sz="1600" dirty="0" smtClean="0">
                <a:solidFill>
                  <a:schemeClr val="bg1"/>
                </a:solidFill>
              </a:rPr>
              <a:t>	show(10);</a:t>
            </a:r>
          </a:p>
          <a:p>
            <a:r>
              <a:rPr lang="en-GB" sz="1600" dirty="0" smtClean="0">
                <a:solidFill>
                  <a:schemeClr val="bg1"/>
                </a:solidFill>
              </a:rPr>
              <a:t>	</a:t>
            </a:r>
          </a:p>
          <a:p>
            <a:r>
              <a:rPr lang="en-GB" sz="1600" dirty="0" smtClean="0">
                <a:solidFill>
                  <a:schemeClr val="bg1"/>
                </a:solidFill>
              </a:rPr>
              <a:t>	</a:t>
            </a:r>
            <a:r>
              <a:rPr lang="en-GB" sz="1600" dirty="0" smtClean="0">
                <a:solidFill>
                  <a:srgbClr val="EE266E"/>
                </a:solidFill>
              </a:rPr>
              <a:t>return</a:t>
            </a:r>
            <a:r>
              <a:rPr lang="en-GB" sz="1600" dirty="0" smtClean="0">
                <a:solidFill>
                  <a:schemeClr val="bg1"/>
                </a:solidFill>
              </a:rPr>
              <a:t> 0;</a:t>
            </a:r>
          </a:p>
          <a:p>
            <a:r>
              <a:rPr lang="en-GB" sz="1600" dirty="0" smtClean="0">
                <a:solidFill>
                  <a:schemeClr val="bg1"/>
                </a:solidFill>
              </a:rPr>
              <a:t>}</a:t>
            </a:r>
          </a:p>
          <a:p>
            <a:endParaRPr lang="en-GB" sz="1600" dirty="0">
              <a:solidFill>
                <a:schemeClr val="bg1"/>
              </a:solidFill>
            </a:endParaRPr>
          </a:p>
        </p:txBody>
      </p:sp>
      <p:sp>
        <p:nvSpPr>
          <p:cNvPr id="13" name="TextBox 12"/>
          <p:cNvSpPr txBox="1"/>
          <p:nvPr/>
        </p:nvSpPr>
        <p:spPr>
          <a:xfrm>
            <a:off x="6054362" y="4475745"/>
            <a:ext cx="2855495" cy="461665"/>
          </a:xfrm>
          <a:prstGeom prst="rect">
            <a:avLst/>
          </a:prstGeom>
          <a:noFill/>
        </p:spPr>
        <p:txBody>
          <a:bodyPr wrap="square" rtlCol="0">
            <a:spAutoFit/>
          </a:bodyPr>
          <a:lstStyle/>
          <a:p>
            <a:r>
              <a:rPr lang="en-GB" sz="2400" b="1" u="sng" dirty="0" smtClean="0">
                <a:solidFill>
                  <a:schemeClr val="bg1"/>
                </a:solidFill>
              </a:rPr>
              <a:t>OUTPUT</a:t>
            </a:r>
            <a:endParaRPr lang="en-GB" sz="2400" b="1" u="sng" dirty="0">
              <a:solidFill>
                <a:schemeClr val="bg1"/>
              </a:solidFill>
            </a:endParaRPr>
          </a:p>
        </p:txBody>
      </p:sp>
      <p:sp>
        <p:nvSpPr>
          <p:cNvPr id="14" name="TextBox 13"/>
          <p:cNvSpPr txBox="1"/>
          <p:nvPr/>
        </p:nvSpPr>
        <p:spPr>
          <a:xfrm>
            <a:off x="6054362" y="5017620"/>
            <a:ext cx="2855495" cy="369332"/>
          </a:xfrm>
          <a:prstGeom prst="rect">
            <a:avLst/>
          </a:prstGeom>
          <a:noFill/>
        </p:spPr>
        <p:txBody>
          <a:bodyPr wrap="square" rtlCol="0">
            <a:spAutoFit/>
          </a:bodyPr>
          <a:lstStyle/>
          <a:p>
            <a:r>
              <a:rPr lang="en-GB" b="1" dirty="0" smtClean="0">
                <a:solidFill>
                  <a:schemeClr val="bg1"/>
                </a:solidFill>
              </a:rPr>
              <a:t>TERVPRO</a:t>
            </a:r>
            <a:endParaRPr lang="en-GB" sz="2400" b="1" dirty="0">
              <a:solidFill>
                <a:schemeClr val="bg1"/>
              </a:solidFill>
            </a:endParaRPr>
          </a:p>
        </p:txBody>
      </p:sp>
      <p:sp>
        <p:nvSpPr>
          <p:cNvPr id="16" name="TextBox 15"/>
          <p:cNvSpPr txBox="1"/>
          <p:nvPr/>
        </p:nvSpPr>
        <p:spPr>
          <a:xfrm>
            <a:off x="6033545" y="2546177"/>
            <a:ext cx="5672417" cy="646331"/>
          </a:xfrm>
          <a:prstGeom prst="rect">
            <a:avLst/>
          </a:prstGeom>
          <a:noFill/>
        </p:spPr>
        <p:txBody>
          <a:bodyPr wrap="square" rtlCol="0">
            <a:spAutoFit/>
          </a:bodyPr>
          <a:lstStyle/>
          <a:p>
            <a:pPr algn="just"/>
            <a:r>
              <a:rPr lang="en-GB" dirty="0" smtClean="0">
                <a:solidFill>
                  <a:schemeClr val="bg1"/>
                </a:solidFill>
              </a:rPr>
              <a:t>This program compiles successfully without any warnings to give the output “TERVPRO”.</a:t>
            </a:r>
            <a:endParaRPr lang="en-GB" dirty="0">
              <a:solidFill>
                <a:schemeClr val="bg1"/>
              </a:solidFill>
            </a:endParaRPr>
          </a:p>
        </p:txBody>
      </p:sp>
    </p:spTree>
    <p:extLst>
      <p:ext uri="{BB962C8B-B14F-4D97-AF65-F5344CB8AC3E}">
        <p14:creationId xmlns:p14="http://schemas.microsoft.com/office/powerpoint/2010/main" val="23823057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GCC dependency</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15" name="TextBox 14"/>
          <p:cNvSpPr txBox="1"/>
          <p:nvPr/>
        </p:nvSpPr>
        <p:spPr>
          <a:xfrm>
            <a:off x="383229" y="1216756"/>
            <a:ext cx="11342266" cy="1200329"/>
          </a:xfrm>
          <a:prstGeom prst="rect">
            <a:avLst/>
          </a:prstGeom>
          <a:noFill/>
        </p:spPr>
        <p:txBody>
          <a:bodyPr wrap="square" rtlCol="0">
            <a:spAutoFit/>
          </a:bodyPr>
          <a:lstStyle/>
          <a:p>
            <a:pPr algn="just"/>
            <a:r>
              <a:rPr lang="en-GB" sz="2400" i="1" dirty="0" smtClean="0">
                <a:solidFill>
                  <a:prstClr val="white"/>
                </a:solidFill>
              </a:rPr>
              <a:t>The #pragma GCC dependency allows you to check the relative dates of the current file and another file. If the other file is more recent than the current file, a warning is issued. This is useful if the current file is derived from the other file, and should be regenerated.</a:t>
            </a:r>
          </a:p>
        </p:txBody>
      </p:sp>
      <p:sp>
        <p:nvSpPr>
          <p:cNvPr id="7" name="TextBox 6"/>
          <p:cNvSpPr txBox="1"/>
          <p:nvPr/>
        </p:nvSpPr>
        <p:spPr>
          <a:xfrm>
            <a:off x="383229" y="4233759"/>
            <a:ext cx="1512722" cy="369332"/>
          </a:xfrm>
          <a:prstGeom prst="rect">
            <a:avLst/>
          </a:prstGeom>
          <a:noFill/>
        </p:spPr>
        <p:txBody>
          <a:bodyPr wrap="square" rtlCol="0">
            <a:spAutoFit/>
          </a:bodyPr>
          <a:lstStyle/>
          <a:p>
            <a:r>
              <a:rPr lang="en-GB" b="1" dirty="0" smtClean="0">
                <a:solidFill>
                  <a:schemeClr val="bg1"/>
                </a:solidFill>
              </a:rPr>
              <a:t>Syntax:</a:t>
            </a:r>
            <a:endParaRPr lang="en-GB" b="1" dirty="0">
              <a:solidFill>
                <a:schemeClr val="bg1"/>
              </a:solidFill>
            </a:endParaRPr>
          </a:p>
        </p:txBody>
      </p:sp>
      <p:grpSp>
        <p:nvGrpSpPr>
          <p:cNvPr id="20" name="Group 19"/>
          <p:cNvGrpSpPr/>
          <p:nvPr/>
        </p:nvGrpSpPr>
        <p:grpSpPr>
          <a:xfrm>
            <a:off x="383229" y="4898227"/>
            <a:ext cx="11342266" cy="969173"/>
            <a:chOff x="1084444" y="4299284"/>
            <a:chExt cx="9812156" cy="1347536"/>
          </a:xfrm>
        </p:grpSpPr>
        <p:sp>
          <p:nvSpPr>
            <p:cNvPr id="21" name="Rounded Rectangle 20"/>
            <p:cNvSpPr/>
            <p:nvPr/>
          </p:nvSpPr>
          <p:spPr>
            <a:xfrm>
              <a:off x="1084444" y="4299284"/>
              <a:ext cx="9812156" cy="1347536"/>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2" name="TextBox 21"/>
            <p:cNvSpPr txBox="1"/>
            <p:nvPr/>
          </p:nvSpPr>
          <p:spPr>
            <a:xfrm>
              <a:off x="1394130" y="4444168"/>
              <a:ext cx="9320463" cy="707886"/>
            </a:xfrm>
            <a:prstGeom prst="rect">
              <a:avLst/>
            </a:prstGeom>
            <a:noFill/>
          </p:spPr>
          <p:txBody>
            <a:bodyPr wrap="square" rtlCol="0">
              <a:spAutoFit/>
            </a:bodyPr>
            <a:lstStyle/>
            <a:p>
              <a:r>
                <a:rPr lang="en-GB" sz="2000" b="1" dirty="0" smtClean="0"/>
                <a:t>#pragma GCC dependency "</a:t>
              </a:r>
              <a:r>
                <a:rPr lang="en-GB" sz="2000" b="1" dirty="0" err="1" smtClean="0"/>
                <a:t>parse.y</a:t>
              </a:r>
              <a:r>
                <a:rPr lang="en-GB" sz="2000" b="1" dirty="0" smtClean="0"/>
                <a:t>"</a:t>
              </a:r>
            </a:p>
            <a:p>
              <a:r>
                <a:rPr lang="en-GB" sz="2000" b="1" dirty="0" smtClean="0"/>
                <a:t>#pragma GCC dependency "/</a:t>
              </a:r>
              <a:r>
                <a:rPr lang="en-GB" sz="2000" b="1" dirty="0" err="1" smtClean="0"/>
                <a:t>usr</a:t>
              </a:r>
              <a:r>
                <a:rPr lang="en-GB" sz="2000" b="1" dirty="0" smtClean="0"/>
                <a:t>/include/</a:t>
              </a:r>
              <a:r>
                <a:rPr lang="en-GB" sz="2000" b="1" dirty="0" err="1" smtClean="0"/>
                <a:t>time.h</a:t>
              </a:r>
              <a:r>
                <a:rPr lang="en-GB" sz="2000" b="1" dirty="0" smtClean="0"/>
                <a:t>" rerun </a:t>
              </a:r>
              <a:r>
                <a:rPr lang="en-GB" sz="2000" b="1" dirty="0" err="1" smtClean="0"/>
                <a:t>fixincludes</a:t>
              </a:r>
              <a:endParaRPr lang="en-GB" sz="2000" b="1" dirty="0"/>
            </a:p>
          </p:txBody>
        </p:sp>
      </p:grpSp>
      <p:pic>
        <p:nvPicPr>
          <p:cNvPr id="73738" name="Picture 10" descr="Dependency Injection Without Referencing Implementations - The Blinking  Caret"/>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700000">
            <a:off x="4817888" y="2310372"/>
            <a:ext cx="2456909" cy="245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9119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32" name="TextBox 31"/>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#pragma GCC poison</a:t>
            </a:r>
            <a:endParaRPr lang="en-GB" sz="3200" b="1" dirty="0">
              <a:solidFill>
                <a:prstClr val="white"/>
              </a:solidFill>
              <a:latin typeface="Agency FB" panose="020B0503020202020204" pitchFamily="34" charset="0"/>
            </a:endParaRPr>
          </a:p>
        </p:txBody>
      </p:sp>
      <p:cxnSp>
        <p:nvCxnSpPr>
          <p:cNvPr id="39" name="Straight Connector 38"/>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88063" y="1216756"/>
            <a:ext cx="3511257" cy="584775"/>
          </a:xfrm>
          <a:prstGeom prst="rect">
            <a:avLst/>
          </a:prstGeom>
          <a:noFill/>
        </p:spPr>
        <p:txBody>
          <a:bodyPr wrap="square" rtlCol="0">
            <a:spAutoFit/>
          </a:bodyPr>
          <a:lstStyle/>
          <a:p>
            <a:pPr algn="ctr"/>
            <a:r>
              <a:rPr lang="en-IN" sz="3200" b="1" dirty="0" smtClean="0">
                <a:latin typeface="Agency FB" panose="020B0503020202020204" pitchFamily="34" charset="0"/>
              </a:rPr>
              <a:t>PROGRAM</a:t>
            </a:r>
            <a:endParaRPr lang="en-GB" sz="3200" b="1" dirty="0">
              <a:latin typeface="Agency FB" panose="020B0503020202020204" pitchFamily="34" charset="0"/>
            </a:endParaRPr>
          </a:p>
        </p:txBody>
      </p:sp>
      <p:sp>
        <p:nvSpPr>
          <p:cNvPr id="15" name="TextBox 14"/>
          <p:cNvSpPr txBox="1"/>
          <p:nvPr/>
        </p:nvSpPr>
        <p:spPr>
          <a:xfrm>
            <a:off x="4599320" y="968062"/>
            <a:ext cx="7015662" cy="1569660"/>
          </a:xfrm>
          <a:prstGeom prst="rect">
            <a:avLst/>
          </a:prstGeom>
          <a:noFill/>
        </p:spPr>
        <p:txBody>
          <a:bodyPr wrap="square" rtlCol="0">
            <a:spAutoFit/>
          </a:bodyPr>
          <a:lstStyle/>
          <a:p>
            <a:pPr algn="just"/>
            <a:r>
              <a:rPr lang="en-GB" sz="2400" i="1" dirty="0" smtClean="0">
                <a:solidFill>
                  <a:prstClr val="white"/>
                </a:solidFill>
              </a:rPr>
              <a:t>This directive is supported by the GCC compiler and is used to remove an identifier completely from the program. If we want to block an identifier then we can use the #pragma GCC poison directive.</a:t>
            </a:r>
          </a:p>
        </p:txBody>
      </p:sp>
      <p:sp>
        <p:nvSpPr>
          <p:cNvPr id="2" name="Rectangle 1"/>
          <p:cNvSpPr/>
          <p:nvPr/>
        </p:nvSpPr>
        <p:spPr>
          <a:xfrm>
            <a:off x="352927" y="968062"/>
            <a:ext cx="3978441" cy="5095855"/>
          </a:xfrm>
          <a:prstGeom prst="rect">
            <a:avLst/>
          </a:prstGeom>
          <a:solidFill>
            <a:srgbClr val="2626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smtClean="0"/>
              <a:t>#include&lt;</a:t>
            </a:r>
            <a:r>
              <a:rPr lang="en-GB" dirty="0" err="1" smtClean="0"/>
              <a:t>stdio.h</a:t>
            </a:r>
            <a:r>
              <a:rPr lang="en-GB" dirty="0" smtClean="0"/>
              <a:t>&gt;</a:t>
            </a:r>
          </a:p>
          <a:p>
            <a:endParaRPr lang="en-GB" dirty="0" smtClean="0"/>
          </a:p>
          <a:p>
            <a:r>
              <a:rPr lang="en-GB" dirty="0" smtClean="0"/>
              <a:t>#pragma GCC poison </a:t>
            </a:r>
            <a:r>
              <a:rPr lang="en-GB" dirty="0" err="1" smtClean="0"/>
              <a:t>printf</a:t>
            </a:r>
            <a:endParaRPr lang="en-GB" dirty="0" smtClean="0"/>
          </a:p>
          <a:p>
            <a:endParaRPr lang="en-GB" dirty="0" smtClean="0"/>
          </a:p>
          <a:p>
            <a:r>
              <a:rPr lang="en-GB" dirty="0" err="1" smtClean="0">
                <a:solidFill>
                  <a:srgbClr val="00B0F0"/>
                </a:solidFill>
              </a:rPr>
              <a:t>int</a:t>
            </a:r>
            <a:r>
              <a:rPr lang="en-GB" dirty="0" smtClean="0"/>
              <a:t> main()</a:t>
            </a:r>
          </a:p>
          <a:p>
            <a:r>
              <a:rPr lang="en-GB" dirty="0" smtClean="0"/>
              <a:t>{</a:t>
            </a:r>
          </a:p>
          <a:p>
            <a:r>
              <a:rPr lang="en-GB" dirty="0" smtClean="0"/>
              <a:t>	</a:t>
            </a:r>
            <a:r>
              <a:rPr lang="en-GB" dirty="0" err="1" smtClean="0">
                <a:solidFill>
                  <a:srgbClr val="00B0F0"/>
                </a:solidFill>
              </a:rPr>
              <a:t>int</a:t>
            </a:r>
            <a:r>
              <a:rPr lang="en-GB" dirty="0" smtClean="0"/>
              <a:t> a=10;</a:t>
            </a:r>
          </a:p>
          <a:p>
            <a:r>
              <a:rPr lang="en-GB" dirty="0" smtClean="0"/>
              <a:t>	</a:t>
            </a:r>
          </a:p>
          <a:p>
            <a:r>
              <a:rPr lang="en-GB" dirty="0" smtClean="0"/>
              <a:t>	</a:t>
            </a:r>
            <a:r>
              <a:rPr lang="en-GB" dirty="0" smtClean="0">
                <a:solidFill>
                  <a:srgbClr val="EE266E"/>
                </a:solidFill>
              </a:rPr>
              <a:t>if</a:t>
            </a:r>
            <a:r>
              <a:rPr lang="en-GB" dirty="0" smtClean="0"/>
              <a:t>(a==10)</a:t>
            </a:r>
          </a:p>
          <a:p>
            <a:r>
              <a:rPr lang="en-GB" dirty="0" smtClean="0"/>
              <a:t>	{</a:t>
            </a:r>
          </a:p>
          <a:p>
            <a:r>
              <a:rPr lang="en-GB" dirty="0" smtClean="0"/>
              <a:t>		</a:t>
            </a:r>
            <a:r>
              <a:rPr lang="en-GB" dirty="0" err="1" smtClean="0">
                <a:solidFill>
                  <a:srgbClr val="00B0F0"/>
                </a:solidFill>
              </a:rPr>
              <a:t>printf</a:t>
            </a:r>
            <a:r>
              <a:rPr lang="en-GB" dirty="0" smtClean="0"/>
              <a:t>("</a:t>
            </a:r>
            <a:r>
              <a:rPr lang="en-GB" dirty="0" smtClean="0">
                <a:solidFill>
                  <a:schemeClr val="accent4">
                    <a:lumMod val="75000"/>
                  </a:schemeClr>
                </a:solidFill>
              </a:rPr>
              <a:t>GEEKSFORGEEKS</a:t>
            </a:r>
            <a:r>
              <a:rPr lang="en-GB" dirty="0" smtClean="0"/>
              <a:t>");</a:t>
            </a:r>
          </a:p>
          <a:p>
            <a:r>
              <a:rPr lang="en-GB" dirty="0" smtClean="0"/>
              <a:t>	}</a:t>
            </a:r>
          </a:p>
          <a:p>
            <a:r>
              <a:rPr lang="en-GB" dirty="0" smtClean="0"/>
              <a:t>	</a:t>
            </a:r>
            <a:r>
              <a:rPr lang="en-GB" dirty="0" smtClean="0">
                <a:solidFill>
                  <a:srgbClr val="EE266E"/>
                </a:solidFill>
              </a:rPr>
              <a:t>else</a:t>
            </a:r>
          </a:p>
          <a:p>
            <a:r>
              <a:rPr lang="en-GB" dirty="0" smtClean="0"/>
              <a:t>		</a:t>
            </a:r>
            <a:r>
              <a:rPr lang="en-GB" dirty="0" err="1" smtClean="0">
                <a:solidFill>
                  <a:srgbClr val="439FFF"/>
                </a:solidFill>
              </a:rPr>
              <a:t>printf</a:t>
            </a:r>
            <a:r>
              <a:rPr lang="en-GB" dirty="0" smtClean="0"/>
              <a:t>("</a:t>
            </a:r>
            <a:r>
              <a:rPr lang="en-GB" dirty="0" smtClean="0">
                <a:solidFill>
                  <a:schemeClr val="accent4">
                    <a:lumMod val="75000"/>
                  </a:schemeClr>
                </a:solidFill>
              </a:rPr>
              <a:t>bye</a:t>
            </a:r>
            <a:r>
              <a:rPr lang="en-GB" dirty="0" smtClean="0"/>
              <a:t>");</a:t>
            </a:r>
          </a:p>
          <a:p>
            <a:endParaRPr lang="en-GB" dirty="0" smtClean="0"/>
          </a:p>
          <a:p>
            <a:r>
              <a:rPr lang="en-GB" dirty="0" smtClean="0"/>
              <a:t>	return 0;</a:t>
            </a:r>
          </a:p>
          <a:p>
            <a:r>
              <a:rPr lang="en-GB" dirty="0" smtClean="0"/>
              <a:t>}</a:t>
            </a:r>
            <a:endParaRPr lang="en-GB" dirty="0"/>
          </a:p>
        </p:txBody>
      </p:sp>
      <p:sp>
        <p:nvSpPr>
          <p:cNvPr id="17" name="Rectangle 16"/>
          <p:cNvSpPr/>
          <p:nvPr/>
        </p:nvSpPr>
        <p:spPr>
          <a:xfrm>
            <a:off x="4599320" y="3451860"/>
            <a:ext cx="7015662" cy="2612057"/>
          </a:xfrm>
          <a:prstGeom prst="rect">
            <a:avLst/>
          </a:prstGeom>
          <a:solidFill>
            <a:srgbClr val="2626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smtClean="0"/>
          </a:p>
          <a:p>
            <a:r>
              <a:rPr lang="en-GB" dirty="0" err="1" smtClean="0"/>
              <a:t>prog.c</a:t>
            </a:r>
            <a:r>
              <a:rPr lang="en-GB" dirty="0" smtClean="0"/>
              <a:t>: In function 'main':</a:t>
            </a:r>
          </a:p>
          <a:p>
            <a:r>
              <a:rPr lang="en-GB" dirty="0" smtClean="0"/>
              <a:t>prog.c:14:9: error: attempt to use poisoned "</a:t>
            </a:r>
            <a:r>
              <a:rPr lang="en-GB" dirty="0" err="1" smtClean="0"/>
              <a:t>printf</a:t>
            </a:r>
            <a:r>
              <a:rPr lang="en-GB" dirty="0" smtClean="0"/>
              <a:t>"</a:t>
            </a:r>
          </a:p>
          <a:p>
            <a:r>
              <a:rPr lang="en-GB" dirty="0" smtClean="0"/>
              <a:t>         </a:t>
            </a:r>
            <a:r>
              <a:rPr lang="en-GB" dirty="0" err="1" smtClean="0"/>
              <a:t>printf</a:t>
            </a:r>
            <a:r>
              <a:rPr lang="en-GB" dirty="0" smtClean="0"/>
              <a:t>("GEEKSFORGEEKS");</a:t>
            </a:r>
          </a:p>
          <a:p>
            <a:r>
              <a:rPr lang="en-GB" dirty="0" smtClean="0"/>
              <a:t>         ^</a:t>
            </a:r>
          </a:p>
          <a:p>
            <a:r>
              <a:rPr lang="en-GB" dirty="0" smtClean="0"/>
              <a:t>prog.c:17:9: error: attempt to use poisoned "</a:t>
            </a:r>
            <a:r>
              <a:rPr lang="en-GB" dirty="0" err="1" smtClean="0"/>
              <a:t>printf</a:t>
            </a:r>
            <a:r>
              <a:rPr lang="en-GB" dirty="0" smtClean="0"/>
              <a:t>"</a:t>
            </a:r>
          </a:p>
          <a:p>
            <a:r>
              <a:rPr lang="en-GB" dirty="0" smtClean="0"/>
              <a:t>         </a:t>
            </a:r>
            <a:r>
              <a:rPr lang="en-GB" dirty="0" err="1" smtClean="0"/>
              <a:t>printf</a:t>
            </a:r>
            <a:r>
              <a:rPr lang="en-GB" dirty="0" smtClean="0"/>
              <a:t>("bye");</a:t>
            </a:r>
          </a:p>
          <a:p>
            <a:r>
              <a:rPr lang="en-GB" dirty="0" smtClean="0"/>
              <a:t>         ^</a:t>
            </a:r>
            <a:endParaRPr lang="en-GB" dirty="0"/>
          </a:p>
        </p:txBody>
      </p:sp>
      <p:sp>
        <p:nvSpPr>
          <p:cNvPr id="7" name="TextBox 6"/>
          <p:cNvSpPr txBox="1"/>
          <p:nvPr/>
        </p:nvSpPr>
        <p:spPr>
          <a:xfrm>
            <a:off x="4599320" y="3451860"/>
            <a:ext cx="1512722" cy="369332"/>
          </a:xfrm>
          <a:prstGeom prst="rect">
            <a:avLst/>
          </a:prstGeom>
          <a:noFill/>
        </p:spPr>
        <p:txBody>
          <a:bodyPr wrap="square" rtlCol="0">
            <a:spAutoFit/>
          </a:bodyPr>
          <a:lstStyle/>
          <a:p>
            <a:r>
              <a:rPr lang="en-GB" b="1" u="sng" dirty="0" smtClean="0">
                <a:solidFill>
                  <a:schemeClr val="bg1"/>
                </a:solidFill>
              </a:rPr>
              <a:t>OUTPUT</a:t>
            </a:r>
            <a:endParaRPr lang="en-GB" b="1" u="sng" dirty="0">
              <a:solidFill>
                <a:schemeClr val="bg1"/>
              </a:solidFill>
            </a:endParaRPr>
          </a:p>
        </p:txBody>
      </p:sp>
    </p:spTree>
    <p:extLst>
      <p:ext uri="{BB962C8B-B14F-4D97-AF65-F5344CB8AC3E}">
        <p14:creationId xmlns:p14="http://schemas.microsoft.com/office/powerpoint/2010/main" val="2813439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grpSp>
        <p:nvGrpSpPr>
          <p:cNvPr id="3" name="Group 2"/>
          <p:cNvGrpSpPr/>
          <p:nvPr/>
        </p:nvGrpSpPr>
        <p:grpSpPr>
          <a:xfrm>
            <a:off x="742950" y="1352550"/>
            <a:ext cx="3181350" cy="4063045"/>
            <a:chOff x="990600" y="1524000"/>
            <a:chExt cx="3181350" cy="4063045"/>
          </a:xfrm>
        </p:grpSpPr>
        <p:sp>
          <p:nvSpPr>
            <p:cNvPr id="2" name="Rounded Rectangle 1"/>
            <p:cNvSpPr/>
            <p:nvPr/>
          </p:nvSpPr>
          <p:spPr>
            <a:xfrm>
              <a:off x="990600" y="1524000"/>
              <a:ext cx="3181350" cy="4063045"/>
            </a:xfrm>
            <a:prstGeom prst="roundRect">
              <a:avLst/>
            </a:prstGeom>
            <a:solidFill>
              <a:srgbClr val="72CF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grpSp>
        <p:nvGrpSpPr>
          <p:cNvPr id="14" name="Group 13"/>
          <p:cNvGrpSpPr/>
          <p:nvPr/>
        </p:nvGrpSpPr>
        <p:grpSpPr>
          <a:xfrm>
            <a:off x="4400550" y="1352550"/>
            <a:ext cx="3181350" cy="4063045"/>
            <a:chOff x="990600" y="1524000"/>
            <a:chExt cx="3181350" cy="4063045"/>
          </a:xfrm>
        </p:grpSpPr>
        <p:sp>
          <p:nvSpPr>
            <p:cNvPr id="15" name="Rounded Rectangle 14"/>
            <p:cNvSpPr/>
            <p:nvPr/>
          </p:nvSpPr>
          <p:spPr>
            <a:xfrm>
              <a:off x="990600" y="1524000"/>
              <a:ext cx="3181350" cy="4063045"/>
            </a:xfrm>
            <a:prstGeom prst="roundRect">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grpSp>
        <p:nvGrpSpPr>
          <p:cNvPr id="17" name="Group 16"/>
          <p:cNvGrpSpPr/>
          <p:nvPr/>
        </p:nvGrpSpPr>
        <p:grpSpPr>
          <a:xfrm>
            <a:off x="8041078" y="1352550"/>
            <a:ext cx="3181350" cy="4063045"/>
            <a:chOff x="990600" y="1524000"/>
            <a:chExt cx="3181350" cy="4063045"/>
          </a:xfrm>
        </p:grpSpPr>
        <p:sp>
          <p:nvSpPr>
            <p:cNvPr id="18" name="Rounded Rectangle 17"/>
            <p:cNvSpPr/>
            <p:nvPr/>
          </p:nvSpPr>
          <p:spPr>
            <a:xfrm>
              <a:off x="990600" y="1524000"/>
              <a:ext cx="3181350" cy="4063045"/>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sp>
        <p:nvSpPr>
          <p:cNvPr id="7" name="TextBox 6"/>
          <p:cNvSpPr txBox="1"/>
          <p:nvPr/>
        </p:nvSpPr>
        <p:spPr>
          <a:xfrm>
            <a:off x="1200177" y="1357389"/>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CRICKET</a:t>
            </a:r>
            <a:endParaRPr lang="en-GB" sz="2800" b="1" dirty="0">
              <a:latin typeface="Agency FB" panose="020B0503020202020204" pitchFamily="34" charset="0"/>
            </a:endParaRPr>
          </a:p>
        </p:txBody>
      </p:sp>
      <p:sp>
        <p:nvSpPr>
          <p:cNvPr id="20" name="TextBox 19"/>
          <p:cNvSpPr txBox="1"/>
          <p:nvPr/>
        </p:nvSpPr>
        <p:spPr>
          <a:xfrm>
            <a:off x="4857777" y="1352550"/>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FOOTBALL</a:t>
            </a:r>
            <a:endParaRPr lang="en-GB" sz="2800" b="1" dirty="0">
              <a:latin typeface="Agency FB" panose="020B0503020202020204" pitchFamily="34" charset="0"/>
            </a:endParaRPr>
          </a:p>
        </p:txBody>
      </p:sp>
      <p:sp>
        <p:nvSpPr>
          <p:cNvPr id="22" name="TextBox 21"/>
          <p:cNvSpPr txBox="1"/>
          <p:nvPr/>
        </p:nvSpPr>
        <p:spPr>
          <a:xfrm>
            <a:off x="8498305" y="1371098"/>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CHESS</a:t>
            </a:r>
            <a:endParaRPr lang="en-GB" sz="2800" b="1" dirty="0">
              <a:latin typeface="Agency FB" panose="020B0503020202020204" pitchFamily="34" charset="0"/>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LETS LIST OUT THINGS THAT WE NEED TO PLAY!</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2185" y="2122940"/>
            <a:ext cx="2266896" cy="523220"/>
          </a:xfrm>
          <a:prstGeom prst="rect">
            <a:avLst/>
          </a:prstGeom>
          <a:noFill/>
        </p:spPr>
        <p:txBody>
          <a:bodyPr wrap="square" rtlCol="0">
            <a:spAutoFit/>
          </a:bodyPr>
          <a:lstStyle/>
          <a:p>
            <a:r>
              <a:rPr lang="en-IN" sz="2800" b="1" dirty="0" smtClean="0">
                <a:latin typeface="Agency FB" panose="020B0503020202020204" pitchFamily="34" charset="0"/>
              </a:rPr>
              <a:t>Bat</a:t>
            </a:r>
            <a:endParaRPr lang="en-GB" sz="2800" b="1" dirty="0">
              <a:latin typeface="Agency FB" panose="020B0503020202020204" pitchFamily="34" charset="0"/>
            </a:endParaRPr>
          </a:p>
        </p:txBody>
      </p:sp>
      <p:cxnSp>
        <p:nvCxnSpPr>
          <p:cNvPr id="25" name="Straight Connector 24"/>
          <p:cNvCxnSpPr/>
          <p:nvPr/>
        </p:nvCxnSpPr>
        <p:spPr>
          <a:xfrm>
            <a:off x="742950" y="1870970"/>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92185" y="2636521"/>
            <a:ext cx="2266896" cy="523220"/>
          </a:xfrm>
          <a:prstGeom prst="rect">
            <a:avLst/>
          </a:prstGeom>
          <a:noFill/>
        </p:spPr>
        <p:txBody>
          <a:bodyPr wrap="square" rtlCol="0">
            <a:spAutoFit/>
          </a:bodyPr>
          <a:lstStyle/>
          <a:p>
            <a:r>
              <a:rPr lang="en-IN" sz="2800" b="1" dirty="0" smtClean="0">
                <a:latin typeface="Agency FB" panose="020B0503020202020204" pitchFamily="34" charset="0"/>
              </a:rPr>
              <a:t>Ball</a:t>
            </a:r>
            <a:endParaRPr lang="en-GB" sz="2800" b="1" dirty="0">
              <a:latin typeface="Agency FB" panose="020B0503020202020204" pitchFamily="34" charset="0"/>
            </a:endParaRPr>
          </a:p>
        </p:txBody>
      </p:sp>
      <p:sp>
        <p:nvSpPr>
          <p:cNvPr id="29" name="TextBox 28"/>
          <p:cNvSpPr txBox="1"/>
          <p:nvPr/>
        </p:nvSpPr>
        <p:spPr>
          <a:xfrm>
            <a:off x="992185" y="3150102"/>
            <a:ext cx="2266896" cy="523220"/>
          </a:xfrm>
          <a:prstGeom prst="rect">
            <a:avLst/>
          </a:prstGeom>
          <a:noFill/>
        </p:spPr>
        <p:txBody>
          <a:bodyPr wrap="square" rtlCol="0">
            <a:spAutoFit/>
          </a:bodyPr>
          <a:lstStyle/>
          <a:p>
            <a:r>
              <a:rPr lang="en-IN" sz="2800" b="1" dirty="0" smtClean="0">
                <a:latin typeface="Agency FB" panose="020B0503020202020204" pitchFamily="34" charset="0"/>
              </a:rPr>
              <a:t>Stumps</a:t>
            </a:r>
            <a:endParaRPr lang="en-GB" sz="2800" b="1" dirty="0">
              <a:latin typeface="Agency FB" panose="020B0503020202020204" pitchFamily="34" charset="0"/>
            </a:endParaRPr>
          </a:p>
        </p:txBody>
      </p:sp>
      <p:sp>
        <p:nvSpPr>
          <p:cNvPr id="30" name="TextBox 29"/>
          <p:cNvSpPr txBox="1"/>
          <p:nvPr/>
        </p:nvSpPr>
        <p:spPr>
          <a:xfrm>
            <a:off x="992185" y="3663683"/>
            <a:ext cx="2266896" cy="523220"/>
          </a:xfrm>
          <a:prstGeom prst="rect">
            <a:avLst/>
          </a:prstGeom>
          <a:noFill/>
        </p:spPr>
        <p:txBody>
          <a:bodyPr wrap="square" rtlCol="0">
            <a:spAutoFit/>
          </a:bodyPr>
          <a:lstStyle/>
          <a:p>
            <a:r>
              <a:rPr lang="en-IN" sz="2800" b="1" dirty="0" smtClean="0">
                <a:latin typeface="Agency FB" panose="020B0503020202020204" pitchFamily="34" charset="0"/>
              </a:rPr>
              <a:t>Gloves</a:t>
            </a:r>
            <a:endParaRPr lang="en-GB" sz="2800" b="1" dirty="0">
              <a:latin typeface="Agency FB" panose="020B0503020202020204" pitchFamily="34" charset="0"/>
            </a:endParaRPr>
          </a:p>
        </p:txBody>
      </p:sp>
      <p:sp>
        <p:nvSpPr>
          <p:cNvPr id="31" name="TextBox 30"/>
          <p:cNvSpPr txBox="1"/>
          <p:nvPr/>
        </p:nvSpPr>
        <p:spPr>
          <a:xfrm>
            <a:off x="992185" y="4177264"/>
            <a:ext cx="2266896" cy="523220"/>
          </a:xfrm>
          <a:prstGeom prst="rect">
            <a:avLst/>
          </a:prstGeom>
          <a:noFill/>
        </p:spPr>
        <p:txBody>
          <a:bodyPr wrap="square" rtlCol="0">
            <a:spAutoFit/>
          </a:bodyPr>
          <a:lstStyle/>
          <a:p>
            <a:r>
              <a:rPr lang="en-IN" sz="2800" b="1" dirty="0" smtClean="0">
                <a:latin typeface="Agency FB" panose="020B0503020202020204" pitchFamily="34" charset="0"/>
              </a:rPr>
              <a:t>Helmet</a:t>
            </a:r>
            <a:endParaRPr lang="en-GB" sz="2800" b="1" dirty="0">
              <a:latin typeface="Agency FB" panose="020B0503020202020204" pitchFamily="34" charset="0"/>
            </a:endParaRPr>
          </a:p>
        </p:txBody>
      </p:sp>
      <p:sp>
        <p:nvSpPr>
          <p:cNvPr id="32" name="TextBox 31"/>
          <p:cNvSpPr txBox="1"/>
          <p:nvPr/>
        </p:nvSpPr>
        <p:spPr>
          <a:xfrm>
            <a:off x="992185" y="4690845"/>
            <a:ext cx="2266896" cy="523220"/>
          </a:xfrm>
          <a:prstGeom prst="rect">
            <a:avLst/>
          </a:prstGeom>
          <a:noFill/>
        </p:spPr>
        <p:txBody>
          <a:bodyPr wrap="square" rtlCol="0">
            <a:spAutoFit/>
          </a:bodyPr>
          <a:lstStyle/>
          <a:p>
            <a:r>
              <a:rPr lang="en-IN" sz="2800" b="1" dirty="0" smtClean="0">
                <a:latin typeface="Agency FB" panose="020B0503020202020204" pitchFamily="34" charset="0"/>
              </a:rPr>
              <a:t>Shoes</a:t>
            </a:r>
            <a:endParaRPr lang="en-GB" sz="2800" b="1" dirty="0">
              <a:latin typeface="Agency FB" panose="020B0503020202020204" pitchFamily="34" charset="0"/>
            </a:endParaRPr>
          </a:p>
        </p:txBody>
      </p:sp>
      <p:sp>
        <p:nvSpPr>
          <p:cNvPr id="33" name="TextBox 32"/>
          <p:cNvSpPr txBox="1"/>
          <p:nvPr/>
        </p:nvSpPr>
        <p:spPr>
          <a:xfrm>
            <a:off x="4632713" y="2118101"/>
            <a:ext cx="2266896" cy="523220"/>
          </a:xfrm>
          <a:prstGeom prst="rect">
            <a:avLst/>
          </a:prstGeom>
          <a:noFill/>
        </p:spPr>
        <p:txBody>
          <a:bodyPr wrap="square" rtlCol="0">
            <a:spAutoFit/>
          </a:bodyPr>
          <a:lstStyle/>
          <a:p>
            <a:r>
              <a:rPr lang="en-IN" sz="2800" b="1" dirty="0" smtClean="0">
                <a:latin typeface="Agency FB" panose="020B0503020202020204" pitchFamily="34" charset="0"/>
              </a:rPr>
              <a:t>Football</a:t>
            </a:r>
            <a:endParaRPr lang="en-GB" sz="2800" b="1" dirty="0">
              <a:latin typeface="Agency FB" panose="020B0503020202020204" pitchFamily="34" charset="0"/>
            </a:endParaRPr>
          </a:p>
        </p:txBody>
      </p:sp>
      <p:sp>
        <p:nvSpPr>
          <p:cNvPr id="35" name="TextBox 34"/>
          <p:cNvSpPr txBox="1"/>
          <p:nvPr/>
        </p:nvSpPr>
        <p:spPr>
          <a:xfrm>
            <a:off x="4632713" y="2622042"/>
            <a:ext cx="2266896" cy="523220"/>
          </a:xfrm>
          <a:prstGeom prst="rect">
            <a:avLst/>
          </a:prstGeom>
          <a:noFill/>
        </p:spPr>
        <p:txBody>
          <a:bodyPr wrap="square" rtlCol="0">
            <a:spAutoFit/>
          </a:bodyPr>
          <a:lstStyle/>
          <a:p>
            <a:r>
              <a:rPr lang="en-IN" sz="2800" b="1" dirty="0" smtClean="0">
                <a:latin typeface="Agency FB" panose="020B0503020202020204" pitchFamily="34" charset="0"/>
              </a:rPr>
              <a:t>Gloves</a:t>
            </a:r>
            <a:endParaRPr lang="en-GB" sz="2800" b="1" dirty="0">
              <a:latin typeface="Agency FB" panose="020B0503020202020204" pitchFamily="34" charset="0"/>
            </a:endParaRPr>
          </a:p>
        </p:txBody>
      </p:sp>
      <p:sp>
        <p:nvSpPr>
          <p:cNvPr id="36" name="TextBox 35"/>
          <p:cNvSpPr txBox="1"/>
          <p:nvPr/>
        </p:nvSpPr>
        <p:spPr>
          <a:xfrm>
            <a:off x="4632713" y="3125983"/>
            <a:ext cx="2266896" cy="523220"/>
          </a:xfrm>
          <a:prstGeom prst="rect">
            <a:avLst/>
          </a:prstGeom>
          <a:noFill/>
        </p:spPr>
        <p:txBody>
          <a:bodyPr wrap="square" rtlCol="0">
            <a:spAutoFit/>
          </a:bodyPr>
          <a:lstStyle/>
          <a:p>
            <a:r>
              <a:rPr lang="en-IN" sz="2800" b="1" dirty="0" smtClean="0">
                <a:latin typeface="Agency FB" panose="020B0503020202020204" pitchFamily="34" charset="0"/>
              </a:rPr>
              <a:t>Boots</a:t>
            </a:r>
            <a:endParaRPr lang="en-GB" sz="2800" b="1" dirty="0">
              <a:latin typeface="Agency FB" panose="020B0503020202020204" pitchFamily="34" charset="0"/>
            </a:endParaRPr>
          </a:p>
        </p:txBody>
      </p:sp>
      <p:sp>
        <p:nvSpPr>
          <p:cNvPr id="40" name="TextBox 39"/>
          <p:cNvSpPr txBox="1"/>
          <p:nvPr/>
        </p:nvSpPr>
        <p:spPr>
          <a:xfrm>
            <a:off x="8347463" y="2118101"/>
            <a:ext cx="2266896" cy="523220"/>
          </a:xfrm>
          <a:prstGeom prst="rect">
            <a:avLst/>
          </a:prstGeom>
          <a:noFill/>
        </p:spPr>
        <p:txBody>
          <a:bodyPr wrap="square" rtlCol="0">
            <a:spAutoFit/>
          </a:bodyPr>
          <a:lstStyle/>
          <a:p>
            <a:r>
              <a:rPr lang="en-IN" sz="2800" b="1" dirty="0" smtClean="0">
                <a:latin typeface="Agency FB" panose="020B0503020202020204" pitchFamily="34" charset="0"/>
              </a:rPr>
              <a:t>Board</a:t>
            </a:r>
            <a:endParaRPr lang="en-GB" sz="2800" b="1" dirty="0">
              <a:latin typeface="Agency FB" panose="020B0503020202020204" pitchFamily="34" charset="0"/>
            </a:endParaRPr>
          </a:p>
        </p:txBody>
      </p:sp>
      <p:sp>
        <p:nvSpPr>
          <p:cNvPr id="42" name="TextBox 41"/>
          <p:cNvSpPr txBox="1"/>
          <p:nvPr/>
        </p:nvSpPr>
        <p:spPr>
          <a:xfrm>
            <a:off x="8347463" y="2631682"/>
            <a:ext cx="2266896" cy="523220"/>
          </a:xfrm>
          <a:prstGeom prst="rect">
            <a:avLst/>
          </a:prstGeom>
          <a:noFill/>
        </p:spPr>
        <p:txBody>
          <a:bodyPr wrap="square" rtlCol="0">
            <a:spAutoFit/>
          </a:bodyPr>
          <a:lstStyle/>
          <a:p>
            <a:r>
              <a:rPr lang="en-IN" sz="2800" b="1" dirty="0" smtClean="0">
                <a:latin typeface="Agency FB" panose="020B0503020202020204" pitchFamily="34" charset="0"/>
              </a:rPr>
              <a:t>Coins</a:t>
            </a:r>
            <a:endParaRPr lang="en-GB" sz="2800" b="1" dirty="0">
              <a:latin typeface="Agency FB" panose="020B0503020202020204" pitchFamily="34" charset="0"/>
            </a:endParaRPr>
          </a:p>
        </p:txBody>
      </p:sp>
      <p:sp>
        <p:nvSpPr>
          <p:cNvPr id="43" name="TextBox 42"/>
          <p:cNvSpPr txBox="1"/>
          <p:nvPr/>
        </p:nvSpPr>
        <p:spPr>
          <a:xfrm>
            <a:off x="8347463" y="3145263"/>
            <a:ext cx="2266896" cy="523220"/>
          </a:xfrm>
          <a:prstGeom prst="rect">
            <a:avLst/>
          </a:prstGeom>
          <a:noFill/>
        </p:spPr>
        <p:txBody>
          <a:bodyPr wrap="square" rtlCol="0">
            <a:spAutoFit/>
          </a:bodyPr>
          <a:lstStyle/>
          <a:p>
            <a:r>
              <a:rPr lang="en-IN" sz="2800" b="1" dirty="0" smtClean="0">
                <a:latin typeface="Agency FB" panose="020B0503020202020204" pitchFamily="34" charset="0"/>
              </a:rPr>
              <a:t>Timer</a:t>
            </a:r>
            <a:endParaRPr lang="en-GB" sz="2800" b="1" dirty="0">
              <a:latin typeface="Agency FB" panose="020B0503020202020204" pitchFamily="34" charset="0"/>
            </a:endParaRPr>
          </a:p>
        </p:txBody>
      </p:sp>
    </p:spTree>
    <p:extLst>
      <p:ext uri="{BB962C8B-B14F-4D97-AF65-F5344CB8AC3E}">
        <p14:creationId xmlns:p14="http://schemas.microsoft.com/office/powerpoint/2010/main" val="397305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2" grpId="0"/>
      <p:bldP spid="24" grpId="0"/>
      <p:bldP spid="28" grpId="0"/>
      <p:bldP spid="29" grpId="0"/>
      <p:bldP spid="30" grpId="0"/>
      <p:bldP spid="31" grpId="0"/>
      <p:bldP spid="32" grpId="0"/>
      <p:bldP spid="33" grpId="0"/>
      <p:bldP spid="35" grpId="0"/>
      <p:bldP spid="36" grpId="0"/>
      <p:bldP spid="40" grpId="0"/>
      <p:bldP spid="42" grpId="0"/>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LETS LIST OUT THINGS THAT WE NEED TO PLAY!</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2950" y="1870970"/>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742950" y="1352550"/>
            <a:ext cx="3181350" cy="4063045"/>
            <a:chOff x="742950" y="1352550"/>
            <a:chExt cx="3181350" cy="4063045"/>
          </a:xfrm>
        </p:grpSpPr>
        <p:grpSp>
          <p:nvGrpSpPr>
            <p:cNvPr id="3" name="Group 2"/>
            <p:cNvGrpSpPr/>
            <p:nvPr/>
          </p:nvGrpSpPr>
          <p:grpSpPr>
            <a:xfrm>
              <a:off x="742950" y="1352550"/>
              <a:ext cx="3181350" cy="4063045"/>
              <a:chOff x="990600" y="1524000"/>
              <a:chExt cx="3181350" cy="4063045"/>
            </a:xfrm>
          </p:grpSpPr>
          <p:sp>
            <p:nvSpPr>
              <p:cNvPr id="2" name="Rounded Rectangle 1"/>
              <p:cNvSpPr/>
              <p:nvPr/>
            </p:nvSpPr>
            <p:spPr>
              <a:xfrm>
                <a:off x="990600" y="1524000"/>
                <a:ext cx="3181350" cy="4063045"/>
              </a:xfrm>
              <a:prstGeom prst="roundRect">
                <a:avLst/>
              </a:prstGeom>
              <a:solidFill>
                <a:srgbClr val="72CF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sp>
          <p:nvSpPr>
            <p:cNvPr id="7" name="TextBox 6"/>
            <p:cNvSpPr txBox="1"/>
            <p:nvPr/>
          </p:nvSpPr>
          <p:spPr>
            <a:xfrm>
              <a:off x="1200177" y="1357389"/>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CRICKET</a:t>
              </a:r>
              <a:endParaRPr lang="en-GB" sz="2800" b="1" dirty="0">
                <a:latin typeface="Agency FB" panose="020B0503020202020204" pitchFamily="34" charset="0"/>
              </a:endParaRPr>
            </a:p>
          </p:txBody>
        </p:sp>
        <p:sp>
          <p:nvSpPr>
            <p:cNvPr id="24" name="TextBox 23"/>
            <p:cNvSpPr txBox="1"/>
            <p:nvPr/>
          </p:nvSpPr>
          <p:spPr>
            <a:xfrm>
              <a:off x="992185" y="2122940"/>
              <a:ext cx="2266896" cy="523220"/>
            </a:xfrm>
            <a:prstGeom prst="rect">
              <a:avLst/>
            </a:prstGeom>
            <a:noFill/>
          </p:spPr>
          <p:txBody>
            <a:bodyPr wrap="square" rtlCol="0">
              <a:spAutoFit/>
            </a:bodyPr>
            <a:lstStyle/>
            <a:p>
              <a:r>
                <a:rPr lang="en-IN" sz="2800" b="1" dirty="0" smtClean="0">
                  <a:latin typeface="Agency FB" panose="020B0503020202020204" pitchFamily="34" charset="0"/>
                </a:rPr>
                <a:t>Bat</a:t>
              </a:r>
              <a:endParaRPr lang="en-GB" sz="2800" b="1" dirty="0">
                <a:latin typeface="Agency FB" panose="020B0503020202020204" pitchFamily="34" charset="0"/>
              </a:endParaRPr>
            </a:p>
          </p:txBody>
        </p:sp>
        <p:sp>
          <p:nvSpPr>
            <p:cNvPr id="28" name="TextBox 27"/>
            <p:cNvSpPr txBox="1"/>
            <p:nvPr/>
          </p:nvSpPr>
          <p:spPr>
            <a:xfrm>
              <a:off x="992185" y="2636521"/>
              <a:ext cx="2266896" cy="523220"/>
            </a:xfrm>
            <a:prstGeom prst="rect">
              <a:avLst/>
            </a:prstGeom>
            <a:noFill/>
          </p:spPr>
          <p:txBody>
            <a:bodyPr wrap="square" rtlCol="0">
              <a:spAutoFit/>
            </a:bodyPr>
            <a:lstStyle/>
            <a:p>
              <a:r>
                <a:rPr lang="en-IN" sz="2800" b="1" dirty="0" smtClean="0">
                  <a:latin typeface="Agency FB" panose="020B0503020202020204" pitchFamily="34" charset="0"/>
                </a:rPr>
                <a:t>Ball</a:t>
              </a:r>
              <a:endParaRPr lang="en-GB" sz="2800" b="1" dirty="0">
                <a:latin typeface="Agency FB" panose="020B0503020202020204" pitchFamily="34" charset="0"/>
              </a:endParaRPr>
            </a:p>
          </p:txBody>
        </p:sp>
        <p:sp>
          <p:nvSpPr>
            <p:cNvPr id="29" name="TextBox 28"/>
            <p:cNvSpPr txBox="1"/>
            <p:nvPr/>
          </p:nvSpPr>
          <p:spPr>
            <a:xfrm>
              <a:off x="992185" y="3150102"/>
              <a:ext cx="2266896" cy="523220"/>
            </a:xfrm>
            <a:prstGeom prst="rect">
              <a:avLst/>
            </a:prstGeom>
            <a:noFill/>
          </p:spPr>
          <p:txBody>
            <a:bodyPr wrap="square" rtlCol="0">
              <a:spAutoFit/>
            </a:bodyPr>
            <a:lstStyle/>
            <a:p>
              <a:r>
                <a:rPr lang="en-IN" sz="2800" b="1" dirty="0" smtClean="0">
                  <a:latin typeface="Agency FB" panose="020B0503020202020204" pitchFamily="34" charset="0"/>
                </a:rPr>
                <a:t>Stumps</a:t>
              </a:r>
              <a:endParaRPr lang="en-GB" sz="2800" b="1" dirty="0">
                <a:latin typeface="Agency FB" panose="020B0503020202020204" pitchFamily="34" charset="0"/>
              </a:endParaRPr>
            </a:p>
          </p:txBody>
        </p:sp>
        <p:sp>
          <p:nvSpPr>
            <p:cNvPr id="30" name="TextBox 29"/>
            <p:cNvSpPr txBox="1"/>
            <p:nvPr/>
          </p:nvSpPr>
          <p:spPr>
            <a:xfrm>
              <a:off x="992185" y="3663683"/>
              <a:ext cx="2266896" cy="523220"/>
            </a:xfrm>
            <a:prstGeom prst="rect">
              <a:avLst/>
            </a:prstGeom>
            <a:noFill/>
          </p:spPr>
          <p:txBody>
            <a:bodyPr wrap="square" rtlCol="0">
              <a:spAutoFit/>
            </a:bodyPr>
            <a:lstStyle/>
            <a:p>
              <a:r>
                <a:rPr lang="en-IN" sz="2800" b="1" dirty="0" smtClean="0">
                  <a:latin typeface="Agency FB" panose="020B0503020202020204" pitchFamily="34" charset="0"/>
                </a:rPr>
                <a:t>Gloves</a:t>
              </a:r>
              <a:endParaRPr lang="en-GB" sz="2800" b="1" dirty="0">
                <a:latin typeface="Agency FB" panose="020B0503020202020204" pitchFamily="34" charset="0"/>
              </a:endParaRPr>
            </a:p>
          </p:txBody>
        </p:sp>
        <p:sp>
          <p:nvSpPr>
            <p:cNvPr id="31" name="TextBox 30"/>
            <p:cNvSpPr txBox="1"/>
            <p:nvPr/>
          </p:nvSpPr>
          <p:spPr>
            <a:xfrm>
              <a:off x="992185" y="4177264"/>
              <a:ext cx="2266896" cy="523220"/>
            </a:xfrm>
            <a:prstGeom prst="rect">
              <a:avLst/>
            </a:prstGeom>
            <a:noFill/>
          </p:spPr>
          <p:txBody>
            <a:bodyPr wrap="square" rtlCol="0">
              <a:spAutoFit/>
            </a:bodyPr>
            <a:lstStyle/>
            <a:p>
              <a:r>
                <a:rPr lang="en-IN" sz="2800" b="1" dirty="0" smtClean="0">
                  <a:latin typeface="Agency FB" panose="020B0503020202020204" pitchFamily="34" charset="0"/>
                </a:rPr>
                <a:t>Helmet</a:t>
              </a:r>
              <a:endParaRPr lang="en-GB" sz="2800" b="1" dirty="0">
                <a:latin typeface="Agency FB" panose="020B0503020202020204" pitchFamily="34" charset="0"/>
              </a:endParaRPr>
            </a:p>
          </p:txBody>
        </p:sp>
        <p:sp>
          <p:nvSpPr>
            <p:cNvPr id="32" name="TextBox 31"/>
            <p:cNvSpPr txBox="1"/>
            <p:nvPr/>
          </p:nvSpPr>
          <p:spPr>
            <a:xfrm>
              <a:off x="992185" y="4690845"/>
              <a:ext cx="2266896" cy="523220"/>
            </a:xfrm>
            <a:prstGeom prst="rect">
              <a:avLst/>
            </a:prstGeom>
            <a:noFill/>
          </p:spPr>
          <p:txBody>
            <a:bodyPr wrap="square" rtlCol="0">
              <a:spAutoFit/>
            </a:bodyPr>
            <a:lstStyle/>
            <a:p>
              <a:r>
                <a:rPr lang="en-IN" sz="2800" b="1" dirty="0" smtClean="0">
                  <a:latin typeface="Agency FB" panose="020B0503020202020204" pitchFamily="34" charset="0"/>
                </a:rPr>
                <a:t>Shoes</a:t>
              </a:r>
              <a:endParaRPr lang="en-GB" sz="2800" b="1" dirty="0">
                <a:latin typeface="Agency FB" panose="020B0503020202020204" pitchFamily="34" charset="0"/>
              </a:endParaRPr>
            </a:p>
          </p:txBody>
        </p:sp>
      </p:grpSp>
      <p:grpSp>
        <p:nvGrpSpPr>
          <p:cNvPr id="6" name="Group 5"/>
          <p:cNvGrpSpPr/>
          <p:nvPr/>
        </p:nvGrpSpPr>
        <p:grpSpPr>
          <a:xfrm>
            <a:off x="4400550" y="1352550"/>
            <a:ext cx="3181350" cy="4063045"/>
            <a:chOff x="4400550" y="1352550"/>
            <a:chExt cx="3181350" cy="4063045"/>
          </a:xfrm>
        </p:grpSpPr>
        <p:grpSp>
          <p:nvGrpSpPr>
            <p:cNvPr id="14" name="Group 13"/>
            <p:cNvGrpSpPr/>
            <p:nvPr/>
          </p:nvGrpSpPr>
          <p:grpSpPr>
            <a:xfrm>
              <a:off x="4400550" y="1352550"/>
              <a:ext cx="3181350" cy="4063045"/>
              <a:chOff x="990600" y="1524000"/>
              <a:chExt cx="3181350" cy="4063045"/>
            </a:xfrm>
          </p:grpSpPr>
          <p:sp>
            <p:nvSpPr>
              <p:cNvPr id="15" name="Rounded Rectangle 14"/>
              <p:cNvSpPr/>
              <p:nvPr/>
            </p:nvSpPr>
            <p:spPr>
              <a:xfrm>
                <a:off x="990600" y="1524000"/>
                <a:ext cx="3181350" cy="4063045"/>
              </a:xfrm>
              <a:prstGeom prst="roundRect">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sp>
          <p:nvSpPr>
            <p:cNvPr id="20" name="TextBox 19"/>
            <p:cNvSpPr txBox="1"/>
            <p:nvPr/>
          </p:nvSpPr>
          <p:spPr>
            <a:xfrm>
              <a:off x="4857777" y="1352550"/>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FOOTBALL</a:t>
              </a:r>
              <a:endParaRPr lang="en-GB" sz="2800" b="1" dirty="0">
                <a:latin typeface="Agency FB" panose="020B0503020202020204" pitchFamily="34" charset="0"/>
              </a:endParaRPr>
            </a:p>
          </p:txBody>
        </p:sp>
        <p:sp>
          <p:nvSpPr>
            <p:cNvPr id="33" name="TextBox 32"/>
            <p:cNvSpPr txBox="1"/>
            <p:nvPr/>
          </p:nvSpPr>
          <p:spPr>
            <a:xfrm>
              <a:off x="4632713" y="2118101"/>
              <a:ext cx="2266896" cy="523220"/>
            </a:xfrm>
            <a:prstGeom prst="rect">
              <a:avLst/>
            </a:prstGeom>
            <a:noFill/>
          </p:spPr>
          <p:txBody>
            <a:bodyPr wrap="square" rtlCol="0">
              <a:spAutoFit/>
            </a:bodyPr>
            <a:lstStyle/>
            <a:p>
              <a:r>
                <a:rPr lang="en-IN" sz="2800" b="1" dirty="0" smtClean="0">
                  <a:latin typeface="Agency FB" panose="020B0503020202020204" pitchFamily="34" charset="0"/>
                </a:rPr>
                <a:t>Football</a:t>
              </a:r>
              <a:endParaRPr lang="en-GB" sz="2800" b="1" dirty="0">
                <a:latin typeface="Agency FB" panose="020B0503020202020204" pitchFamily="34" charset="0"/>
              </a:endParaRPr>
            </a:p>
          </p:txBody>
        </p:sp>
        <p:sp>
          <p:nvSpPr>
            <p:cNvPr id="35" name="TextBox 34"/>
            <p:cNvSpPr txBox="1"/>
            <p:nvPr/>
          </p:nvSpPr>
          <p:spPr>
            <a:xfrm>
              <a:off x="4632713" y="2622042"/>
              <a:ext cx="2266896" cy="523220"/>
            </a:xfrm>
            <a:prstGeom prst="rect">
              <a:avLst/>
            </a:prstGeom>
            <a:noFill/>
          </p:spPr>
          <p:txBody>
            <a:bodyPr wrap="square" rtlCol="0">
              <a:spAutoFit/>
            </a:bodyPr>
            <a:lstStyle/>
            <a:p>
              <a:r>
                <a:rPr lang="en-IN" sz="2800" b="1" dirty="0" smtClean="0">
                  <a:latin typeface="Agency FB" panose="020B0503020202020204" pitchFamily="34" charset="0"/>
                </a:rPr>
                <a:t>Gloves</a:t>
              </a:r>
              <a:endParaRPr lang="en-GB" sz="2800" b="1" dirty="0">
                <a:latin typeface="Agency FB" panose="020B0503020202020204" pitchFamily="34" charset="0"/>
              </a:endParaRPr>
            </a:p>
          </p:txBody>
        </p:sp>
        <p:sp>
          <p:nvSpPr>
            <p:cNvPr id="36" name="TextBox 35"/>
            <p:cNvSpPr txBox="1"/>
            <p:nvPr/>
          </p:nvSpPr>
          <p:spPr>
            <a:xfrm>
              <a:off x="4632713" y="3125983"/>
              <a:ext cx="2266896" cy="523220"/>
            </a:xfrm>
            <a:prstGeom prst="rect">
              <a:avLst/>
            </a:prstGeom>
            <a:noFill/>
          </p:spPr>
          <p:txBody>
            <a:bodyPr wrap="square" rtlCol="0">
              <a:spAutoFit/>
            </a:bodyPr>
            <a:lstStyle/>
            <a:p>
              <a:r>
                <a:rPr lang="en-IN" sz="2800" b="1" dirty="0" smtClean="0">
                  <a:latin typeface="Agency FB" panose="020B0503020202020204" pitchFamily="34" charset="0"/>
                </a:rPr>
                <a:t>Boots</a:t>
              </a:r>
              <a:endParaRPr lang="en-GB" sz="2800" b="1" dirty="0">
                <a:latin typeface="Agency FB" panose="020B0503020202020204" pitchFamily="34" charset="0"/>
              </a:endParaRPr>
            </a:p>
          </p:txBody>
        </p:sp>
      </p:grpSp>
      <p:grpSp>
        <p:nvGrpSpPr>
          <p:cNvPr id="8" name="Group 7"/>
          <p:cNvGrpSpPr/>
          <p:nvPr/>
        </p:nvGrpSpPr>
        <p:grpSpPr>
          <a:xfrm>
            <a:off x="8041078" y="1352550"/>
            <a:ext cx="3181350" cy="4063045"/>
            <a:chOff x="8041078" y="1352550"/>
            <a:chExt cx="3181350" cy="4063045"/>
          </a:xfrm>
        </p:grpSpPr>
        <p:grpSp>
          <p:nvGrpSpPr>
            <p:cNvPr id="17" name="Group 16"/>
            <p:cNvGrpSpPr/>
            <p:nvPr/>
          </p:nvGrpSpPr>
          <p:grpSpPr>
            <a:xfrm>
              <a:off x="8041078" y="1352550"/>
              <a:ext cx="3181350" cy="4063045"/>
              <a:chOff x="990600" y="1524000"/>
              <a:chExt cx="3181350" cy="4063045"/>
            </a:xfrm>
          </p:grpSpPr>
          <p:sp>
            <p:nvSpPr>
              <p:cNvPr id="18" name="Rounded Rectangle 17"/>
              <p:cNvSpPr/>
              <p:nvPr/>
            </p:nvSpPr>
            <p:spPr>
              <a:xfrm>
                <a:off x="990600" y="1524000"/>
                <a:ext cx="3181350" cy="4063045"/>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rotWithShape="1">
              <a:blip r:embed="rId3">
                <a:biLevel thresh="25000"/>
              </a:blip>
              <a:srcRect b="80955"/>
              <a:stretch/>
            </p:blipFill>
            <p:spPr>
              <a:xfrm>
                <a:off x="990600" y="1524000"/>
                <a:ext cx="3181350" cy="532898"/>
              </a:xfrm>
              <a:prstGeom prst="rect">
                <a:avLst/>
              </a:prstGeom>
            </p:spPr>
          </p:pic>
        </p:grpSp>
        <p:sp>
          <p:nvSpPr>
            <p:cNvPr id="22" name="TextBox 21"/>
            <p:cNvSpPr txBox="1"/>
            <p:nvPr/>
          </p:nvSpPr>
          <p:spPr>
            <a:xfrm>
              <a:off x="8498305" y="1371098"/>
              <a:ext cx="2266896" cy="523220"/>
            </a:xfrm>
            <a:prstGeom prst="rect">
              <a:avLst/>
            </a:prstGeom>
            <a:noFill/>
          </p:spPr>
          <p:txBody>
            <a:bodyPr wrap="square" rtlCol="0">
              <a:spAutoFit/>
            </a:bodyPr>
            <a:lstStyle/>
            <a:p>
              <a:pPr algn="ctr"/>
              <a:r>
                <a:rPr lang="en-IN" sz="2800" b="1" dirty="0" smtClean="0">
                  <a:latin typeface="Agency FB" panose="020B0503020202020204" pitchFamily="34" charset="0"/>
                </a:rPr>
                <a:t>CHESS</a:t>
              </a:r>
              <a:endParaRPr lang="en-GB" sz="2800" b="1" dirty="0">
                <a:latin typeface="Agency FB" panose="020B0503020202020204" pitchFamily="34" charset="0"/>
              </a:endParaRPr>
            </a:p>
          </p:txBody>
        </p:sp>
        <p:sp>
          <p:nvSpPr>
            <p:cNvPr id="40" name="TextBox 39"/>
            <p:cNvSpPr txBox="1"/>
            <p:nvPr/>
          </p:nvSpPr>
          <p:spPr>
            <a:xfrm>
              <a:off x="8347463" y="2118101"/>
              <a:ext cx="2266896" cy="523220"/>
            </a:xfrm>
            <a:prstGeom prst="rect">
              <a:avLst/>
            </a:prstGeom>
            <a:noFill/>
          </p:spPr>
          <p:txBody>
            <a:bodyPr wrap="square" rtlCol="0">
              <a:spAutoFit/>
            </a:bodyPr>
            <a:lstStyle/>
            <a:p>
              <a:r>
                <a:rPr lang="en-IN" sz="2800" b="1" dirty="0" smtClean="0">
                  <a:latin typeface="Agency FB" panose="020B0503020202020204" pitchFamily="34" charset="0"/>
                </a:rPr>
                <a:t>Board</a:t>
              </a:r>
              <a:endParaRPr lang="en-GB" sz="2800" b="1" dirty="0">
                <a:latin typeface="Agency FB" panose="020B0503020202020204" pitchFamily="34" charset="0"/>
              </a:endParaRPr>
            </a:p>
          </p:txBody>
        </p:sp>
        <p:sp>
          <p:nvSpPr>
            <p:cNvPr id="42" name="TextBox 41"/>
            <p:cNvSpPr txBox="1"/>
            <p:nvPr/>
          </p:nvSpPr>
          <p:spPr>
            <a:xfrm>
              <a:off x="8347463" y="2631682"/>
              <a:ext cx="2266896" cy="523220"/>
            </a:xfrm>
            <a:prstGeom prst="rect">
              <a:avLst/>
            </a:prstGeom>
            <a:noFill/>
          </p:spPr>
          <p:txBody>
            <a:bodyPr wrap="square" rtlCol="0">
              <a:spAutoFit/>
            </a:bodyPr>
            <a:lstStyle/>
            <a:p>
              <a:r>
                <a:rPr lang="en-IN" sz="2800" b="1" dirty="0" smtClean="0">
                  <a:latin typeface="Agency FB" panose="020B0503020202020204" pitchFamily="34" charset="0"/>
                </a:rPr>
                <a:t>Coins</a:t>
              </a:r>
              <a:endParaRPr lang="en-GB" sz="2800" b="1" dirty="0">
                <a:latin typeface="Agency FB" panose="020B0503020202020204" pitchFamily="34" charset="0"/>
              </a:endParaRPr>
            </a:p>
          </p:txBody>
        </p:sp>
        <p:sp>
          <p:nvSpPr>
            <p:cNvPr id="43" name="TextBox 42"/>
            <p:cNvSpPr txBox="1"/>
            <p:nvPr/>
          </p:nvSpPr>
          <p:spPr>
            <a:xfrm>
              <a:off x="8347463" y="3145263"/>
              <a:ext cx="2266896" cy="523220"/>
            </a:xfrm>
            <a:prstGeom prst="rect">
              <a:avLst/>
            </a:prstGeom>
            <a:noFill/>
          </p:spPr>
          <p:txBody>
            <a:bodyPr wrap="square" rtlCol="0">
              <a:spAutoFit/>
            </a:bodyPr>
            <a:lstStyle/>
            <a:p>
              <a:r>
                <a:rPr lang="en-IN" sz="2800" b="1" dirty="0" smtClean="0">
                  <a:latin typeface="Agency FB" panose="020B0503020202020204" pitchFamily="34" charset="0"/>
                </a:rPr>
                <a:t>Timer</a:t>
              </a:r>
              <a:endParaRPr lang="en-GB" sz="2800" b="1" dirty="0">
                <a:latin typeface="Agency FB" panose="020B0503020202020204" pitchFamily="34" charset="0"/>
              </a:endParaRPr>
            </a:p>
          </p:txBody>
        </p:sp>
      </p:grpSp>
      <p:pic>
        <p:nvPicPr>
          <p:cNvPr id="36866" name="Picture 2" descr="Duffel Bag Png Hd Red, Transparent Png , Transparent Png Image - PNGitem"/>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039783" y="1632708"/>
            <a:ext cx="6029157" cy="394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06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fade">
                                      <p:cBhvr>
                                        <p:cTn id="7" dur="500"/>
                                        <p:tgtEl>
                                          <p:spTgt spid="36866"/>
                                        </p:tgtEl>
                                      </p:cBhvr>
                                    </p:animEffect>
                                  </p:childTnLst>
                                </p:cTn>
                              </p:par>
                            </p:childTnLst>
                          </p:cTn>
                        </p:par>
                        <p:par>
                          <p:cTn id="8" fill="hold">
                            <p:stCondLst>
                              <p:cond delay="500"/>
                            </p:stCondLst>
                            <p:childTnLst>
                              <p:par>
                                <p:cTn id="9" presetID="53" presetClass="exit" presetSubtype="32" fill="hold" nodeType="afterEffect">
                                  <p:stCondLst>
                                    <p:cond delay="0"/>
                                  </p:stCondLst>
                                  <p:childTnLst>
                                    <p:anim calcmode="lin" valueType="num">
                                      <p:cBhvr>
                                        <p:cTn id="10" dur="500"/>
                                        <p:tgtEl>
                                          <p:spTgt spid="4"/>
                                        </p:tgtEl>
                                        <p:attrNameLst>
                                          <p:attrName>ppt_w</p:attrName>
                                        </p:attrNameLst>
                                      </p:cBhvr>
                                      <p:tavLst>
                                        <p:tav tm="0">
                                          <p:val>
                                            <p:strVal val="ppt_w"/>
                                          </p:val>
                                        </p:tav>
                                        <p:tav tm="100000">
                                          <p:val>
                                            <p:fltVal val="0"/>
                                          </p:val>
                                        </p:tav>
                                      </p:tavLst>
                                    </p:anim>
                                    <p:anim calcmode="lin" valueType="num">
                                      <p:cBhvr>
                                        <p:cTn id="11" dur="500"/>
                                        <p:tgtEl>
                                          <p:spTgt spid="4"/>
                                        </p:tgtEl>
                                        <p:attrNameLst>
                                          <p:attrName>ppt_h</p:attrName>
                                        </p:attrNameLst>
                                      </p:cBhvr>
                                      <p:tavLst>
                                        <p:tav tm="0">
                                          <p:val>
                                            <p:strVal val="ppt_h"/>
                                          </p:val>
                                        </p:tav>
                                        <p:tav tm="100000">
                                          <p:val>
                                            <p:fltVal val="0"/>
                                          </p:val>
                                        </p:tav>
                                      </p:tavLst>
                                    </p:anim>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3" presetClass="exit" presetSubtype="32" fill="hold" nodeType="withEffect">
                                  <p:stCondLst>
                                    <p:cond delay="0"/>
                                  </p:stCondLst>
                                  <p:childTnLst>
                                    <p:anim calcmode="lin" valueType="num">
                                      <p:cBhvr>
                                        <p:cTn id="15" dur="500"/>
                                        <p:tgtEl>
                                          <p:spTgt spid="6"/>
                                        </p:tgtEl>
                                        <p:attrNameLst>
                                          <p:attrName>ppt_w</p:attrName>
                                        </p:attrNameLst>
                                      </p:cBhvr>
                                      <p:tavLst>
                                        <p:tav tm="0">
                                          <p:val>
                                            <p:strVal val="ppt_w"/>
                                          </p:val>
                                        </p:tav>
                                        <p:tav tm="100000">
                                          <p:val>
                                            <p:fltVal val="0"/>
                                          </p:val>
                                        </p:tav>
                                      </p:tavLst>
                                    </p:anim>
                                    <p:anim calcmode="lin" valueType="num">
                                      <p:cBhvr>
                                        <p:cTn id="16" dur="500"/>
                                        <p:tgtEl>
                                          <p:spTgt spid="6"/>
                                        </p:tgtEl>
                                        <p:attrNameLst>
                                          <p:attrName>ppt_h</p:attrName>
                                        </p:attrNameLst>
                                      </p:cBhvr>
                                      <p:tavLst>
                                        <p:tav tm="0">
                                          <p:val>
                                            <p:strVal val="ppt_h"/>
                                          </p:val>
                                        </p:tav>
                                        <p:tav tm="100000">
                                          <p:val>
                                            <p:fltVal val="0"/>
                                          </p:val>
                                        </p:tav>
                                      </p:tavLst>
                                    </p:anim>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53" presetClass="exit" presetSubtype="32" fill="hold" nodeType="with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76" name="Picture 16" descr="The Big Bag Club - Honestly WT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060" y="0"/>
            <a:ext cx="4853940" cy="6934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pic>
        <p:nvPicPr>
          <p:cNvPr id="40974" name="Picture 14" descr="The Big Bag Club - Honestly WT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853940" cy="6934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04086" y="2774602"/>
            <a:ext cx="2300553" cy="1384995"/>
          </a:xfrm>
          <a:prstGeom prst="rect">
            <a:avLst/>
          </a:prstGeom>
          <a:noFill/>
        </p:spPr>
        <p:txBody>
          <a:bodyPr wrap="square" rtlCol="0">
            <a:spAutoFit/>
          </a:bodyPr>
          <a:lstStyle/>
          <a:p>
            <a:pPr algn="ctr"/>
            <a:r>
              <a:rPr lang="en-GB" sz="2800" b="1" dirty="0" smtClean="0">
                <a:solidFill>
                  <a:schemeClr val="bg1"/>
                </a:solidFill>
                <a:latin typeface="Agency FB" panose="020B0503020202020204" pitchFamily="34" charset="0"/>
              </a:rPr>
              <a:t>This much just for a chess game?</a:t>
            </a:r>
            <a:endParaRPr lang="en-GB" sz="28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052578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3131" y="2105561"/>
            <a:ext cx="9445739" cy="2215991"/>
          </a:xfrm>
          <a:prstGeom prst="rect">
            <a:avLst/>
          </a:prstGeom>
          <a:noFill/>
        </p:spPr>
        <p:txBody>
          <a:bodyPr wrap="square" rtlCol="0">
            <a:spAutoFit/>
          </a:bodyPr>
          <a:lstStyle/>
          <a:p>
            <a:pPr algn="ctr"/>
            <a:r>
              <a:rPr lang="en-GB" sz="13800" b="1" dirty="0" smtClean="0">
                <a:solidFill>
                  <a:schemeClr val="bg1"/>
                </a:solidFill>
              </a:rPr>
              <a:t>SIT DOWN</a:t>
            </a:r>
            <a:endParaRPr lang="en-GB" sz="13800" b="1" dirty="0">
              <a:solidFill>
                <a:schemeClr val="bg1"/>
              </a:solidFill>
            </a:endParaRPr>
          </a:p>
        </p:txBody>
      </p:sp>
    </p:spTree>
    <p:extLst>
      <p:ext uri="{BB962C8B-B14F-4D97-AF65-F5344CB8AC3E}">
        <p14:creationId xmlns:p14="http://schemas.microsoft.com/office/powerpoint/2010/main" val="8363609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9D85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6042"/>
            <a:ext cx="7074568" cy="6922168"/>
          </a:xfrm>
          <a:custGeom>
            <a:avLst/>
            <a:gdLst>
              <a:gd name="connsiteX0" fmla="*/ 0 w 6112042"/>
              <a:gd name="connsiteY0" fmla="*/ 0 h 6858000"/>
              <a:gd name="connsiteX1" fmla="*/ 6112042 w 6112042"/>
              <a:gd name="connsiteY1" fmla="*/ 0 h 6858000"/>
              <a:gd name="connsiteX2" fmla="*/ 6112042 w 6112042"/>
              <a:gd name="connsiteY2" fmla="*/ 6858000 h 6858000"/>
              <a:gd name="connsiteX3" fmla="*/ 0 w 6112042"/>
              <a:gd name="connsiteY3" fmla="*/ 6858000 h 6858000"/>
              <a:gd name="connsiteX4" fmla="*/ 0 w 6112042"/>
              <a:gd name="connsiteY4" fmla="*/ 0 h 6858000"/>
              <a:gd name="connsiteX0" fmla="*/ 0 w 6112042"/>
              <a:gd name="connsiteY0" fmla="*/ 0 h 6858000"/>
              <a:gd name="connsiteX1" fmla="*/ 6112042 w 6112042"/>
              <a:gd name="connsiteY1" fmla="*/ 0 h 6858000"/>
              <a:gd name="connsiteX2" fmla="*/ 3433011 w 6112042"/>
              <a:gd name="connsiteY2" fmla="*/ 6858000 h 6858000"/>
              <a:gd name="connsiteX3" fmla="*/ 0 w 6112042"/>
              <a:gd name="connsiteY3" fmla="*/ 6858000 h 6858000"/>
              <a:gd name="connsiteX4" fmla="*/ 0 w 6112042"/>
              <a:gd name="connsiteY4" fmla="*/ 0 h 6858000"/>
              <a:gd name="connsiteX0" fmla="*/ 0 w 6112042"/>
              <a:gd name="connsiteY0" fmla="*/ 0 h 6906126"/>
              <a:gd name="connsiteX1" fmla="*/ 6112042 w 6112042"/>
              <a:gd name="connsiteY1" fmla="*/ 0 h 6906126"/>
              <a:gd name="connsiteX2" fmla="*/ 5342022 w 6112042"/>
              <a:gd name="connsiteY2" fmla="*/ 6906126 h 6906126"/>
              <a:gd name="connsiteX3" fmla="*/ 0 w 6112042"/>
              <a:gd name="connsiteY3" fmla="*/ 6858000 h 6906126"/>
              <a:gd name="connsiteX4" fmla="*/ 0 w 6112042"/>
              <a:gd name="connsiteY4" fmla="*/ 0 h 6906126"/>
              <a:gd name="connsiteX0" fmla="*/ 0 w 7074568"/>
              <a:gd name="connsiteY0" fmla="*/ 16042 h 6922168"/>
              <a:gd name="connsiteX1" fmla="*/ 7074568 w 7074568"/>
              <a:gd name="connsiteY1" fmla="*/ 0 h 6922168"/>
              <a:gd name="connsiteX2" fmla="*/ 5342022 w 7074568"/>
              <a:gd name="connsiteY2" fmla="*/ 6922168 h 6922168"/>
              <a:gd name="connsiteX3" fmla="*/ 0 w 7074568"/>
              <a:gd name="connsiteY3" fmla="*/ 6874042 h 6922168"/>
              <a:gd name="connsiteX4" fmla="*/ 0 w 7074568"/>
              <a:gd name="connsiteY4" fmla="*/ 16042 h 692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4568" h="6922168">
                <a:moveTo>
                  <a:pt x="0" y="16042"/>
                </a:moveTo>
                <a:lnTo>
                  <a:pt x="7074568" y="0"/>
                </a:lnTo>
                <a:lnTo>
                  <a:pt x="5342022" y="6922168"/>
                </a:lnTo>
                <a:lnTo>
                  <a:pt x="0" y="6874042"/>
                </a:lnTo>
                <a:lnTo>
                  <a:pt x="0" y="16042"/>
                </a:lnTo>
                <a:close/>
              </a:path>
            </a:pathLst>
          </a:custGeom>
          <a:solidFill>
            <a:srgbClr val="0C3A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66" name="Picture 2" descr="Androidify yourself in a photo with half robot face mask"/>
          <p:cNvPicPr>
            <a:picLocks noChangeAspect="1" noChangeArrowheads="1"/>
          </p:cNvPicPr>
          <p:nvPr/>
        </p:nvPicPr>
        <p:blipFill rotWithShape="1">
          <a:blip r:embed="rId3">
            <a:extLst>
              <a:ext uri="{28A0092B-C50C-407E-A947-70E740481C1C}">
                <a14:useLocalDpi xmlns:a14="http://schemas.microsoft.com/office/drawing/2010/main" val="0"/>
              </a:ext>
            </a:extLst>
          </a:blip>
          <a:srcRect t="2697" b="5685"/>
          <a:stretch/>
        </p:blipFill>
        <p:spPr bwMode="auto">
          <a:xfrm>
            <a:off x="3342233" y="132348"/>
            <a:ext cx="5507534" cy="6593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71284" y="4780548"/>
            <a:ext cx="2353186" cy="769441"/>
          </a:xfrm>
          <a:prstGeom prst="rect">
            <a:avLst/>
          </a:prstGeom>
          <a:noFill/>
        </p:spPr>
        <p:txBody>
          <a:bodyPr wrap="square" rtlCol="0">
            <a:spAutoFit/>
          </a:bodyPr>
          <a:lstStyle/>
          <a:p>
            <a:r>
              <a:rPr lang="en-GB" sz="4400" b="1" dirty="0" smtClean="0">
                <a:solidFill>
                  <a:schemeClr val="bg1"/>
                </a:solidFill>
              </a:rPr>
              <a:t>WEIGHT</a:t>
            </a:r>
            <a:endParaRPr lang="en-GB" sz="4400" b="1" dirty="0">
              <a:solidFill>
                <a:schemeClr val="bg1"/>
              </a:solidFill>
            </a:endParaRPr>
          </a:p>
        </p:txBody>
      </p:sp>
      <p:sp>
        <p:nvSpPr>
          <p:cNvPr id="8" name="TextBox 7"/>
          <p:cNvSpPr txBox="1"/>
          <p:nvPr/>
        </p:nvSpPr>
        <p:spPr>
          <a:xfrm>
            <a:off x="796542" y="1339517"/>
            <a:ext cx="2545691" cy="769441"/>
          </a:xfrm>
          <a:prstGeom prst="rect">
            <a:avLst/>
          </a:prstGeom>
          <a:noFill/>
        </p:spPr>
        <p:txBody>
          <a:bodyPr wrap="square" rtlCol="0">
            <a:spAutoFit/>
          </a:bodyPr>
          <a:lstStyle/>
          <a:p>
            <a:r>
              <a:rPr lang="en-GB" sz="4400" b="1" dirty="0" smtClean="0">
                <a:solidFill>
                  <a:schemeClr val="bg1"/>
                </a:solidFill>
              </a:rPr>
              <a:t>MEMORY</a:t>
            </a:r>
            <a:endParaRPr lang="en-GB" sz="4400" b="1" dirty="0">
              <a:solidFill>
                <a:schemeClr val="bg1"/>
              </a:solidFill>
            </a:endParaRPr>
          </a:p>
        </p:txBody>
      </p:sp>
    </p:spTree>
    <p:extLst>
      <p:ext uri="{BB962C8B-B14F-4D97-AF65-F5344CB8AC3E}">
        <p14:creationId xmlns:p14="http://schemas.microsoft.com/office/powerpoint/2010/main" val="245312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9D85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6042"/>
            <a:ext cx="7074568" cy="6922168"/>
          </a:xfrm>
          <a:custGeom>
            <a:avLst/>
            <a:gdLst>
              <a:gd name="connsiteX0" fmla="*/ 0 w 6112042"/>
              <a:gd name="connsiteY0" fmla="*/ 0 h 6858000"/>
              <a:gd name="connsiteX1" fmla="*/ 6112042 w 6112042"/>
              <a:gd name="connsiteY1" fmla="*/ 0 h 6858000"/>
              <a:gd name="connsiteX2" fmla="*/ 6112042 w 6112042"/>
              <a:gd name="connsiteY2" fmla="*/ 6858000 h 6858000"/>
              <a:gd name="connsiteX3" fmla="*/ 0 w 6112042"/>
              <a:gd name="connsiteY3" fmla="*/ 6858000 h 6858000"/>
              <a:gd name="connsiteX4" fmla="*/ 0 w 6112042"/>
              <a:gd name="connsiteY4" fmla="*/ 0 h 6858000"/>
              <a:gd name="connsiteX0" fmla="*/ 0 w 6112042"/>
              <a:gd name="connsiteY0" fmla="*/ 0 h 6858000"/>
              <a:gd name="connsiteX1" fmla="*/ 6112042 w 6112042"/>
              <a:gd name="connsiteY1" fmla="*/ 0 h 6858000"/>
              <a:gd name="connsiteX2" fmla="*/ 3433011 w 6112042"/>
              <a:gd name="connsiteY2" fmla="*/ 6858000 h 6858000"/>
              <a:gd name="connsiteX3" fmla="*/ 0 w 6112042"/>
              <a:gd name="connsiteY3" fmla="*/ 6858000 h 6858000"/>
              <a:gd name="connsiteX4" fmla="*/ 0 w 6112042"/>
              <a:gd name="connsiteY4" fmla="*/ 0 h 6858000"/>
              <a:gd name="connsiteX0" fmla="*/ 0 w 6112042"/>
              <a:gd name="connsiteY0" fmla="*/ 0 h 6906126"/>
              <a:gd name="connsiteX1" fmla="*/ 6112042 w 6112042"/>
              <a:gd name="connsiteY1" fmla="*/ 0 h 6906126"/>
              <a:gd name="connsiteX2" fmla="*/ 5342022 w 6112042"/>
              <a:gd name="connsiteY2" fmla="*/ 6906126 h 6906126"/>
              <a:gd name="connsiteX3" fmla="*/ 0 w 6112042"/>
              <a:gd name="connsiteY3" fmla="*/ 6858000 h 6906126"/>
              <a:gd name="connsiteX4" fmla="*/ 0 w 6112042"/>
              <a:gd name="connsiteY4" fmla="*/ 0 h 6906126"/>
              <a:gd name="connsiteX0" fmla="*/ 0 w 7074568"/>
              <a:gd name="connsiteY0" fmla="*/ 16042 h 6922168"/>
              <a:gd name="connsiteX1" fmla="*/ 7074568 w 7074568"/>
              <a:gd name="connsiteY1" fmla="*/ 0 h 6922168"/>
              <a:gd name="connsiteX2" fmla="*/ 5342022 w 7074568"/>
              <a:gd name="connsiteY2" fmla="*/ 6922168 h 6922168"/>
              <a:gd name="connsiteX3" fmla="*/ 0 w 7074568"/>
              <a:gd name="connsiteY3" fmla="*/ 6874042 h 6922168"/>
              <a:gd name="connsiteX4" fmla="*/ 0 w 7074568"/>
              <a:gd name="connsiteY4" fmla="*/ 16042 h 692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4568" h="6922168">
                <a:moveTo>
                  <a:pt x="0" y="16042"/>
                </a:moveTo>
                <a:lnTo>
                  <a:pt x="7074568" y="0"/>
                </a:lnTo>
                <a:lnTo>
                  <a:pt x="5342022" y="6922168"/>
                </a:lnTo>
                <a:lnTo>
                  <a:pt x="0" y="6874042"/>
                </a:lnTo>
                <a:lnTo>
                  <a:pt x="0" y="16042"/>
                </a:lnTo>
                <a:close/>
              </a:path>
            </a:pathLst>
          </a:custGeom>
          <a:solidFill>
            <a:srgbClr val="0C3A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66" name="Picture 2" descr="Androidify yourself in a photo with half robot face mask"/>
          <p:cNvPicPr>
            <a:picLocks noChangeAspect="1" noChangeArrowheads="1"/>
          </p:cNvPicPr>
          <p:nvPr/>
        </p:nvPicPr>
        <p:blipFill rotWithShape="1">
          <a:blip r:embed="rId3">
            <a:extLst>
              <a:ext uri="{28A0092B-C50C-407E-A947-70E740481C1C}">
                <a14:useLocalDpi xmlns:a14="http://schemas.microsoft.com/office/drawing/2010/main" val="0"/>
              </a:ext>
            </a:extLst>
          </a:blip>
          <a:srcRect t="2697" b="5685"/>
          <a:stretch/>
        </p:blipFill>
        <p:spPr bwMode="auto">
          <a:xfrm>
            <a:off x="3342233" y="132348"/>
            <a:ext cx="5507534" cy="6593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71284" y="4780548"/>
            <a:ext cx="2353186" cy="769441"/>
          </a:xfrm>
          <a:prstGeom prst="rect">
            <a:avLst/>
          </a:prstGeom>
          <a:noFill/>
        </p:spPr>
        <p:txBody>
          <a:bodyPr wrap="square" rtlCol="0">
            <a:spAutoFit/>
          </a:bodyPr>
          <a:lstStyle/>
          <a:p>
            <a:pPr algn="ctr"/>
            <a:r>
              <a:rPr lang="en-GB" sz="4400" b="1" dirty="0" smtClean="0">
                <a:solidFill>
                  <a:schemeClr val="bg1"/>
                </a:solidFill>
              </a:rPr>
              <a:t>TIME</a:t>
            </a:r>
            <a:endParaRPr lang="en-GB" sz="4400" b="1" dirty="0">
              <a:solidFill>
                <a:schemeClr val="bg1"/>
              </a:solidFill>
            </a:endParaRPr>
          </a:p>
        </p:txBody>
      </p:sp>
      <p:sp>
        <p:nvSpPr>
          <p:cNvPr id="8" name="TextBox 7"/>
          <p:cNvSpPr txBox="1"/>
          <p:nvPr/>
        </p:nvSpPr>
        <p:spPr>
          <a:xfrm>
            <a:off x="796542" y="1339517"/>
            <a:ext cx="2545691" cy="769441"/>
          </a:xfrm>
          <a:prstGeom prst="rect">
            <a:avLst/>
          </a:prstGeom>
          <a:noFill/>
        </p:spPr>
        <p:txBody>
          <a:bodyPr wrap="square" rtlCol="0">
            <a:spAutoFit/>
          </a:bodyPr>
          <a:lstStyle/>
          <a:p>
            <a:pPr algn="ctr"/>
            <a:r>
              <a:rPr lang="en-GB" sz="4400" b="1" dirty="0" smtClean="0">
                <a:solidFill>
                  <a:schemeClr val="bg1"/>
                </a:solidFill>
              </a:rPr>
              <a:t>TIME</a:t>
            </a:r>
            <a:endParaRPr lang="en-GB" sz="4400" b="1" dirty="0">
              <a:solidFill>
                <a:schemeClr val="bg1"/>
              </a:solidFill>
            </a:endParaRPr>
          </a:p>
        </p:txBody>
      </p:sp>
    </p:spTree>
    <p:extLst>
      <p:ext uri="{BB962C8B-B14F-4D97-AF65-F5344CB8AC3E}">
        <p14:creationId xmlns:p14="http://schemas.microsoft.com/office/powerpoint/2010/main" val="284285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GROUP SIMILAR THINGS TOGETHER</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2950" y="1870970"/>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47725" y="1260283"/>
            <a:ext cx="10496550" cy="1863893"/>
            <a:chOff x="895350" y="1260283"/>
            <a:chExt cx="10496550" cy="1863893"/>
          </a:xfrm>
        </p:grpSpPr>
        <p:grpSp>
          <p:nvGrpSpPr>
            <p:cNvPr id="2" name="Group 1"/>
            <p:cNvGrpSpPr/>
            <p:nvPr/>
          </p:nvGrpSpPr>
          <p:grpSpPr>
            <a:xfrm>
              <a:off x="895350" y="1260283"/>
              <a:ext cx="3181350" cy="1863893"/>
              <a:chOff x="895350" y="1504950"/>
              <a:chExt cx="3181350" cy="1863893"/>
            </a:xfrm>
          </p:grpSpPr>
          <p:sp>
            <p:nvSpPr>
              <p:cNvPr id="14" name="Rounded Rectangle 13"/>
              <p:cNvSpPr/>
              <p:nvPr/>
            </p:nvSpPr>
            <p:spPr>
              <a:xfrm>
                <a:off x="895350" y="1504951"/>
                <a:ext cx="3181350" cy="1863892"/>
              </a:xfrm>
              <a:prstGeom prst="roundRect">
                <a:avLst/>
              </a:prstGeom>
              <a:solidFill>
                <a:srgbClr val="72CF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rotWithShape="1">
              <a:blip r:embed="rId3">
                <a:biLevel thresh="25000"/>
              </a:blip>
              <a:srcRect b="80955"/>
              <a:stretch/>
            </p:blipFill>
            <p:spPr>
              <a:xfrm>
                <a:off x="895350" y="1504950"/>
                <a:ext cx="3181350" cy="532898"/>
              </a:xfrm>
              <a:prstGeom prst="rect">
                <a:avLst/>
              </a:prstGeom>
            </p:spPr>
          </p:pic>
          <p:cxnSp>
            <p:nvCxnSpPr>
              <p:cNvPr id="22" name="Straight Connector 21"/>
              <p:cNvCxnSpPr/>
              <p:nvPr/>
            </p:nvCxnSpPr>
            <p:spPr>
              <a:xfrm>
                <a:off x="895350" y="2023370"/>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52577" y="2380891"/>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CRICKET KIT</a:t>
                </a:r>
                <a:endParaRPr lang="en-GB" sz="3200" b="1" dirty="0">
                  <a:latin typeface="Agency FB" panose="020B0503020202020204" pitchFamily="34" charset="0"/>
                </a:endParaRPr>
              </a:p>
            </p:txBody>
          </p:sp>
        </p:grpSp>
        <p:grpSp>
          <p:nvGrpSpPr>
            <p:cNvPr id="3" name="Group 2"/>
            <p:cNvGrpSpPr/>
            <p:nvPr/>
          </p:nvGrpSpPr>
          <p:grpSpPr>
            <a:xfrm>
              <a:off x="4552950" y="1260283"/>
              <a:ext cx="3181350" cy="1863893"/>
              <a:chOff x="4552950" y="1504950"/>
              <a:chExt cx="3181350" cy="1863893"/>
            </a:xfrm>
          </p:grpSpPr>
          <p:sp>
            <p:nvSpPr>
              <p:cNvPr id="17" name="Rounded Rectangle 16"/>
              <p:cNvSpPr/>
              <p:nvPr/>
            </p:nvSpPr>
            <p:spPr>
              <a:xfrm>
                <a:off x="4552950" y="1504951"/>
                <a:ext cx="3181350" cy="1863892"/>
              </a:xfrm>
              <a:prstGeom prst="roundRect">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rotWithShape="1">
              <a:blip r:embed="rId3">
                <a:biLevel thresh="25000"/>
              </a:blip>
              <a:srcRect b="80955"/>
              <a:stretch/>
            </p:blipFill>
            <p:spPr>
              <a:xfrm>
                <a:off x="4552950" y="1504950"/>
                <a:ext cx="3181350" cy="532898"/>
              </a:xfrm>
              <a:prstGeom prst="rect">
                <a:avLst/>
              </a:prstGeom>
            </p:spPr>
          </p:pic>
          <p:cxnSp>
            <p:nvCxnSpPr>
              <p:cNvPr id="24" name="Straight Connector 23"/>
              <p:cNvCxnSpPr/>
              <p:nvPr/>
            </p:nvCxnSpPr>
            <p:spPr>
              <a:xfrm>
                <a:off x="4552950" y="20426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10177" y="2385284"/>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FOOTBALL KIT</a:t>
                </a:r>
                <a:endParaRPr lang="en-GB" sz="3200" b="1" dirty="0">
                  <a:latin typeface="Agency FB" panose="020B0503020202020204" pitchFamily="34" charset="0"/>
                </a:endParaRPr>
              </a:p>
            </p:txBody>
          </p:sp>
        </p:grpSp>
        <p:grpSp>
          <p:nvGrpSpPr>
            <p:cNvPr id="4" name="Group 3"/>
            <p:cNvGrpSpPr/>
            <p:nvPr/>
          </p:nvGrpSpPr>
          <p:grpSpPr>
            <a:xfrm>
              <a:off x="8193478" y="1260283"/>
              <a:ext cx="3198422" cy="1863893"/>
              <a:chOff x="8193478" y="1504950"/>
              <a:chExt cx="3198422" cy="1863893"/>
            </a:xfrm>
          </p:grpSpPr>
          <p:sp>
            <p:nvSpPr>
              <p:cNvPr id="20" name="Rounded Rectangle 19"/>
              <p:cNvSpPr/>
              <p:nvPr/>
            </p:nvSpPr>
            <p:spPr>
              <a:xfrm>
                <a:off x="8193478" y="1504951"/>
                <a:ext cx="3181350" cy="1863892"/>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rotWithShape="1">
              <a:blip r:embed="rId3">
                <a:biLevel thresh="25000"/>
              </a:blip>
              <a:srcRect b="80955"/>
              <a:stretch/>
            </p:blipFill>
            <p:spPr>
              <a:xfrm>
                <a:off x="8193478" y="1504950"/>
                <a:ext cx="3181350" cy="532898"/>
              </a:xfrm>
              <a:prstGeom prst="rect">
                <a:avLst/>
              </a:prstGeom>
            </p:spPr>
          </p:pic>
          <p:cxnSp>
            <p:nvCxnSpPr>
              <p:cNvPr id="28" name="Straight Connector 27"/>
              <p:cNvCxnSpPr/>
              <p:nvPr/>
            </p:nvCxnSpPr>
            <p:spPr>
              <a:xfrm>
                <a:off x="8210550" y="20620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650705" y="2377571"/>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CHESS KIT</a:t>
                </a:r>
                <a:endParaRPr lang="en-GB" sz="3200" b="1" dirty="0">
                  <a:latin typeface="Agency FB" panose="020B0503020202020204" pitchFamily="34" charset="0"/>
                </a:endParaRPr>
              </a:p>
            </p:txBody>
          </p:sp>
        </p:grpSp>
      </p:grpSp>
      <p:grpSp>
        <p:nvGrpSpPr>
          <p:cNvPr id="48" name="Group 47"/>
          <p:cNvGrpSpPr/>
          <p:nvPr/>
        </p:nvGrpSpPr>
        <p:grpSpPr>
          <a:xfrm>
            <a:off x="847725" y="3709281"/>
            <a:ext cx="10496550" cy="1863893"/>
            <a:chOff x="895350" y="3709281"/>
            <a:chExt cx="10496550" cy="1863893"/>
          </a:xfrm>
        </p:grpSpPr>
        <p:grpSp>
          <p:nvGrpSpPr>
            <p:cNvPr id="33" name="Group 32"/>
            <p:cNvGrpSpPr/>
            <p:nvPr/>
          </p:nvGrpSpPr>
          <p:grpSpPr>
            <a:xfrm>
              <a:off x="895350" y="3709281"/>
              <a:ext cx="3181350" cy="1863893"/>
              <a:chOff x="895350" y="1504950"/>
              <a:chExt cx="3181350" cy="1863893"/>
            </a:xfrm>
          </p:grpSpPr>
          <p:sp>
            <p:nvSpPr>
              <p:cNvPr id="34" name="Rounded Rectangle 33"/>
              <p:cNvSpPr/>
              <p:nvPr/>
            </p:nvSpPr>
            <p:spPr>
              <a:xfrm>
                <a:off x="895350" y="1504951"/>
                <a:ext cx="3181350" cy="1863892"/>
              </a:xfrm>
              <a:prstGeom prst="roundRect">
                <a:avLst/>
              </a:prstGeom>
              <a:solidFill>
                <a:srgbClr val="72CF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rotWithShape="1">
              <a:blip r:embed="rId3">
                <a:biLevel thresh="25000"/>
              </a:blip>
              <a:srcRect b="80955"/>
              <a:stretch/>
            </p:blipFill>
            <p:spPr>
              <a:xfrm>
                <a:off x="895350" y="1504950"/>
                <a:ext cx="3181350" cy="532898"/>
              </a:xfrm>
              <a:prstGeom prst="rect">
                <a:avLst/>
              </a:prstGeom>
            </p:spPr>
          </p:pic>
          <p:cxnSp>
            <p:nvCxnSpPr>
              <p:cNvPr id="36" name="Straight Connector 35"/>
              <p:cNvCxnSpPr/>
              <p:nvPr/>
            </p:nvCxnSpPr>
            <p:spPr>
              <a:xfrm>
                <a:off x="895350" y="2023370"/>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352577" y="2380891"/>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STDIO.H</a:t>
                </a:r>
                <a:endParaRPr lang="en-GB" sz="3200" b="1" dirty="0">
                  <a:latin typeface="Agency FB" panose="020B0503020202020204" pitchFamily="34" charset="0"/>
                </a:endParaRPr>
              </a:p>
            </p:txBody>
          </p:sp>
        </p:grpSp>
        <p:grpSp>
          <p:nvGrpSpPr>
            <p:cNvPr id="38" name="Group 37"/>
            <p:cNvGrpSpPr/>
            <p:nvPr/>
          </p:nvGrpSpPr>
          <p:grpSpPr>
            <a:xfrm>
              <a:off x="4552950" y="3709281"/>
              <a:ext cx="3181350" cy="1863893"/>
              <a:chOff x="4552950" y="1504950"/>
              <a:chExt cx="3181350" cy="1863893"/>
            </a:xfrm>
          </p:grpSpPr>
          <p:sp>
            <p:nvSpPr>
              <p:cNvPr id="39" name="Rounded Rectangle 38"/>
              <p:cNvSpPr/>
              <p:nvPr/>
            </p:nvSpPr>
            <p:spPr>
              <a:xfrm>
                <a:off x="4552950" y="1504951"/>
                <a:ext cx="3181350" cy="1863892"/>
              </a:xfrm>
              <a:prstGeom prst="roundRect">
                <a:avLst/>
              </a:prstGeom>
              <a:solidFill>
                <a:srgbClr val="FED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p:cNvPicPr>
                <a:picLocks noChangeAspect="1"/>
              </p:cNvPicPr>
              <p:nvPr/>
            </p:nvPicPr>
            <p:blipFill rotWithShape="1">
              <a:blip r:embed="rId3">
                <a:biLevel thresh="25000"/>
              </a:blip>
              <a:srcRect b="80955"/>
              <a:stretch/>
            </p:blipFill>
            <p:spPr>
              <a:xfrm>
                <a:off x="4552950" y="1504950"/>
                <a:ext cx="3181350" cy="532898"/>
              </a:xfrm>
              <a:prstGeom prst="rect">
                <a:avLst/>
              </a:prstGeom>
            </p:spPr>
          </p:pic>
          <p:cxnSp>
            <p:nvCxnSpPr>
              <p:cNvPr id="41" name="Straight Connector 40"/>
              <p:cNvCxnSpPr/>
              <p:nvPr/>
            </p:nvCxnSpPr>
            <p:spPr>
              <a:xfrm>
                <a:off x="4552950" y="20426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10177" y="2385284"/>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STRING.H</a:t>
                </a:r>
                <a:endParaRPr lang="en-GB" sz="3200" b="1" dirty="0">
                  <a:latin typeface="Agency FB" panose="020B0503020202020204" pitchFamily="34" charset="0"/>
                </a:endParaRPr>
              </a:p>
            </p:txBody>
          </p:sp>
        </p:grpSp>
        <p:grpSp>
          <p:nvGrpSpPr>
            <p:cNvPr id="43" name="Group 42"/>
            <p:cNvGrpSpPr/>
            <p:nvPr/>
          </p:nvGrpSpPr>
          <p:grpSpPr>
            <a:xfrm>
              <a:off x="8193478" y="3709281"/>
              <a:ext cx="3198422" cy="1863893"/>
              <a:chOff x="8193478" y="1504950"/>
              <a:chExt cx="3198422" cy="1863893"/>
            </a:xfrm>
          </p:grpSpPr>
          <p:sp>
            <p:nvSpPr>
              <p:cNvPr id="44" name="Rounded Rectangle 43"/>
              <p:cNvSpPr/>
              <p:nvPr/>
            </p:nvSpPr>
            <p:spPr>
              <a:xfrm>
                <a:off x="8193478" y="1504951"/>
                <a:ext cx="3181350" cy="1863892"/>
              </a:xfrm>
              <a:prstGeom prst="roundRect">
                <a:avLst/>
              </a:prstGeom>
              <a:solidFill>
                <a:srgbClr val="EF7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p:cNvPicPr>
                <a:picLocks noChangeAspect="1"/>
              </p:cNvPicPr>
              <p:nvPr/>
            </p:nvPicPr>
            <p:blipFill rotWithShape="1">
              <a:blip r:embed="rId3">
                <a:biLevel thresh="25000"/>
              </a:blip>
              <a:srcRect b="80955"/>
              <a:stretch/>
            </p:blipFill>
            <p:spPr>
              <a:xfrm>
                <a:off x="8193478" y="1504950"/>
                <a:ext cx="3181350" cy="532898"/>
              </a:xfrm>
              <a:prstGeom prst="rect">
                <a:avLst/>
              </a:prstGeom>
            </p:spPr>
          </p:pic>
          <p:cxnSp>
            <p:nvCxnSpPr>
              <p:cNvPr id="46" name="Straight Connector 45"/>
              <p:cNvCxnSpPr/>
              <p:nvPr/>
            </p:nvCxnSpPr>
            <p:spPr>
              <a:xfrm>
                <a:off x="8210550" y="20620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650705" y="2377571"/>
                <a:ext cx="2266896" cy="584775"/>
              </a:xfrm>
              <a:prstGeom prst="rect">
                <a:avLst/>
              </a:prstGeom>
              <a:noFill/>
            </p:spPr>
            <p:txBody>
              <a:bodyPr wrap="square" rtlCol="0">
                <a:spAutoFit/>
              </a:bodyPr>
              <a:lstStyle/>
              <a:p>
                <a:pPr algn="ctr"/>
                <a:r>
                  <a:rPr lang="en-IN" sz="3200" b="1" dirty="0" smtClean="0">
                    <a:latin typeface="Agency FB" panose="020B0503020202020204" pitchFamily="34" charset="0"/>
                  </a:rPr>
                  <a:t>MATH.H</a:t>
                </a:r>
                <a:endParaRPr lang="en-GB" sz="3200" b="1" dirty="0">
                  <a:latin typeface="Agency FB" panose="020B0503020202020204" pitchFamily="34" charset="0"/>
                </a:endParaRPr>
              </a:p>
            </p:txBody>
          </p:sp>
        </p:grpSp>
      </p:grpSp>
      <p:cxnSp>
        <p:nvCxnSpPr>
          <p:cNvPr id="7" name="Straight Connector 6"/>
          <p:cNvCxnSpPr/>
          <p:nvPr/>
        </p:nvCxnSpPr>
        <p:spPr>
          <a:xfrm>
            <a:off x="529390" y="3414291"/>
            <a:ext cx="11133221" cy="2941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0646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HEADER FILES</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33825" y="1140995"/>
            <a:ext cx="10025036" cy="584775"/>
          </a:xfrm>
          <a:prstGeom prst="rect">
            <a:avLst/>
          </a:prstGeom>
          <a:noFill/>
        </p:spPr>
        <p:txBody>
          <a:bodyPr wrap="square" rtlCol="0">
            <a:spAutoFit/>
          </a:bodyPr>
          <a:lstStyle/>
          <a:p>
            <a:pPr algn="ctr"/>
            <a:r>
              <a:rPr lang="en-GB" sz="3200" i="1" dirty="0" smtClean="0">
                <a:solidFill>
                  <a:schemeClr val="bg1"/>
                </a:solidFill>
                <a:latin typeface="Agency FB" panose="020B0503020202020204" pitchFamily="34" charset="0"/>
              </a:rPr>
              <a:t>Header files contain</a:t>
            </a:r>
            <a:r>
              <a:rPr lang="en-GB" sz="3200" b="1" i="1" dirty="0" smtClean="0">
                <a:solidFill>
                  <a:schemeClr val="bg1"/>
                </a:solidFill>
                <a:latin typeface="Agency FB" panose="020B0503020202020204" pitchFamily="34" charset="0"/>
              </a:rPr>
              <a:t> </a:t>
            </a:r>
            <a:r>
              <a:rPr lang="en-IN" sz="3200" b="1" i="1" dirty="0" smtClean="0">
                <a:solidFill>
                  <a:schemeClr val="bg1"/>
                </a:solidFill>
                <a:latin typeface="Agency FB" panose="020B0503020202020204" pitchFamily="34" charset="0"/>
              </a:rPr>
              <a:t>“</a:t>
            </a:r>
            <a:r>
              <a:rPr lang="en-GB" sz="3200" b="1" i="1" dirty="0" smtClean="0">
                <a:solidFill>
                  <a:schemeClr val="bg1"/>
                </a:solidFill>
                <a:latin typeface="Agency FB" panose="020B0503020202020204" pitchFamily="34" charset="0"/>
              </a:rPr>
              <a:t>the set of predefined standard library functions”</a:t>
            </a:r>
            <a:endParaRPr lang="en-GB" sz="3200" b="1" i="1" dirty="0">
              <a:solidFill>
                <a:schemeClr val="bg1"/>
              </a:solidFill>
              <a:latin typeface="Agency FB" panose="020B0503020202020204" pitchFamily="34" charset="0"/>
            </a:endParaRPr>
          </a:p>
        </p:txBody>
      </p:sp>
      <p:sp>
        <p:nvSpPr>
          <p:cNvPr id="50" name="TextBox 49"/>
          <p:cNvSpPr txBox="1"/>
          <p:nvPr/>
        </p:nvSpPr>
        <p:spPr>
          <a:xfrm>
            <a:off x="1033825" y="1899945"/>
            <a:ext cx="10025036" cy="1323439"/>
          </a:xfrm>
          <a:prstGeom prst="rect">
            <a:avLst/>
          </a:prstGeom>
          <a:noFill/>
        </p:spPr>
        <p:txBody>
          <a:bodyPr wrap="square" rtlCol="0">
            <a:spAutoFit/>
          </a:bodyPr>
          <a:lstStyle/>
          <a:p>
            <a:pPr fontAlgn="base"/>
            <a:endParaRPr lang="en-GB" sz="2000" dirty="0" smtClean="0">
              <a:solidFill>
                <a:schemeClr val="bg1"/>
              </a:solidFill>
            </a:endParaRPr>
          </a:p>
          <a:p>
            <a:pPr marL="342900" indent="-342900" fontAlgn="base">
              <a:buFont typeface="Arial" panose="020B0604020202020204" pitchFamily="34" charset="0"/>
              <a:buChar char="•"/>
            </a:pPr>
            <a:r>
              <a:rPr lang="en-GB" sz="2000" dirty="0" smtClean="0">
                <a:solidFill>
                  <a:schemeClr val="bg1"/>
                </a:solidFill>
              </a:rPr>
              <a:t>Function </a:t>
            </a:r>
            <a:r>
              <a:rPr lang="en-GB" sz="2000" dirty="0">
                <a:solidFill>
                  <a:schemeClr val="bg1"/>
                </a:solidFill>
              </a:rPr>
              <a:t>definitions</a:t>
            </a:r>
          </a:p>
          <a:p>
            <a:pPr marL="342900" indent="-342900" fontAlgn="base">
              <a:buFont typeface="Arial" panose="020B0604020202020204" pitchFamily="34" charset="0"/>
              <a:buChar char="•"/>
            </a:pPr>
            <a:r>
              <a:rPr lang="en-GB" sz="2000" dirty="0">
                <a:solidFill>
                  <a:schemeClr val="bg1"/>
                </a:solidFill>
              </a:rPr>
              <a:t>Data type definitions</a:t>
            </a:r>
          </a:p>
          <a:p>
            <a:pPr marL="342900" indent="-342900" fontAlgn="base">
              <a:buFont typeface="Arial" panose="020B0604020202020204" pitchFamily="34" charset="0"/>
              <a:buChar char="•"/>
            </a:pPr>
            <a:r>
              <a:rPr lang="en-GB" sz="2000" dirty="0" smtClean="0">
                <a:solidFill>
                  <a:schemeClr val="bg1"/>
                </a:solidFill>
              </a:rPr>
              <a:t>Macros</a:t>
            </a:r>
            <a:endParaRPr lang="en-GB" sz="2000" b="1" dirty="0">
              <a:solidFill>
                <a:schemeClr val="bg1"/>
              </a:solidFill>
              <a:latin typeface="Agency FB" panose="020B0503020202020204" pitchFamily="34" charset="0"/>
            </a:endParaRPr>
          </a:p>
        </p:txBody>
      </p:sp>
      <p:grpSp>
        <p:nvGrpSpPr>
          <p:cNvPr id="53" name="Group 52"/>
          <p:cNvGrpSpPr/>
          <p:nvPr/>
        </p:nvGrpSpPr>
        <p:grpSpPr>
          <a:xfrm>
            <a:off x="2334877" y="2343906"/>
            <a:ext cx="7522246" cy="3409092"/>
            <a:chOff x="2230102" y="2343906"/>
            <a:chExt cx="7522246" cy="3409092"/>
          </a:xfrm>
        </p:grpSpPr>
        <p:sp>
          <p:nvSpPr>
            <p:cNvPr id="8" name="Oval 7"/>
            <p:cNvSpPr/>
            <p:nvPr/>
          </p:nvSpPr>
          <p:spPr>
            <a:xfrm>
              <a:off x="2230102" y="3925450"/>
              <a:ext cx="1827548" cy="1827548"/>
            </a:xfrm>
            <a:prstGeom prst="ellipse">
              <a:avLst/>
            </a:prstGeom>
            <a:solidFill>
              <a:srgbClr val="EE26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rPr>
                <a:t>Pre-Existing</a:t>
              </a:r>
              <a:endParaRPr lang="en-GB" sz="1600" b="1" dirty="0">
                <a:solidFill>
                  <a:schemeClr val="tx1"/>
                </a:solidFill>
              </a:endParaRPr>
            </a:p>
          </p:txBody>
        </p:sp>
        <p:sp>
          <p:nvSpPr>
            <p:cNvPr id="51" name="Oval 50"/>
            <p:cNvSpPr/>
            <p:nvPr/>
          </p:nvSpPr>
          <p:spPr>
            <a:xfrm>
              <a:off x="5077451" y="2343906"/>
              <a:ext cx="1827548" cy="182754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rPr>
                <a:t>Header Files</a:t>
              </a:r>
              <a:endParaRPr lang="en-GB" sz="1600" b="1" dirty="0">
                <a:solidFill>
                  <a:schemeClr val="tx1"/>
                </a:solidFill>
              </a:endParaRPr>
            </a:p>
          </p:txBody>
        </p:sp>
        <p:sp>
          <p:nvSpPr>
            <p:cNvPr id="52" name="Oval 51"/>
            <p:cNvSpPr/>
            <p:nvPr/>
          </p:nvSpPr>
          <p:spPr>
            <a:xfrm>
              <a:off x="7924800" y="3925450"/>
              <a:ext cx="1827548" cy="1827548"/>
            </a:xfrm>
            <a:prstGeom prst="ellipse">
              <a:avLst/>
            </a:prstGeom>
            <a:solidFill>
              <a:srgbClr val="EE26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tx1"/>
                  </a:solidFill>
                </a:rPr>
                <a:t>User Defined</a:t>
              </a:r>
              <a:endParaRPr lang="en-GB" sz="1600" b="1" dirty="0">
                <a:solidFill>
                  <a:schemeClr val="tx1"/>
                </a:solidFill>
              </a:endParaRPr>
            </a:p>
          </p:txBody>
        </p:sp>
        <p:cxnSp>
          <p:nvCxnSpPr>
            <p:cNvPr id="16" name="Straight Arrow Connector 15"/>
            <p:cNvCxnSpPr>
              <a:endCxn id="8" idx="7"/>
            </p:cNvCxnSpPr>
            <p:nvPr/>
          </p:nvCxnSpPr>
          <p:spPr>
            <a:xfrm flipH="1">
              <a:off x="3790012" y="3233042"/>
              <a:ext cx="1287439" cy="96004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1" idx="6"/>
              <a:endCxn id="52" idx="1"/>
            </p:cNvCxnSpPr>
            <p:nvPr/>
          </p:nvCxnSpPr>
          <p:spPr>
            <a:xfrm>
              <a:off x="6904999" y="3257680"/>
              <a:ext cx="1287439" cy="93540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76885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TYPES OF HEADER FILES</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33825" y="1007645"/>
            <a:ext cx="10025036" cy="830997"/>
          </a:xfrm>
          <a:prstGeom prst="rect">
            <a:avLst/>
          </a:prstGeom>
          <a:noFill/>
        </p:spPr>
        <p:txBody>
          <a:bodyPr wrap="square" rtlCol="0">
            <a:spAutoFit/>
          </a:bodyPr>
          <a:lstStyle/>
          <a:p>
            <a:pPr algn="just"/>
            <a:r>
              <a:rPr lang="en-GB" sz="2400" b="1" dirty="0" smtClean="0">
                <a:solidFill>
                  <a:schemeClr val="bg1"/>
                </a:solidFill>
              </a:rPr>
              <a:t>Pre-existing header files:</a:t>
            </a:r>
            <a:r>
              <a:rPr lang="en-GB" sz="2400" dirty="0" smtClean="0">
                <a:solidFill>
                  <a:schemeClr val="bg1"/>
                </a:solidFill>
              </a:rPr>
              <a:t> Files which are already available in C/C++ compiler we just need to import them.</a:t>
            </a:r>
            <a:endParaRPr lang="en-GB" sz="2400" b="1" dirty="0">
              <a:solidFill>
                <a:schemeClr val="bg1"/>
              </a:solidFill>
            </a:endParaRPr>
          </a:p>
        </p:txBody>
      </p:sp>
      <p:sp>
        <p:nvSpPr>
          <p:cNvPr id="17" name="TextBox 16"/>
          <p:cNvSpPr txBox="1"/>
          <p:nvPr/>
        </p:nvSpPr>
        <p:spPr>
          <a:xfrm>
            <a:off x="1033825" y="3261973"/>
            <a:ext cx="10025036" cy="830997"/>
          </a:xfrm>
          <a:prstGeom prst="rect">
            <a:avLst/>
          </a:prstGeom>
          <a:noFill/>
        </p:spPr>
        <p:txBody>
          <a:bodyPr wrap="square" rtlCol="0">
            <a:spAutoFit/>
          </a:bodyPr>
          <a:lstStyle/>
          <a:p>
            <a:pPr algn="just"/>
            <a:r>
              <a:rPr lang="en-GB" sz="2400" b="1" dirty="0" smtClean="0">
                <a:solidFill>
                  <a:schemeClr val="bg1"/>
                </a:solidFill>
              </a:rPr>
              <a:t>User-defined header files:</a:t>
            </a:r>
            <a:r>
              <a:rPr lang="en-GB" sz="2400" dirty="0" smtClean="0">
                <a:solidFill>
                  <a:schemeClr val="bg1"/>
                </a:solidFill>
              </a:rPr>
              <a:t> These files are defined by the user and can be imported using “#include”.</a:t>
            </a:r>
            <a:endParaRPr lang="en-GB" sz="2400" dirty="0">
              <a:solidFill>
                <a:schemeClr val="bg1"/>
              </a:solidFill>
            </a:endParaRPr>
          </a:p>
        </p:txBody>
      </p:sp>
      <p:sp>
        <p:nvSpPr>
          <p:cNvPr id="18" name="TextBox 17"/>
          <p:cNvSpPr txBox="1"/>
          <p:nvPr/>
        </p:nvSpPr>
        <p:spPr>
          <a:xfrm>
            <a:off x="1033825" y="1872306"/>
            <a:ext cx="1512722" cy="369332"/>
          </a:xfrm>
          <a:prstGeom prst="rect">
            <a:avLst/>
          </a:prstGeom>
          <a:noFill/>
        </p:spPr>
        <p:txBody>
          <a:bodyPr wrap="square" rtlCol="0">
            <a:spAutoFit/>
          </a:bodyPr>
          <a:lstStyle/>
          <a:p>
            <a:r>
              <a:rPr lang="en-GB" b="1" dirty="0" smtClean="0">
                <a:solidFill>
                  <a:schemeClr val="bg1"/>
                </a:solidFill>
              </a:rPr>
              <a:t>Syntax:</a:t>
            </a:r>
            <a:endParaRPr lang="en-GB" b="1" dirty="0">
              <a:solidFill>
                <a:schemeClr val="bg1"/>
              </a:solidFill>
            </a:endParaRPr>
          </a:p>
        </p:txBody>
      </p:sp>
      <p:grpSp>
        <p:nvGrpSpPr>
          <p:cNvPr id="19" name="Group 18"/>
          <p:cNvGrpSpPr/>
          <p:nvPr/>
        </p:nvGrpSpPr>
        <p:grpSpPr>
          <a:xfrm>
            <a:off x="1033825" y="2269195"/>
            <a:ext cx="10025036" cy="645324"/>
            <a:chOff x="1084444" y="4299284"/>
            <a:chExt cx="9812156" cy="701196"/>
          </a:xfrm>
        </p:grpSpPr>
        <p:sp>
          <p:nvSpPr>
            <p:cNvPr id="20" name="Rounded Rectangle 19"/>
            <p:cNvSpPr/>
            <p:nvPr/>
          </p:nvSpPr>
          <p:spPr>
            <a:xfrm>
              <a:off x="1084444" y="4299284"/>
              <a:ext cx="9812156" cy="701196"/>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1" name="TextBox 20"/>
            <p:cNvSpPr txBox="1"/>
            <p:nvPr/>
          </p:nvSpPr>
          <p:spPr>
            <a:xfrm>
              <a:off x="1394130" y="4444168"/>
              <a:ext cx="9320463" cy="556312"/>
            </a:xfrm>
            <a:prstGeom prst="rect">
              <a:avLst/>
            </a:prstGeom>
            <a:noFill/>
          </p:spPr>
          <p:txBody>
            <a:bodyPr wrap="square" rtlCol="0">
              <a:spAutoFit/>
            </a:bodyPr>
            <a:lstStyle/>
            <a:p>
              <a:r>
                <a:rPr lang="en-GB" sz="2000" b="1" dirty="0" smtClean="0"/>
                <a:t>#include &lt;</a:t>
              </a:r>
              <a:r>
                <a:rPr lang="en-GB" sz="2000" b="1" dirty="0" err="1" smtClean="0"/>
                <a:t>filename.h</a:t>
              </a:r>
              <a:r>
                <a:rPr lang="en-GB" sz="2000" b="1" dirty="0" smtClean="0"/>
                <a:t>&gt;</a:t>
              </a:r>
              <a:endParaRPr lang="en-GB" sz="2000" b="1" dirty="0"/>
            </a:p>
          </p:txBody>
        </p:sp>
      </p:grpSp>
      <p:sp>
        <p:nvSpPr>
          <p:cNvPr id="24" name="TextBox 23"/>
          <p:cNvSpPr txBox="1"/>
          <p:nvPr/>
        </p:nvSpPr>
        <p:spPr>
          <a:xfrm>
            <a:off x="1033825" y="4202259"/>
            <a:ext cx="1512722" cy="369332"/>
          </a:xfrm>
          <a:prstGeom prst="rect">
            <a:avLst/>
          </a:prstGeom>
          <a:noFill/>
        </p:spPr>
        <p:txBody>
          <a:bodyPr wrap="square" rtlCol="0">
            <a:spAutoFit/>
          </a:bodyPr>
          <a:lstStyle/>
          <a:p>
            <a:r>
              <a:rPr lang="en-GB" b="1" dirty="0" smtClean="0">
                <a:solidFill>
                  <a:schemeClr val="bg1"/>
                </a:solidFill>
              </a:rPr>
              <a:t>Syntax:</a:t>
            </a:r>
            <a:endParaRPr lang="en-GB" b="1" dirty="0">
              <a:solidFill>
                <a:schemeClr val="bg1"/>
              </a:solidFill>
            </a:endParaRPr>
          </a:p>
        </p:txBody>
      </p:sp>
      <p:grpSp>
        <p:nvGrpSpPr>
          <p:cNvPr id="25" name="Group 24"/>
          <p:cNvGrpSpPr/>
          <p:nvPr/>
        </p:nvGrpSpPr>
        <p:grpSpPr>
          <a:xfrm>
            <a:off x="1033825" y="4599148"/>
            <a:ext cx="10025036" cy="645324"/>
            <a:chOff x="1084444" y="4299284"/>
            <a:chExt cx="9812156" cy="701196"/>
          </a:xfrm>
        </p:grpSpPr>
        <p:sp>
          <p:nvSpPr>
            <p:cNvPr id="28" name="Rounded Rectangle 27"/>
            <p:cNvSpPr/>
            <p:nvPr/>
          </p:nvSpPr>
          <p:spPr>
            <a:xfrm>
              <a:off x="1084444" y="4299284"/>
              <a:ext cx="9812156" cy="701196"/>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9" name="TextBox 28"/>
            <p:cNvSpPr txBox="1"/>
            <p:nvPr/>
          </p:nvSpPr>
          <p:spPr>
            <a:xfrm>
              <a:off x="1394130" y="4444167"/>
              <a:ext cx="9320463" cy="434751"/>
            </a:xfrm>
            <a:prstGeom prst="rect">
              <a:avLst/>
            </a:prstGeom>
            <a:noFill/>
          </p:spPr>
          <p:txBody>
            <a:bodyPr wrap="square" rtlCol="0">
              <a:spAutoFit/>
            </a:bodyPr>
            <a:lstStyle/>
            <a:p>
              <a:r>
                <a:rPr lang="en-GB" sz="2000" b="1" dirty="0" smtClean="0"/>
                <a:t>#include "</a:t>
              </a:r>
              <a:r>
                <a:rPr lang="en-GB" sz="2000" b="1" dirty="0" err="1" smtClean="0"/>
                <a:t>filename.h</a:t>
              </a:r>
              <a:r>
                <a:rPr lang="en-GB" sz="2000" b="1" dirty="0" smtClean="0"/>
                <a:t>"</a:t>
              </a:r>
              <a:endParaRPr lang="en-GB" sz="2000" b="1" dirty="0"/>
            </a:p>
          </p:txBody>
        </p:sp>
      </p:grpSp>
      <p:sp>
        <p:nvSpPr>
          <p:cNvPr id="4" name="TextBox 3"/>
          <p:cNvSpPr txBox="1"/>
          <p:nvPr/>
        </p:nvSpPr>
        <p:spPr>
          <a:xfrm>
            <a:off x="2139270" y="5469995"/>
            <a:ext cx="7814145" cy="369332"/>
          </a:xfrm>
          <a:prstGeom prst="rect">
            <a:avLst/>
          </a:prstGeom>
          <a:solidFill>
            <a:srgbClr val="00B050"/>
          </a:solidFill>
        </p:spPr>
        <p:txBody>
          <a:bodyPr wrap="square" rtlCol="0">
            <a:spAutoFit/>
          </a:bodyPr>
          <a:lstStyle/>
          <a:p>
            <a:pPr algn="ctr"/>
            <a:r>
              <a:rPr lang="en-GB" b="1" dirty="0" smtClean="0">
                <a:solidFill>
                  <a:schemeClr val="bg1"/>
                </a:solidFill>
              </a:rPr>
              <a:t>Note: We can’t include the same header file twice in any program.</a:t>
            </a:r>
            <a:endParaRPr lang="en-GB" b="1" dirty="0">
              <a:solidFill>
                <a:schemeClr val="bg1"/>
              </a:solidFill>
            </a:endParaRPr>
          </a:p>
        </p:txBody>
      </p:sp>
    </p:spTree>
    <p:extLst>
      <p:ext uri="{BB962C8B-B14F-4D97-AF65-F5344CB8AC3E}">
        <p14:creationId xmlns:p14="http://schemas.microsoft.com/office/powerpoint/2010/main" val="35365129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CREATING YOUR OWN HEADER FILE</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39270" y="5469995"/>
            <a:ext cx="7814145" cy="369332"/>
          </a:xfrm>
          <a:prstGeom prst="rect">
            <a:avLst/>
          </a:prstGeom>
          <a:solidFill>
            <a:srgbClr val="00B050"/>
          </a:solidFill>
        </p:spPr>
        <p:txBody>
          <a:bodyPr wrap="square" rtlCol="0">
            <a:spAutoFit/>
          </a:bodyPr>
          <a:lstStyle/>
          <a:p>
            <a:pPr algn="ctr"/>
            <a:r>
              <a:rPr lang="en-GB" b="1" dirty="0" smtClean="0">
                <a:solidFill>
                  <a:schemeClr val="bg1"/>
                </a:solidFill>
              </a:rPr>
              <a:t>Note: We can’t include the same header file twice in any program.</a:t>
            </a:r>
            <a:endParaRPr lang="en-GB" b="1" dirty="0">
              <a:solidFill>
                <a:schemeClr val="bg1"/>
              </a:solidFill>
            </a:endParaRPr>
          </a:p>
        </p:txBody>
      </p:sp>
      <p:grpSp>
        <p:nvGrpSpPr>
          <p:cNvPr id="2" name="Group 1"/>
          <p:cNvGrpSpPr/>
          <p:nvPr/>
        </p:nvGrpSpPr>
        <p:grpSpPr>
          <a:xfrm>
            <a:off x="499073" y="1133088"/>
            <a:ext cx="4164404" cy="2007154"/>
            <a:chOff x="781050" y="1136097"/>
            <a:chExt cx="4164404" cy="2007154"/>
          </a:xfrm>
        </p:grpSpPr>
        <p:sp>
          <p:nvSpPr>
            <p:cNvPr id="22" name="Rectangle 21"/>
            <p:cNvSpPr/>
            <p:nvPr/>
          </p:nvSpPr>
          <p:spPr>
            <a:xfrm>
              <a:off x="781050" y="1136097"/>
              <a:ext cx="4164404" cy="200715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944954" y="1248717"/>
              <a:ext cx="4000500" cy="369332"/>
            </a:xfrm>
            <a:prstGeom prst="rect">
              <a:avLst/>
            </a:prstGeom>
            <a:noFill/>
          </p:spPr>
          <p:txBody>
            <a:bodyPr wrap="square" rtlCol="0">
              <a:spAutoFit/>
            </a:bodyPr>
            <a:lstStyle/>
            <a:p>
              <a:r>
                <a:rPr lang="en-GB" u="sng" dirty="0" err="1">
                  <a:solidFill>
                    <a:schemeClr val="bg1"/>
                  </a:solidFill>
                </a:rPr>
                <a:t>c</a:t>
              </a:r>
              <a:r>
                <a:rPr lang="en-GB" u="sng" dirty="0" err="1" smtClean="0">
                  <a:solidFill>
                    <a:schemeClr val="bg1"/>
                  </a:solidFill>
                </a:rPr>
                <a:t>ircle.h</a:t>
              </a:r>
              <a:endParaRPr lang="en-GB" u="sng" dirty="0">
                <a:solidFill>
                  <a:schemeClr val="bg1"/>
                </a:solidFill>
              </a:endParaRPr>
            </a:p>
          </p:txBody>
        </p:sp>
        <p:sp>
          <p:nvSpPr>
            <p:cNvPr id="31" name="TextBox 30"/>
            <p:cNvSpPr txBox="1"/>
            <p:nvPr/>
          </p:nvSpPr>
          <p:spPr>
            <a:xfrm>
              <a:off x="944954" y="1680478"/>
              <a:ext cx="4000500" cy="1323439"/>
            </a:xfrm>
            <a:prstGeom prst="rect">
              <a:avLst/>
            </a:prstGeom>
            <a:noFill/>
          </p:spPr>
          <p:txBody>
            <a:bodyPr wrap="square" rtlCol="0">
              <a:spAutoFit/>
            </a:bodyPr>
            <a:lstStyle/>
            <a:p>
              <a:r>
                <a:rPr lang="en-GB" sz="2000" b="1" dirty="0" smtClean="0">
                  <a:solidFill>
                    <a:schemeClr val="bg1"/>
                  </a:solidFill>
                </a:rPr>
                <a:t>#define PI 3.14159265358979323846</a:t>
              </a:r>
            </a:p>
            <a:p>
              <a:endParaRPr lang="en-GB" sz="2000" b="1" dirty="0" smtClean="0">
                <a:solidFill>
                  <a:schemeClr val="bg1"/>
                </a:solidFill>
              </a:endParaRPr>
            </a:p>
            <a:p>
              <a:r>
                <a:rPr lang="en-GB" sz="2000" b="1" dirty="0" smtClean="0">
                  <a:solidFill>
                    <a:schemeClr val="bg1"/>
                  </a:solidFill>
                </a:rPr>
                <a:t>double </a:t>
              </a:r>
              <a:r>
                <a:rPr lang="en-GB" sz="2000" b="1" dirty="0" err="1" smtClean="0">
                  <a:solidFill>
                    <a:schemeClr val="bg1"/>
                  </a:solidFill>
                </a:rPr>
                <a:t>circle_area</a:t>
              </a:r>
              <a:r>
                <a:rPr lang="en-GB" sz="2000" b="1" dirty="0" smtClean="0">
                  <a:solidFill>
                    <a:schemeClr val="bg1"/>
                  </a:solidFill>
                </a:rPr>
                <a:t>(float, float);</a:t>
              </a:r>
              <a:endParaRPr lang="en-GB" sz="2000" b="1" dirty="0">
                <a:solidFill>
                  <a:schemeClr val="bg1"/>
                </a:solidFill>
              </a:endParaRPr>
            </a:p>
          </p:txBody>
        </p:sp>
      </p:grpSp>
      <p:grpSp>
        <p:nvGrpSpPr>
          <p:cNvPr id="33" name="Group 32"/>
          <p:cNvGrpSpPr/>
          <p:nvPr/>
        </p:nvGrpSpPr>
        <p:grpSpPr>
          <a:xfrm>
            <a:off x="495116" y="3277775"/>
            <a:ext cx="4164404" cy="2007154"/>
            <a:chOff x="781050" y="1136097"/>
            <a:chExt cx="4164404" cy="2007154"/>
          </a:xfrm>
        </p:grpSpPr>
        <p:sp>
          <p:nvSpPr>
            <p:cNvPr id="34" name="Rectangle 33"/>
            <p:cNvSpPr/>
            <p:nvPr/>
          </p:nvSpPr>
          <p:spPr>
            <a:xfrm>
              <a:off x="781050" y="1136097"/>
              <a:ext cx="4164404" cy="200715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944954" y="1248717"/>
              <a:ext cx="4000500" cy="369332"/>
            </a:xfrm>
            <a:prstGeom prst="rect">
              <a:avLst/>
            </a:prstGeom>
            <a:noFill/>
          </p:spPr>
          <p:txBody>
            <a:bodyPr wrap="square" rtlCol="0">
              <a:spAutoFit/>
            </a:bodyPr>
            <a:lstStyle/>
            <a:p>
              <a:r>
                <a:rPr lang="en-GB" u="sng" dirty="0" err="1" smtClean="0">
                  <a:solidFill>
                    <a:schemeClr val="bg1"/>
                  </a:solidFill>
                </a:rPr>
                <a:t>circle.c</a:t>
              </a:r>
              <a:endParaRPr lang="en-GB" u="sng" dirty="0" smtClean="0">
                <a:solidFill>
                  <a:schemeClr val="bg1"/>
                </a:solidFill>
              </a:endParaRPr>
            </a:p>
          </p:txBody>
        </p:sp>
        <p:sp>
          <p:nvSpPr>
            <p:cNvPr id="36" name="TextBox 35"/>
            <p:cNvSpPr txBox="1"/>
            <p:nvPr/>
          </p:nvSpPr>
          <p:spPr>
            <a:xfrm>
              <a:off x="944954" y="1680478"/>
              <a:ext cx="4000500" cy="1323439"/>
            </a:xfrm>
            <a:prstGeom prst="rect">
              <a:avLst/>
            </a:prstGeom>
            <a:noFill/>
          </p:spPr>
          <p:txBody>
            <a:bodyPr wrap="square" rtlCol="0">
              <a:spAutoFit/>
            </a:bodyPr>
            <a:lstStyle/>
            <a:p>
              <a:r>
                <a:rPr lang="en-GB" sz="2000" b="1" dirty="0" smtClean="0">
                  <a:solidFill>
                    <a:schemeClr val="bg1"/>
                  </a:solidFill>
                </a:rPr>
                <a:t>double </a:t>
              </a:r>
              <a:r>
                <a:rPr lang="en-GB" sz="2000" b="1" dirty="0" err="1" smtClean="0">
                  <a:solidFill>
                    <a:schemeClr val="bg1"/>
                  </a:solidFill>
                </a:rPr>
                <a:t>circle_area</a:t>
              </a:r>
              <a:r>
                <a:rPr lang="en-GB" sz="2000" b="1" dirty="0" smtClean="0">
                  <a:solidFill>
                    <a:schemeClr val="bg1"/>
                  </a:solidFill>
                </a:rPr>
                <a:t>(float r, float PI)</a:t>
              </a:r>
            </a:p>
            <a:p>
              <a:r>
                <a:rPr lang="en-GB" sz="2000" b="1" dirty="0" smtClean="0">
                  <a:solidFill>
                    <a:schemeClr val="bg1"/>
                  </a:solidFill>
                </a:rPr>
                <a:t>{</a:t>
              </a:r>
            </a:p>
            <a:p>
              <a:r>
                <a:rPr lang="en-GB" sz="2000" b="1" dirty="0" smtClean="0">
                  <a:solidFill>
                    <a:schemeClr val="bg1"/>
                  </a:solidFill>
                </a:rPr>
                <a:t>    return (PI * r * r);</a:t>
              </a:r>
            </a:p>
            <a:p>
              <a:r>
                <a:rPr lang="en-GB" sz="2000" b="1" dirty="0" smtClean="0">
                  <a:solidFill>
                    <a:schemeClr val="bg1"/>
                  </a:solidFill>
                </a:rPr>
                <a:t>}</a:t>
              </a:r>
            </a:p>
          </p:txBody>
        </p:sp>
      </p:grpSp>
      <p:grpSp>
        <p:nvGrpSpPr>
          <p:cNvPr id="37" name="Group 36"/>
          <p:cNvGrpSpPr/>
          <p:nvPr/>
        </p:nvGrpSpPr>
        <p:grpSpPr>
          <a:xfrm>
            <a:off x="4884530" y="1133087"/>
            <a:ext cx="6812169" cy="3428266"/>
            <a:chOff x="781050" y="1136097"/>
            <a:chExt cx="4164404" cy="1657351"/>
          </a:xfrm>
        </p:grpSpPr>
        <p:sp>
          <p:nvSpPr>
            <p:cNvPr id="38" name="Rectangle 37"/>
            <p:cNvSpPr/>
            <p:nvPr/>
          </p:nvSpPr>
          <p:spPr>
            <a:xfrm>
              <a:off x="781050" y="1136097"/>
              <a:ext cx="4164404" cy="1657351"/>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944954" y="1193045"/>
              <a:ext cx="4000500" cy="178549"/>
            </a:xfrm>
            <a:prstGeom prst="rect">
              <a:avLst/>
            </a:prstGeom>
            <a:noFill/>
          </p:spPr>
          <p:txBody>
            <a:bodyPr wrap="square" rtlCol="0">
              <a:spAutoFit/>
            </a:bodyPr>
            <a:lstStyle/>
            <a:p>
              <a:r>
                <a:rPr lang="en-GB" u="sng" dirty="0" err="1" smtClean="0">
                  <a:solidFill>
                    <a:schemeClr val="bg1"/>
                  </a:solidFill>
                </a:rPr>
                <a:t>PRIMARY.c</a:t>
              </a:r>
              <a:endParaRPr lang="en-GB" u="sng" dirty="0" smtClean="0">
                <a:solidFill>
                  <a:schemeClr val="bg1"/>
                </a:solidFill>
              </a:endParaRPr>
            </a:p>
          </p:txBody>
        </p:sp>
        <p:sp>
          <p:nvSpPr>
            <p:cNvPr id="40" name="TextBox 39"/>
            <p:cNvSpPr txBox="1"/>
            <p:nvPr/>
          </p:nvSpPr>
          <p:spPr>
            <a:xfrm>
              <a:off x="944954" y="1409695"/>
              <a:ext cx="4000500" cy="1383753"/>
            </a:xfrm>
            <a:prstGeom prst="rect">
              <a:avLst/>
            </a:prstGeom>
            <a:noFill/>
          </p:spPr>
          <p:txBody>
            <a:bodyPr wrap="square" rtlCol="0">
              <a:spAutoFit/>
            </a:bodyPr>
            <a:lstStyle/>
            <a:p>
              <a:r>
                <a:rPr lang="en-GB" sz="2000" b="1" dirty="0" smtClean="0">
                  <a:solidFill>
                    <a:schemeClr val="bg1"/>
                  </a:solidFill>
                </a:rPr>
                <a:t>#include&lt;</a:t>
              </a:r>
              <a:r>
                <a:rPr lang="en-GB" sz="2000" b="1" dirty="0" err="1" smtClean="0">
                  <a:solidFill>
                    <a:schemeClr val="bg1"/>
                  </a:solidFill>
                </a:rPr>
                <a:t>stdio.h</a:t>
              </a:r>
              <a:r>
                <a:rPr lang="en-GB" sz="2000" b="1" dirty="0" smtClean="0">
                  <a:solidFill>
                    <a:schemeClr val="bg1"/>
                  </a:solidFill>
                </a:rPr>
                <a:t>&gt;</a:t>
              </a:r>
            </a:p>
            <a:p>
              <a:r>
                <a:rPr lang="en-GB" sz="2000" b="1" dirty="0" smtClean="0">
                  <a:solidFill>
                    <a:schemeClr val="bg1"/>
                  </a:solidFill>
                </a:rPr>
                <a:t>#include "</a:t>
              </a:r>
              <a:r>
                <a:rPr lang="en-GB" sz="2000" b="1" dirty="0" err="1" smtClean="0">
                  <a:solidFill>
                    <a:schemeClr val="bg1"/>
                  </a:solidFill>
                </a:rPr>
                <a:t>circle.c</a:t>
              </a:r>
              <a:r>
                <a:rPr lang="en-GB" sz="2000" b="1" dirty="0" smtClean="0">
                  <a:solidFill>
                    <a:schemeClr val="bg1"/>
                  </a:solidFill>
                </a:rPr>
                <a:t>"</a:t>
              </a:r>
            </a:p>
            <a:p>
              <a:r>
                <a:rPr lang="en-GB" sz="2000" b="1" dirty="0" smtClean="0">
                  <a:solidFill>
                    <a:schemeClr val="bg1"/>
                  </a:solidFill>
                </a:rPr>
                <a:t>#include "</a:t>
              </a:r>
              <a:r>
                <a:rPr lang="en-GB" sz="2000" b="1" dirty="0" err="1" smtClean="0">
                  <a:solidFill>
                    <a:schemeClr val="bg1"/>
                  </a:solidFill>
                </a:rPr>
                <a:t>circle.h</a:t>
              </a:r>
              <a:r>
                <a:rPr lang="en-GB" sz="2000" b="1" dirty="0" smtClean="0">
                  <a:solidFill>
                    <a:schemeClr val="bg1"/>
                  </a:solidFill>
                </a:rPr>
                <a:t>"</a:t>
              </a:r>
            </a:p>
            <a:p>
              <a:r>
                <a:rPr lang="en-GB" sz="2000" b="1" dirty="0" err="1" smtClean="0">
                  <a:solidFill>
                    <a:schemeClr val="bg1"/>
                  </a:solidFill>
                </a:rPr>
                <a:t>int</a:t>
              </a:r>
              <a:r>
                <a:rPr lang="en-GB" sz="2000" b="1" dirty="0" smtClean="0">
                  <a:solidFill>
                    <a:schemeClr val="bg1"/>
                  </a:solidFill>
                </a:rPr>
                <a:t> main()</a:t>
              </a:r>
            </a:p>
            <a:p>
              <a:r>
                <a:rPr lang="en-GB" sz="2000" b="1" dirty="0" smtClean="0">
                  <a:solidFill>
                    <a:schemeClr val="bg1"/>
                  </a:solidFill>
                </a:rPr>
                <a:t>{</a:t>
              </a:r>
            </a:p>
            <a:p>
              <a:r>
                <a:rPr lang="en-GB" sz="2000" b="1" dirty="0" smtClean="0">
                  <a:solidFill>
                    <a:schemeClr val="bg1"/>
                  </a:solidFill>
                </a:rPr>
                <a:t>    float r = 4.0;</a:t>
              </a:r>
            </a:p>
            <a:p>
              <a:r>
                <a:rPr lang="en-GB" sz="2000" b="1" dirty="0" smtClean="0">
                  <a:solidFill>
                    <a:schemeClr val="bg1"/>
                  </a:solidFill>
                </a:rPr>
                <a:t>    </a:t>
              </a:r>
              <a:r>
                <a:rPr lang="en-GB" sz="2000" b="1" dirty="0" err="1" smtClean="0">
                  <a:solidFill>
                    <a:schemeClr val="bg1"/>
                  </a:solidFill>
                </a:rPr>
                <a:t>printf</a:t>
              </a:r>
              <a:r>
                <a:rPr lang="en-GB" sz="2000" b="1" dirty="0" smtClean="0">
                  <a:solidFill>
                    <a:schemeClr val="bg1"/>
                  </a:solidFill>
                </a:rPr>
                <a:t>("%.2f", </a:t>
              </a:r>
              <a:r>
                <a:rPr lang="en-GB" sz="2000" b="1" dirty="0" err="1" smtClean="0">
                  <a:solidFill>
                    <a:schemeClr val="bg1"/>
                  </a:solidFill>
                </a:rPr>
                <a:t>circle_area</a:t>
              </a:r>
              <a:r>
                <a:rPr lang="en-GB" sz="2000" b="1" dirty="0" smtClean="0">
                  <a:solidFill>
                    <a:schemeClr val="bg1"/>
                  </a:solidFill>
                </a:rPr>
                <a:t>(r, PI));</a:t>
              </a:r>
            </a:p>
            <a:p>
              <a:r>
                <a:rPr lang="en-GB" sz="2000" b="1" dirty="0" smtClean="0">
                  <a:solidFill>
                    <a:schemeClr val="bg1"/>
                  </a:solidFill>
                </a:rPr>
                <a:t>    return 0;</a:t>
              </a:r>
            </a:p>
            <a:p>
              <a:r>
                <a:rPr lang="en-GB" sz="2000" b="1" dirty="0" smtClean="0">
                  <a:solidFill>
                    <a:schemeClr val="bg1"/>
                  </a:solidFill>
                </a:rPr>
                <a:t>}</a:t>
              </a:r>
            </a:p>
          </p:txBody>
        </p:sp>
      </p:grpSp>
      <p:grpSp>
        <p:nvGrpSpPr>
          <p:cNvPr id="41" name="Group 40"/>
          <p:cNvGrpSpPr/>
          <p:nvPr/>
        </p:nvGrpSpPr>
        <p:grpSpPr>
          <a:xfrm>
            <a:off x="4884530" y="4679150"/>
            <a:ext cx="6812168" cy="586471"/>
            <a:chOff x="781050" y="1136097"/>
            <a:chExt cx="4164404" cy="2007154"/>
          </a:xfrm>
        </p:grpSpPr>
        <p:sp>
          <p:nvSpPr>
            <p:cNvPr id="42" name="Rectangle 41"/>
            <p:cNvSpPr/>
            <p:nvPr/>
          </p:nvSpPr>
          <p:spPr>
            <a:xfrm>
              <a:off x="781050" y="1136097"/>
              <a:ext cx="4164404" cy="200715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p:cNvSpPr txBox="1"/>
            <p:nvPr/>
          </p:nvSpPr>
          <p:spPr>
            <a:xfrm>
              <a:off x="944954" y="1492745"/>
              <a:ext cx="4000500" cy="1264012"/>
            </a:xfrm>
            <a:prstGeom prst="rect">
              <a:avLst/>
            </a:prstGeom>
            <a:noFill/>
          </p:spPr>
          <p:txBody>
            <a:bodyPr wrap="square" rtlCol="0">
              <a:spAutoFit/>
            </a:bodyPr>
            <a:lstStyle/>
            <a:p>
              <a:r>
                <a:rPr lang="en-GB" b="1" dirty="0" smtClean="0">
                  <a:solidFill>
                    <a:schemeClr val="bg1"/>
                  </a:solidFill>
                </a:rPr>
                <a:t>OUTPUT:   50.27</a:t>
              </a:r>
            </a:p>
          </p:txBody>
        </p:sp>
      </p:grpSp>
    </p:spTree>
    <p:extLst>
      <p:ext uri="{BB962C8B-B14F-4D97-AF65-F5344CB8AC3E}">
        <p14:creationId xmlns:p14="http://schemas.microsoft.com/office/powerpoint/2010/main" val="6009434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INCLUDING MULTIPLE HEADER FILES</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39270" y="5469995"/>
            <a:ext cx="7814145" cy="369332"/>
          </a:xfrm>
          <a:prstGeom prst="rect">
            <a:avLst/>
          </a:prstGeom>
          <a:solidFill>
            <a:srgbClr val="00B050"/>
          </a:solidFill>
        </p:spPr>
        <p:txBody>
          <a:bodyPr wrap="square" rtlCol="0">
            <a:spAutoFit/>
          </a:bodyPr>
          <a:lstStyle/>
          <a:p>
            <a:pPr algn="ctr"/>
            <a:r>
              <a:rPr lang="en-GB" b="1" dirty="0" smtClean="0">
                <a:solidFill>
                  <a:schemeClr val="bg1"/>
                </a:solidFill>
              </a:rPr>
              <a:t>Note: We can’t include the same header file twice in any program.</a:t>
            </a:r>
            <a:endParaRPr lang="en-GB" b="1" dirty="0">
              <a:solidFill>
                <a:schemeClr val="bg1"/>
              </a:solidFill>
            </a:endParaRPr>
          </a:p>
        </p:txBody>
      </p:sp>
      <p:sp>
        <p:nvSpPr>
          <p:cNvPr id="25" name="TextBox 24"/>
          <p:cNvSpPr txBox="1"/>
          <p:nvPr/>
        </p:nvSpPr>
        <p:spPr>
          <a:xfrm>
            <a:off x="383229" y="1216756"/>
            <a:ext cx="11342266" cy="1200329"/>
          </a:xfrm>
          <a:prstGeom prst="rect">
            <a:avLst/>
          </a:prstGeom>
          <a:noFill/>
        </p:spPr>
        <p:txBody>
          <a:bodyPr wrap="square" rtlCol="0">
            <a:spAutoFit/>
          </a:bodyPr>
          <a:lstStyle/>
          <a:p>
            <a:pPr algn="just"/>
            <a:r>
              <a:rPr lang="en-GB" sz="2400" i="1" dirty="0" smtClean="0">
                <a:solidFill>
                  <a:prstClr val="white"/>
                </a:solidFill>
              </a:rPr>
              <a:t>You can use various header files in a program. When a header file is included twice within a program, the compiler processes the contents of that header file twice. This leads to an error in the program. To eliminate this error, conditional </a:t>
            </a:r>
            <a:r>
              <a:rPr lang="en-GB" sz="2400" i="1" dirty="0" err="1" smtClean="0">
                <a:solidFill>
                  <a:prstClr val="white"/>
                </a:solidFill>
              </a:rPr>
              <a:t>preprocessor</a:t>
            </a:r>
            <a:r>
              <a:rPr lang="en-GB" sz="2400" i="1" dirty="0" smtClean="0">
                <a:solidFill>
                  <a:prstClr val="white"/>
                </a:solidFill>
              </a:rPr>
              <a:t> directives are used. </a:t>
            </a:r>
          </a:p>
        </p:txBody>
      </p:sp>
      <p:sp>
        <p:nvSpPr>
          <p:cNvPr id="28" name="TextBox 27"/>
          <p:cNvSpPr txBox="1"/>
          <p:nvPr/>
        </p:nvSpPr>
        <p:spPr>
          <a:xfrm>
            <a:off x="383229" y="2493633"/>
            <a:ext cx="1512722" cy="369332"/>
          </a:xfrm>
          <a:prstGeom prst="rect">
            <a:avLst/>
          </a:prstGeom>
          <a:noFill/>
        </p:spPr>
        <p:txBody>
          <a:bodyPr wrap="square" rtlCol="0">
            <a:spAutoFit/>
          </a:bodyPr>
          <a:lstStyle/>
          <a:p>
            <a:r>
              <a:rPr lang="en-GB" b="1" dirty="0" smtClean="0">
                <a:solidFill>
                  <a:schemeClr val="bg1"/>
                </a:solidFill>
              </a:rPr>
              <a:t>Syntax:</a:t>
            </a:r>
            <a:endParaRPr lang="en-GB" b="1" dirty="0">
              <a:solidFill>
                <a:schemeClr val="bg1"/>
              </a:solidFill>
            </a:endParaRPr>
          </a:p>
        </p:txBody>
      </p:sp>
      <p:sp>
        <p:nvSpPr>
          <p:cNvPr id="32" name="Rounded Rectangle 31"/>
          <p:cNvSpPr/>
          <p:nvPr/>
        </p:nvSpPr>
        <p:spPr>
          <a:xfrm>
            <a:off x="383229" y="2890522"/>
            <a:ext cx="7674921" cy="2071992"/>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44" name="TextBox 43"/>
          <p:cNvSpPr txBox="1"/>
          <p:nvPr/>
        </p:nvSpPr>
        <p:spPr>
          <a:xfrm>
            <a:off x="634409" y="3004470"/>
            <a:ext cx="3327991" cy="1938993"/>
          </a:xfrm>
          <a:prstGeom prst="rect">
            <a:avLst/>
          </a:prstGeom>
          <a:noFill/>
        </p:spPr>
        <p:txBody>
          <a:bodyPr wrap="square" rtlCol="0">
            <a:spAutoFit/>
          </a:bodyPr>
          <a:lstStyle/>
          <a:p>
            <a:r>
              <a:rPr lang="en-GB" sz="2000" b="1" dirty="0" smtClean="0"/>
              <a:t>#</a:t>
            </a:r>
            <a:r>
              <a:rPr lang="en-GB" sz="2000" b="1" dirty="0" err="1" smtClean="0"/>
              <a:t>ifndef</a:t>
            </a:r>
            <a:r>
              <a:rPr lang="en-GB" sz="2000" b="1" dirty="0" smtClean="0"/>
              <a:t> HEADER_FILE_NAME</a:t>
            </a:r>
          </a:p>
          <a:p>
            <a:r>
              <a:rPr lang="en-GB" sz="2000" b="1" dirty="0" smtClean="0"/>
              <a:t>#define HEADER_FILE_NAME</a:t>
            </a:r>
          </a:p>
          <a:p>
            <a:endParaRPr lang="en-GB" sz="2000" b="1" dirty="0" smtClean="0"/>
          </a:p>
          <a:p>
            <a:r>
              <a:rPr lang="en-GB" sz="2000" b="1" dirty="0" smtClean="0"/>
              <a:t>   the entire header file</a:t>
            </a:r>
          </a:p>
          <a:p>
            <a:endParaRPr lang="en-GB" sz="2000" b="1" dirty="0" smtClean="0"/>
          </a:p>
          <a:p>
            <a:r>
              <a:rPr lang="en-GB" sz="2000" b="1" dirty="0" smtClean="0"/>
              <a:t>#</a:t>
            </a:r>
            <a:r>
              <a:rPr lang="en-GB" sz="2000" b="1" dirty="0" err="1" smtClean="0"/>
              <a:t>endif</a:t>
            </a:r>
            <a:endParaRPr lang="en-GB" sz="2000" b="1" dirty="0"/>
          </a:p>
        </p:txBody>
      </p:sp>
      <p:pic>
        <p:nvPicPr>
          <p:cNvPr id="9" name="Picture 8"/>
          <p:cNvPicPr>
            <a:picLocks noChangeAspect="1"/>
          </p:cNvPicPr>
          <p:nvPr/>
        </p:nvPicPr>
        <p:blipFill>
          <a:blip r:embed="rId4"/>
          <a:stretch>
            <a:fillRect/>
          </a:stretch>
        </p:blipFill>
        <p:spPr>
          <a:xfrm>
            <a:off x="8734215" y="2682318"/>
            <a:ext cx="2438400" cy="2438400"/>
          </a:xfrm>
          <a:prstGeom prst="rect">
            <a:avLst/>
          </a:prstGeom>
        </p:spPr>
      </p:pic>
    </p:spTree>
    <p:extLst>
      <p:ext uri="{BB962C8B-B14F-4D97-AF65-F5344CB8AC3E}">
        <p14:creationId xmlns:p14="http://schemas.microsoft.com/office/powerpoint/2010/main" val="38470771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3" name="TextBox 22"/>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INCLUDING MULTIPLE HEADER FILES</a:t>
            </a:r>
            <a:endParaRPr lang="en-GB" sz="3200" b="1" dirty="0">
              <a:solidFill>
                <a:schemeClr val="bg1"/>
              </a:solidFill>
              <a:latin typeface="Agency FB" panose="020B0503020202020204" pitchFamily="34" charset="0"/>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400550" y="1890287"/>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58150" y="1909604"/>
            <a:ext cx="3181350" cy="193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3229" y="1216756"/>
            <a:ext cx="11342266" cy="1938992"/>
          </a:xfrm>
          <a:prstGeom prst="rect">
            <a:avLst/>
          </a:prstGeom>
          <a:noFill/>
        </p:spPr>
        <p:txBody>
          <a:bodyPr wrap="square" rtlCol="0">
            <a:spAutoFit/>
          </a:bodyPr>
          <a:lstStyle/>
          <a:p>
            <a:pPr algn="just"/>
            <a:r>
              <a:rPr lang="en-GB" sz="2400" i="1" dirty="0" smtClean="0">
                <a:solidFill>
                  <a:prstClr val="white"/>
                </a:solidFill>
              </a:rPr>
              <a:t>This construct is called wrapper “#</a:t>
            </a:r>
            <a:r>
              <a:rPr lang="en-GB" sz="2400" i="1" dirty="0" err="1" smtClean="0">
                <a:solidFill>
                  <a:prstClr val="white"/>
                </a:solidFill>
              </a:rPr>
              <a:t>ifndef</a:t>
            </a:r>
            <a:r>
              <a:rPr lang="en-GB" sz="2400" i="1" dirty="0" smtClean="0">
                <a:solidFill>
                  <a:prstClr val="white"/>
                </a:solidFill>
              </a:rPr>
              <a:t>”. When the header is included again, the conditional will become false, because HEADER_FILE_NAME is defined. The </a:t>
            </a:r>
            <a:r>
              <a:rPr lang="en-GB" sz="2400" i="1" dirty="0" err="1" smtClean="0">
                <a:solidFill>
                  <a:prstClr val="white"/>
                </a:solidFill>
              </a:rPr>
              <a:t>preprocessor</a:t>
            </a:r>
            <a:r>
              <a:rPr lang="en-GB" sz="2400" i="1" dirty="0" smtClean="0">
                <a:solidFill>
                  <a:prstClr val="white"/>
                </a:solidFill>
              </a:rPr>
              <a:t> will skip over the entire contents of the file and the compiler will not see it twice. </a:t>
            </a:r>
          </a:p>
          <a:p>
            <a:pPr algn="just"/>
            <a:r>
              <a:rPr lang="en-GB" sz="2400" i="1" dirty="0" smtClean="0">
                <a:solidFill>
                  <a:prstClr val="white"/>
                </a:solidFill>
              </a:rPr>
              <a:t>Sometimes it’s essential to include several diverse header files based on the requirements of the program. For this, multiple conditionals are used.</a:t>
            </a:r>
          </a:p>
        </p:txBody>
      </p:sp>
      <p:sp>
        <p:nvSpPr>
          <p:cNvPr id="28" name="TextBox 27"/>
          <p:cNvSpPr txBox="1"/>
          <p:nvPr/>
        </p:nvSpPr>
        <p:spPr>
          <a:xfrm>
            <a:off x="383229" y="3197050"/>
            <a:ext cx="1512722" cy="369332"/>
          </a:xfrm>
          <a:prstGeom prst="rect">
            <a:avLst/>
          </a:prstGeom>
          <a:noFill/>
        </p:spPr>
        <p:txBody>
          <a:bodyPr wrap="square" rtlCol="0">
            <a:spAutoFit/>
          </a:bodyPr>
          <a:lstStyle/>
          <a:p>
            <a:r>
              <a:rPr lang="en-GB" b="1" dirty="0" smtClean="0">
                <a:solidFill>
                  <a:schemeClr val="bg1"/>
                </a:solidFill>
              </a:rPr>
              <a:t>Syntax:</a:t>
            </a:r>
            <a:endParaRPr lang="en-GB" b="1" dirty="0">
              <a:solidFill>
                <a:schemeClr val="bg1"/>
              </a:solidFill>
            </a:endParaRPr>
          </a:p>
        </p:txBody>
      </p:sp>
      <p:grpSp>
        <p:nvGrpSpPr>
          <p:cNvPr id="3" name="Group 2"/>
          <p:cNvGrpSpPr/>
          <p:nvPr/>
        </p:nvGrpSpPr>
        <p:grpSpPr>
          <a:xfrm>
            <a:off x="383229" y="3607684"/>
            <a:ext cx="7674921" cy="2231643"/>
            <a:chOff x="383229" y="3290571"/>
            <a:chExt cx="7674921" cy="2440927"/>
          </a:xfrm>
        </p:grpSpPr>
        <p:sp>
          <p:nvSpPr>
            <p:cNvPr id="32" name="Rounded Rectangle 31"/>
            <p:cNvSpPr/>
            <p:nvPr/>
          </p:nvSpPr>
          <p:spPr>
            <a:xfrm>
              <a:off x="383229" y="3290571"/>
              <a:ext cx="7674921" cy="2440927"/>
            </a:xfrm>
            <a:prstGeom prst="round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44" name="TextBox 43"/>
            <p:cNvSpPr txBox="1"/>
            <p:nvPr/>
          </p:nvSpPr>
          <p:spPr>
            <a:xfrm>
              <a:off x="566106" y="3387649"/>
              <a:ext cx="3327991" cy="2246769"/>
            </a:xfrm>
            <a:prstGeom prst="rect">
              <a:avLst/>
            </a:prstGeom>
            <a:noFill/>
          </p:spPr>
          <p:txBody>
            <a:bodyPr wrap="square" rtlCol="0">
              <a:spAutoFit/>
            </a:bodyPr>
            <a:lstStyle/>
            <a:p>
              <a:r>
                <a:rPr lang="en-GB" b="1" dirty="0" smtClean="0"/>
                <a:t>#if SYSTEM_ONE</a:t>
              </a:r>
            </a:p>
            <a:p>
              <a:r>
                <a:rPr lang="en-GB" b="1" dirty="0" smtClean="0"/>
                <a:t>        #include "system1.h"</a:t>
              </a:r>
            </a:p>
            <a:p>
              <a:r>
                <a:rPr lang="en-GB" b="1" dirty="0" smtClean="0"/>
                <a:t>#</a:t>
              </a:r>
              <a:r>
                <a:rPr lang="en-GB" b="1" dirty="0" err="1" smtClean="0"/>
                <a:t>elif</a:t>
              </a:r>
              <a:r>
                <a:rPr lang="en-GB" b="1" dirty="0" smtClean="0"/>
                <a:t> SYSTEM_TWO</a:t>
              </a:r>
            </a:p>
            <a:p>
              <a:r>
                <a:rPr lang="en-GB" b="1" dirty="0" smtClean="0"/>
                <a:t>        #include "system2.h"</a:t>
              </a:r>
            </a:p>
            <a:p>
              <a:r>
                <a:rPr lang="en-GB" b="1" dirty="0" smtClean="0"/>
                <a:t>#</a:t>
              </a:r>
              <a:r>
                <a:rPr lang="en-GB" b="1" dirty="0" err="1" smtClean="0"/>
                <a:t>elif</a:t>
              </a:r>
              <a:r>
                <a:rPr lang="en-GB" b="1" dirty="0" smtClean="0"/>
                <a:t> SYSTEM_THREE</a:t>
              </a:r>
            </a:p>
            <a:p>
              <a:r>
                <a:rPr lang="en-GB" b="1" dirty="0" smtClean="0"/>
                <a:t>   ....</a:t>
              </a:r>
            </a:p>
            <a:p>
              <a:r>
                <a:rPr lang="en-GB" b="1" dirty="0" smtClean="0"/>
                <a:t>#</a:t>
              </a:r>
              <a:r>
                <a:rPr lang="en-GB" b="1" dirty="0" err="1" smtClean="0"/>
                <a:t>endif</a:t>
              </a:r>
              <a:endParaRPr lang="en-GB" b="1" dirty="0"/>
            </a:p>
          </p:txBody>
        </p:sp>
      </p:grpSp>
      <p:pic>
        <p:nvPicPr>
          <p:cNvPr id="9" name="Picture 8"/>
          <p:cNvPicPr>
            <a:picLocks noChangeAspect="1"/>
          </p:cNvPicPr>
          <p:nvPr/>
        </p:nvPicPr>
        <p:blipFill>
          <a:blip r:embed="rId4"/>
          <a:stretch>
            <a:fillRect/>
          </a:stretch>
        </p:blipFill>
        <p:spPr>
          <a:xfrm>
            <a:off x="8774503" y="3062876"/>
            <a:ext cx="2438400" cy="2438400"/>
          </a:xfrm>
          <a:prstGeom prst="rect">
            <a:avLst/>
          </a:prstGeom>
        </p:spPr>
      </p:pic>
    </p:spTree>
    <p:extLst>
      <p:ext uri="{BB962C8B-B14F-4D97-AF65-F5344CB8AC3E}">
        <p14:creationId xmlns:p14="http://schemas.microsoft.com/office/powerpoint/2010/main" val="11835772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26383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DIFFERENT HEADER FILES</a:t>
            </a:r>
            <a:endParaRPr lang="en-GB" sz="3200" b="1" dirty="0">
              <a:solidFill>
                <a:schemeClr val="bg1"/>
              </a:solidFill>
              <a:latin typeface="Agency FB" panose="020B0503020202020204" pitchFamily="34" charset="0"/>
            </a:endParaRPr>
          </a:p>
        </p:txBody>
      </p:sp>
      <p:grpSp>
        <p:nvGrpSpPr>
          <p:cNvPr id="4" name="Group 3"/>
          <p:cNvGrpSpPr/>
          <p:nvPr/>
        </p:nvGrpSpPr>
        <p:grpSpPr>
          <a:xfrm>
            <a:off x="426234" y="1059711"/>
            <a:ext cx="11264210" cy="4665157"/>
            <a:chOff x="295602" y="1059711"/>
            <a:chExt cx="11264210" cy="4665157"/>
          </a:xfrm>
        </p:grpSpPr>
        <p:sp>
          <p:nvSpPr>
            <p:cNvPr id="41" name="Rectangle 40"/>
            <p:cNvSpPr/>
            <p:nvPr/>
          </p:nvSpPr>
          <p:spPr>
            <a:xfrm>
              <a:off x="6054362" y="1067133"/>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6054362" y="1611334"/>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6054362" y="2155535"/>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054362" y="2699736"/>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295602" y="2679383"/>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295602" y="3208458"/>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95602" y="3737533"/>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295602" y="4266608"/>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95602" y="4795683"/>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295602" y="5324758"/>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295602" y="2150308"/>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95602" y="1621233"/>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295602" y="1059711"/>
              <a:ext cx="5505450" cy="400110"/>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342900" y="1059711"/>
              <a:ext cx="6515100"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stdio.h</a:t>
              </a:r>
              <a:r>
                <a:rPr lang="en-GB" sz="2000" b="1" i="1" dirty="0" smtClean="0">
                  <a:solidFill>
                    <a:schemeClr val="bg1"/>
                  </a:solidFill>
                </a:rPr>
                <a:t>&gt;  (Standard input-output header)</a:t>
              </a:r>
              <a:endParaRPr lang="en-GB" sz="2000" b="1" i="1" dirty="0">
                <a:solidFill>
                  <a:schemeClr val="bg1"/>
                </a:solidFill>
              </a:endParaRPr>
            </a:p>
          </p:txBody>
        </p:sp>
        <p:sp>
          <p:nvSpPr>
            <p:cNvPr id="19" name="TextBox 18"/>
            <p:cNvSpPr txBox="1"/>
            <p:nvPr/>
          </p:nvSpPr>
          <p:spPr>
            <a:xfrm>
              <a:off x="342900" y="1590455"/>
              <a:ext cx="5322967"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string.h</a:t>
              </a:r>
              <a:r>
                <a:rPr lang="en-GB" sz="2000" b="1" i="1" dirty="0" smtClean="0">
                  <a:solidFill>
                    <a:schemeClr val="bg1"/>
                  </a:solidFill>
                </a:rPr>
                <a:t>&gt; (String header)</a:t>
              </a:r>
              <a:endParaRPr lang="en-GB" sz="2000" b="1" i="1" dirty="0">
                <a:solidFill>
                  <a:schemeClr val="bg1"/>
                </a:solidFill>
              </a:endParaRPr>
            </a:p>
          </p:txBody>
        </p:sp>
        <p:sp>
          <p:nvSpPr>
            <p:cNvPr id="20" name="TextBox 19"/>
            <p:cNvSpPr txBox="1"/>
            <p:nvPr/>
          </p:nvSpPr>
          <p:spPr>
            <a:xfrm>
              <a:off x="342900" y="2121199"/>
              <a:ext cx="5861957"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conio.h</a:t>
              </a:r>
              <a:r>
                <a:rPr lang="en-GB" sz="2000" b="1" i="1" dirty="0" smtClean="0">
                  <a:solidFill>
                    <a:schemeClr val="bg1"/>
                  </a:solidFill>
                </a:rPr>
                <a:t>&gt; (Console input-output header)</a:t>
              </a:r>
              <a:endParaRPr lang="en-GB" sz="2000" b="1" i="1" dirty="0">
                <a:solidFill>
                  <a:schemeClr val="bg1"/>
                </a:solidFill>
              </a:endParaRPr>
            </a:p>
          </p:txBody>
        </p:sp>
        <p:sp>
          <p:nvSpPr>
            <p:cNvPr id="21" name="TextBox 20"/>
            <p:cNvSpPr txBox="1"/>
            <p:nvPr/>
          </p:nvSpPr>
          <p:spPr>
            <a:xfrm>
              <a:off x="342900" y="2651943"/>
              <a:ext cx="5593333"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stdlib.h</a:t>
              </a:r>
              <a:r>
                <a:rPr lang="en-GB" sz="2000" b="1" i="1" dirty="0" smtClean="0">
                  <a:solidFill>
                    <a:schemeClr val="bg1"/>
                  </a:solidFill>
                </a:rPr>
                <a:t>&gt; (Standard library header)</a:t>
              </a:r>
              <a:endParaRPr lang="en-GB" sz="2000" b="1" i="1" dirty="0">
                <a:solidFill>
                  <a:schemeClr val="bg1"/>
                </a:solidFill>
              </a:endParaRPr>
            </a:p>
          </p:txBody>
        </p:sp>
        <p:sp>
          <p:nvSpPr>
            <p:cNvPr id="22" name="TextBox 21"/>
            <p:cNvSpPr txBox="1"/>
            <p:nvPr/>
          </p:nvSpPr>
          <p:spPr>
            <a:xfrm>
              <a:off x="342900" y="3182687"/>
              <a:ext cx="3935186"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math.h</a:t>
              </a:r>
              <a:r>
                <a:rPr lang="en-GB" sz="2000" b="1" i="1" dirty="0" smtClean="0">
                  <a:solidFill>
                    <a:schemeClr val="bg1"/>
                  </a:solidFill>
                </a:rPr>
                <a:t>&gt; (Math header )</a:t>
              </a:r>
              <a:endParaRPr lang="en-GB" sz="2000" b="1" i="1" dirty="0">
                <a:solidFill>
                  <a:schemeClr val="bg1"/>
                </a:solidFill>
              </a:endParaRPr>
            </a:p>
          </p:txBody>
        </p:sp>
        <p:sp>
          <p:nvSpPr>
            <p:cNvPr id="23" name="TextBox 22"/>
            <p:cNvSpPr txBox="1"/>
            <p:nvPr/>
          </p:nvSpPr>
          <p:spPr>
            <a:xfrm>
              <a:off x="342899" y="3713431"/>
              <a:ext cx="5640631"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ctype.h</a:t>
              </a:r>
              <a:r>
                <a:rPr lang="en-GB" sz="2000" b="1" i="1" dirty="0" smtClean="0">
                  <a:solidFill>
                    <a:schemeClr val="bg1"/>
                  </a:solidFill>
                </a:rPr>
                <a:t>&gt;(Character type header)</a:t>
              </a:r>
              <a:endParaRPr lang="en-GB" sz="2000" b="1" i="1" dirty="0">
                <a:solidFill>
                  <a:schemeClr val="bg1"/>
                </a:solidFill>
              </a:endParaRPr>
            </a:p>
          </p:txBody>
        </p:sp>
        <p:sp>
          <p:nvSpPr>
            <p:cNvPr id="24" name="TextBox 23"/>
            <p:cNvSpPr txBox="1"/>
            <p:nvPr/>
          </p:nvSpPr>
          <p:spPr>
            <a:xfrm>
              <a:off x="342900" y="4244175"/>
              <a:ext cx="4098471"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time.h</a:t>
              </a:r>
              <a:r>
                <a:rPr lang="en-GB" sz="2000" b="1" i="1" dirty="0" smtClean="0">
                  <a:solidFill>
                    <a:schemeClr val="bg1"/>
                  </a:solidFill>
                </a:rPr>
                <a:t>&gt;(Time header)</a:t>
              </a:r>
              <a:endParaRPr lang="en-GB" sz="2000" b="1" i="1" dirty="0">
                <a:solidFill>
                  <a:schemeClr val="bg1"/>
                </a:solidFill>
              </a:endParaRPr>
            </a:p>
          </p:txBody>
        </p:sp>
        <p:sp>
          <p:nvSpPr>
            <p:cNvPr id="29" name="TextBox 28"/>
            <p:cNvSpPr txBox="1"/>
            <p:nvPr/>
          </p:nvSpPr>
          <p:spPr>
            <a:xfrm>
              <a:off x="342900" y="4774919"/>
              <a:ext cx="4343400"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assert.h</a:t>
              </a:r>
              <a:r>
                <a:rPr lang="en-GB" sz="2000" b="1" i="1" dirty="0" smtClean="0">
                  <a:solidFill>
                    <a:schemeClr val="bg1"/>
                  </a:solidFill>
                </a:rPr>
                <a:t>&gt; (Assertion header)</a:t>
              </a:r>
              <a:endParaRPr lang="en-GB" sz="2000" b="1" i="1" dirty="0">
                <a:solidFill>
                  <a:schemeClr val="bg1"/>
                </a:solidFill>
              </a:endParaRPr>
            </a:p>
          </p:txBody>
        </p:sp>
        <p:sp>
          <p:nvSpPr>
            <p:cNvPr id="30" name="TextBox 29"/>
            <p:cNvSpPr txBox="1"/>
            <p:nvPr/>
          </p:nvSpPr>
          <p:spPr>
            <a:xfrm>
              <a:off x="342900" y="5305663"/>
              <a:ext cx="4653643"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locale.h</a:t>
              </a:r>
              <a:r>
                <a:rPr lang="en-GB" sz="2000" b="1" i="1" dirty="0" smtClean="0">
                  <a:solidFill>
                    <a:schemeClr val="bg1"/>
                  </a:solidFill>
                </a:rPr>
                <a:t>&gt; (Localization header)</a:t>
              </a:r>
              <a:endParaRPr lang="en-GB" sz="2000" b="1" i="1" dirty="0">
                <a:solidFill>
                  <a:schemeClr val="bg1"/>
                </a:solidFill>
              </a:endParaRPr>
            </a:p>
          </p:txBody>
        </p:sp>
        <p:sp>
          <p:nvSpPr>
            <p:cNvPr id="31" name="TextBox 30"/>
            <p:cNvSpPr txBox="1"/>
            <p:nvPr/>
          </p:nvSpPr>
          <p:spPr>
            <a:xfrm>
              <a:off x="6060627" y="1059711"/>
              <a:ext cx="4193716"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signal.h</a:t>
              </a:r>
              <a:r>
                <a:rPr lang="en-GB" sz="2000" b="1" i="1" dirty="0" smtClean="0">
                  <a:solidFill>
                    <a:schemeClr val="bg1"/>
                  </a:solidFill>
                </a:rPr>
                <a:t>&gt; (Signal header)</a:t>
              </a:r>
              <a:endParaRPr lang="en-GB" sz="2000" b="1" i="1" dirty="0">
                <a:solidFill>
                  <a:schemeClr val="bg1"/>
                </a:solidFill>
              </a:endParaRPr>
            </a:p>
          </p:txBody>
        </p:sp>
        <p:sp>
          <p:nvSpPr>
            <p:cNvPr id="33" name="TextBox 32"/>
            <p:cNvSpPr txBox="1"/>
            <p:nvPr/>
          </p:nvSpPr>
          <p:spPr>
            <a:xfrm>
              <a:off x="6060627" y="1590455"/>
              <a:ext cx="4324344"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setjmp.h</a:t>
              </a:r>
              <a:r>
                <a:rPr lang="en-GB" sz="2000" b="1" i="1" dirty="0" smtClean="0">
                  <a:solidFill>
                    <a:schemeClr val="bg1"/>
                  </a:solidFill>
                </a:rPr>
                <a:t>&gt; (Jump header)</a:t>
              </a:r>
              <a:endParaRPr lang="en-GB" sz="2000" b="1" i="1" dirty="0">
                <a:solidFill>
                  <a:schemeClr val="bg1"/>
                </a:solidFill>
              </a:endParaRPr>
            </a:p>
          </p:txBody>
        </p:sp>
        <p:sp>
          <p:nvSpPr>
            <p:cNvPr id="34" name="TextBox 33"/>
            <p:cNvSpPr txBox="1"/>
            <p:nvPr/>
          </p:nvSpPr>
          <p:spPr>
            <a:xfrm>
              <a:off x="6060627" y="2121199"/>
              <a:ext cx="5271402"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stdarg.h</a:t>
              </a:r>
              <a:r>
                <a:rPr lang="en-GB" sz="2000" b="1" i="1" dirty="0" smtClean="0">
                  <a:solidFill>
                    <a:schemeClr val="bg1"/>
                  </a:solidFill>
                </a:rPr>
                <a:t>&gt; (Standard argument header)</a:t>
              </a:r>
              <a:endParaRPr lang="en-GB" sz="2000" b="1" i="1" dirty="0">
                <a:solidFill>
                  <a:schemeClr val="bg1"/>
                </a:solidFill>
              </a:endParaRPr>
            </a:p>
          </p:txBody>
        </p:sp>
        <p:sp>
          <p:nvSpPr>
            <p:cNvPr id="35" name="TextBox 34"/>
            <p:cNvSpPr txBox="1"/>
            <p:nvPr/>
          </p:nvSpPr>
          <p:spPr>
            <a:xfrm>
              <a:off x="6060627" y="2651943"/>
              <a:ext cx="4830530" cy="400110"/>
            </a:xfrm>
            <a:prstGeom prst="rect">
              <a:avLst/>
            </a:prstGeom>
            <a:noFill/>
          </p:spPr>
          <p:txBody>
            <a:bodyPr wrap="square" rtlCol="0">
              <a:spAutoFit/>
            </a:bodyPr>
            <a:lstStyle/>
            <a:p>
              <a:r>
                <a:rPr lang="en-GB" sz="2000" b="1" i="1" dirty="0" smtClean="0">
                  <a:solidFill>
                    <a:schemeClr val="bg1"/>
                  </a:solidFill>
                </a:rPr>
                <a:t>#include&lt;</a:t>
              </a:r>
              <a:r>
                <a:rPr lang="en-GB" sz="2000" b="1" i="1" dirty="0" err="1" smtClean="0">
                  <a:solidFill>
                    <a:schemeClr val="bg1"/>
                  </a:solidFill>
                </a:rPr>
                <a:t>errno.h</a:t>
              </a:r>
              <a:r>
                <a:rPr lang="en-GB" sz="2000" b="1" i="1" dirty="0" smtClean="0">
                  <a:solidFill>
                    <a:schemeClr val="bg1"/>
                  </a:solidFill>
                </a:rPr>
                <a:t>&gt; (Error handling header)</a:t>
              </a:r>
              <a:endParaRPr lang="en-GB" sz="2000" b="1" i="1" dirty="0">
                <a:solidFill>
                  <a:schemeClr val="bg1"/>
                </a:solidFill>
              </a:endParaRPr>
            </a:p>
          </p:txBody>
        </p:sp>
      </p:grpSp>
    </p:spTree>
    <p:extLst>
      <p:ext uri="{BB962C8B-B14F-4D97-AF65-F5344CB8AC3E}">
        <p14:creationId xmlns:p14="http://schemas.microsoft.com/office/powerpoint/2010/main" val="9345625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87343" y="185923"/>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FIRST C PROGRAM</a:t>
            </a:r>
            <a:endParaRPr lang="en-GB" sz="3200" b="1" dirty="0">
              <a:solidFill>
                <a:schemeClr val="bg1"/>
              </a:solidFill>
              <a:latin typeface="Agency FB" panose="020B0503020202020204" pitchFamily="34" charset="0"/>
            </a:endParaRPr>
          </a:p>
        </p:txBody>
      </p:sp>
      <p:sp>
        <p:nvSpPr>
          <p:cNvPr id="6" name="TextBox 5"/>
          <p:cNvSpPr txBox="1"/>
          <p:nvPr/>
        </p:nvSpPr>
        <p:spPr>
          <a:xfrm>
            <a:off x="630620" y="1295141"/>
            <a:ext cx="3812596" cy="4177862"/>
          </a:xfrm>
          <a:prstGeom prst="rect">
            <a:avLst/>
          </a:prstGeom>
          <a:noFill/>
        </p:spPr>
        <p:txBody>
          <a:bodyPr wrap="square" rtlCol="0">
            <a:spAutoFit/>
          </a:bodyPr>
          <a:lstStyle/>
          <a:p>
            <a:endParaRPr lang="en-GB" dirty="0"/>
          </a:p>
        </p:txBody>
      </p:sp>
      <p:grpSp>
        <p:nvGrpSpPr>
          <p:cNvPr id="45" name="Group 44"/>
          <p:cNvGrpSpPr/>
          <p:nvPr/>
        </p:nvGrpSpPr>
        <p:grpSpPr>
          <a:xfrm>
            <a:off x="630620" y="1073599"/>
            <a:ext cx="5200127" cy="4618269"/>
            <a:chOff x="611073" y="3290571"/>
            <a:chExt cx="3464538" cy="2405184"/>
          </a:xfrm>
          <a:solidFill>
            <a:srgbClr val="262626"/>
          </a:solidFill>
        </p:grpSpPr>
        <p:sp>
          <p:nvSpPr>
            <p:cNvPr id="46" name="Rounded Rectangle 45"/>
            <p:cNvSpPr/>
            <p:nvPr/>
          </p:nvSpPr>
          <p:spPr>
            <a:xfrm>
              <a:off x="611073" y="3290571"/>
              <a:ext cx="2540108" cy="1389262"/>
            </a:xfrm>
            <a:prstGeom prst="roundRect">
              <a:avLst/>
            </a:prstGeom>
            <a:grp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47" name="TextBox 46"/>
            <p:cNvSpPr txBox="1"/>
            <p:nvPr/>
          </p:nvSpPr>
          <p:spPr>
            <a:xfrm>
              <a:off x="747620" y="3477946"/>
              <a:ext cx="3327991" cy="1057910"/>
            </a:xfrm>
            <a:prstGeom prst="rect">
              <a:avLst/>
            </a:prstGeom>
            <a:noFill/>
            <a:ln>
              <a:noFill/>
            </a:ln>
          </p:spPr>
          <p:txBody>
            <a:bodyPr wrap="square" rtlCol="0">
              <a:spAutoFit/>
            </a:bodyPr>
            <a:lstStyle/>
            <a:p>
              <a:r>
                <a:rPr lang="en-GB" b="1" dirty="0">
                  <a:solidFill>
                    <a:schemeClr val="bg1"/>
                  </a:solidFill>
                </a:rPr>
                <a:t>#include &lt;</a:t>
              </a:r>
              <a:r>
                <a:rPr lang="en-GB" b="1" dirty="0" err="1">
                  <a:solidFill>
                    <a:schemeClr val="bg1"/>
                  </a:solidFill>
                </a:rPr>
                <a:t>stdio.h</a:t>
              </a:r>
              <a:r>
                <a:rPr lang="en-GB" b="1" dirty="0">
                  <a:solidFill>
                    <a:schemeClr val="bg1"/>
                  </a:solidFill>
                </a:rPr>
                <a:t>&gt;</a:t>
              </a:r>
            </a:p>
            <a:p>
              <a:endParaRPr lang="en-GB" b="1" dirty="0">
                <a:solidFill>
                  <a:schemeClr val="bg1"/>
                </a:solidFill>
              </a:endParaRPr>
            </a:p>
            <a:p>
              <a:r>
                <a:rPr lang="en-GB" b="1" dirty="0" err="1">
                  <a:solidFill>
                    <a:srgbClr val="439FFF"/>
                  </a:solidFill>
                </a:rPr>
                <a:t>int</a:t>
              </a:r>
              <a:r>
                <a:rPr lang="en-GB" b="1" dirty="0">
                  <a:solidFill>
                    <a:schemeClr val="bg1"/>
                  </a:solidFill>
                </a:rPr>
                <a:t> main()</a:t>
              </a:r>
            </a:p>
            <a:p>
              <a:r>
                <a:rPr lang="en-GB" b="1" dirty="0">
                  <a:solidFill>
                    <a:schemeClr val="bg1"/>
                  </a:solidFill>
                </a:rPr>
                <a:t>{</a:t>
              </a:r>
            </a:p>
            <a:p>
              <a:r>
                <a:rPr lang="en-GB" b="1" dirty="0">
                  <a:solidFill>
                    <a:schemeClr val="bg1"/>
                  </a:solidFill>
                </a:rPr>
                <a:t>    </a:t>
              </a:r>
              <a:r>
                <a:rPr lang="en-GB" b="1" dirty="0" err="1">
                  <a:solidFill>
                    <a:srgbClr val="439FFF"/>
                  </a:solidFill>
                </a:rPr>
                <a:t>printf</a:t>
              </a:r>
              <a:r>
                <a:rPr lang="en-GB" b="1" dirty="0" smtClean="0">
                  <a:solidFill>
                    <a:schemeClr val="bg1"/>
                  </a:solidFill>
                </a:rPr>
                <a:t>(“</a:t>
              </a:r>
              <a:r>
                <a:rPr lang="en-GB" b="1" dirty="0" smtClean="0">
                  <a:solidFill>
                    <a:srgbClr val="FFB900"/>
                  </a:solidFill>
                </a:rPr>
                <a:t>Welcome </a:t>
              </a:r>
              <a:r>
                <a:rPr lang="en-GB" b="1" dirty="0" err="1" smtClean="0">
                  <a:solidFill>
                    <a:srgbClr val="FFB900"/>
                  </a:solidFill>
                </a:rPr>
                <a:t>Terv</a:t>
              </a:r>
              <a:r>
                <a:rPr lang="en-GB" b="1" dirty="0" smtClean="0">
                  <a:solidFill>
                    <a:srgbClr val="FFB900"/>
                  </a:solidFill>
                </a:rPr>
                <a:t> Learners</a:t>
              </a:r>
              <a:r>
                <a:rPr lang="en-GB" b="1" dirty="0" smtClean="0">
                  <a:solidFill>
                    <a:schemeClr val="bg1"/>
                  </a:solidFill>
                </a:rPr>
                <a:t>");</a:t>
              </a:r>
              <a:endParaRPr lang="en-GB" b="1" dirty="0">
                <a:solidFill>
                  <a:schemeClr val="bg1"/>
                </a:solidFill>
              </a:endParaRPr>
            </a:p>
            <a:p>
              <a:r>
                <a:rPr lang="en-GB" b="1" dirty="0">
                  <a:solidFill>
                    <a:schemeClr val="bg1"/>
                  </a:solidFill>
                </a:rPr>
                <a:t>    </a:t>
              </a:r>
              <a:r>
                <a:rPr lang="en-GB" b="1" dirty="0">
                  <a:solidFill>
                    <a:srgbClr val="EE266E"/>
                  </a:solidFill>
                </a:rPr>
                <a:t>return</a:t>
              </a:r>
              <a:r>
                <a:rPr lang="en-GB" b="1" dirty="0">
                  <a:solidFill>
                    <a:schemeClr val="bg1"/>
                  </a:solidFill>
                </a:rPr>
                <a:t> 0;</a:t>
              </a:r>
            </a:p>
            <a:p>
              <a:r>
                <a:rPr lang="en-GB" b="1" dirty="0">
                  <a:solidFill>
                    <a:schemeClr val="bg1"/>
                  </a:solidFill>
                </a:rPr>
                <a:t>}</a:t>
              </a:r>
            </a:p>
          </p:txBody>
        </p:sp>
        <p:sp>
          <p:nvSpPr>
            <p:cNvPr id="51" name="Rounded Rectangle 50"/>
            <p:cNvSpPr/>
            <p:nvPr/>
          </p:nvSpPr>
          <p:spPr>
            <a:xfrm>
              <a:off x="611073" y="4867208"/>
              <a:ext cx="2540108" cy="828547"/>
            </a:xfrm>
            <a:prstGeom prst="roundRect">
              <a:avLst/>
            </a:prstGeom>
            <a:grp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grpSp>
      <p:cxnSp>
        <p:nvCxnSpPr>
          <p:cNvPr id="9" name="Straight Arrow Connector 8"/>
          <p:cNvCxnSpPr/>
          <p:nvPr/>
        </p:nvCxnSpPr>
        <p:spPr>
          <a:xfrm>
            <a:off x="252246" y="1623848"/>
            <a:ext cx="58332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52246" y="2170386"/>
            <a:ext cx="58332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2246" y="2748456"/>
            <a:ext cx="58332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2246" y="3026981"/>
            <a:ext cx="583325"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5571" y="4239949"/>
            <a:ext cx="1394531" cy="369332"/>
          </a:xfrm>
          <a:prstGeom prst="rect">
            <a:avLst/>
          </a:prstGeom>
          <a:noFill/>
        </p:spPr>
        <p:txBody>
          <a:bodyPr wrap="square" rtlCol="0">
            <a:spAutoFit/>
          </a:bodyPr>
          <a:lstStyle/>
          <a:p>
            <a:r>
              <a:rPr lang="en-GB" b="1" u="sng" dirty="0" smtClean="0">
                <a:solidFill>
                  <a:schemeClr val="bg1"/>
                </a:solidFill>
              </a:rPr>
              <a:t>OUTPUT:</a:t>
            </a:r>
            <a:endParaRPr lang="en-GB" b="1" u="sng" dirty="0">
              <a:solidFill>
                <a:schemeClr val="bg1"/>
              </a:solidFill>
            </a:endParaRPr>
          </a:p>
        </p:txBody>
      </p:sp>
      <p:sp>
        <p:nvSpPr>
          <p:cNvPr id="52" name="TextBox 51"/>
          <p:cNvSpPr txBox="1"/>
          <p:nvPr/>
        </p:nvSpPr>
        <p:spPr>
          <a:xfrm>
            <a:off x="835570" y="4679023"/>
            <a:ext cx="2790499" cy="369332"/>
          </a:xfrm>
          <a:prstGeom prst="rect">
            <a:avLst/>
          </a:prstGeom>
          <a:noFill/>
        </p:spPr>
        <p:txBody>
          <a:bodyPr wrap="square" rtlCol="0">
            <a:spAutoFit/>
          </a:bodyPr>
          <a:lstStyle/>
          <a:p>
            <a:r>
              <a:rPr lang="en-GB" b="1" dirty="0">
                <a:solidFill>
                  <a:schemeClr val="bg1"/>
                </a:solidFill>
              </a:rPr>
              <a:t>Welcome </a:t>
            </a:r>
            <a:r>
              <a:rPr lang="en-GB" b="1" dirty="0" err="1">
                <a:solidFill>
                  <a:schemeClr val="bg1"/>
                </a:solidFill>
              </a:rPr>
              <a:t>Terv</a:t>
            </a:r>
            <a:r>
              <a:rPr lang="en-GB" b="1" dirty="0">
                <a:solidFill>
                  <a:schemeClr val="bg1"/>
                </a:solidFill>
              </a:rPr>
              <a:t> Learners</a:t>
            </a:r>
          </a:p>
        </p:txBody>
      </p:sp>
      <p:sp>
        <p:nvSpPr>
          <p:cNvPr id="53" name="TextBox 52"/>
          <p:cNvSpPr txBox="1"/>
          <p:nvPr/>
        </p:nvSpPr>
        <p:spPr>
          <a:xfrm>
            <a:off x="4919016" y="227467"/>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FIRST C PROGRAM</a:t>
            </a:r>
            <a:endParaRPr lang="en-GB" sz="3200" b="1" dirty="0">
              <a:solidFill>
                <a:schemeClr val="bg1"/>
              </a:solidFill>
              <a:latin typeface="Agency FB" panose="020B0503020202020204" pitchFamily="34" charset="0"/>
            </a:endParaRPr>
          </a:p>
        </p:txBody>
      </p:sp>
      <p:grpSp>
        <p:nvGrpSpPr>
          <p:cNvPr id="16" name="Group 15"/>
          <p:cNvGrpSpPr/>
          <p:nvPr/>
        </p:nvGrpSpPr>
        <p:grpSpPr>
          <a:xfrm>
            <a:off x="6300036" y="1170851"/>
            <a:ext cx="4994200" cy="4426444"/>
            <a:chOff x="6483097" y="1073599"/>
            <a:chExt cx="4994200" cy="4426444"/>
          </a:xfrm>
        </p:grpSpPr>
        <p:sp>
          <p:nvSpPr>
            <p:cNvPr id="61" name="Rounded Rectangle 60"/>
            <p:cNvSpPr/>
            <p:nvPr/>
          </p:nvSpPr>
          <p:spPr>
            <a:xfrm>
              <a:off x="6483097" y="1073599"/>
              <a:ext cx="4994200" cy="550249"/>
            </a:xfrm>
            <a:prstGeom prst="roundRect">
              <a:avLst/>
            </a:prstGeom>
            <a:solidFill>
              <a:srgbClr val="EE266E"/>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DOCUMENTATION</a:t>
              </a:r>
              <a:endParaRPr lang="en-GB" sz="2000" b="1" dirty="0">
                <a:solidFill>
                  <a:schemeClr val="bg1"/>
                </a:solidFill>
              </a:endParaRPr>
            </a:p>
          </p:txBody>
        </p:sp>
        <p:sp>
          <p:nvSpPr>
            <p:cNvPr id="62" name="Rounded Rectangle 61"/>
            <p:cNvSpPr/>
            <p:nvPr/>
          </p:nvSpPr>
          <p:spPr>
            <a:xfrm>
              <a:off x="6483097" y="1848838"/>
              <a:ext cx="4994200" cy="550249"/>
            </a:xfrm>
            <a:prstGeom prst="roundRect">
              <a:avLst/>
            </a:prstGeom>
            <a:solidFill>
              <a:srgbClr val="0070C0"/>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LINK SECTION</a:t>
              </a:r>
              <a:endParaRPr lang="en-GB" sz="2000" b="1" dirty="0">
                <a:solidFill>
                  <a:schemeClr val="bg1"/>
                </a:solidFill>
              </a:endParaRPr>
            </a:p>
          </p:txBody>
        </p:sp>
        <p:sp>
          <p:nvSpPr>
            <p:cNvPr id="63" name="Rounded Rectangle 62"/>
            <p:cNvSpPr/>
            <p:nvPr/>
          </p:nvSpPr>
          <p:spPr>
            <a:xfrm>
              <a:off x="6483097" y="2624077"/>
              <a:ext cx="4994200" cy="550249"/>
            </a:xfrm>
            <a:prstGeom prst="roundRect">
              <a:avLst/>
            </a:prstGeom>
            <a:solidFill>
              <a:srgbClr val="EE266E"/>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DEFINITION SECTION</a:t>
              </a:r>
              <a:endParaRPr lang="en-GB" sz="2000" b="1" dirty="0">
                <a:solidFill>
                  <a:schemeClr val="bg1"/>
                </a:solidFill>
              </a:endParaRPr>
            </a:p>
          </p:txBody>
        </p:sp>
        <p:sp>
          <p:nvSpPr>
            <p:cNvPr id="64" name="Rounded Rectangle 63"/>
            <p:cNvSpPr/>
            <p:nvPr/>
          </p:nvSpPr>
          <p:spPr>
            <a:xfrm>
              <a:off x="6483097" y="3399316"/>
              <a:ext cx="4994200" cy="550249"/>
            </a:xfrm>
            <a:prstGeom prst="roundRect">
              <a:avLst/>
            </a:prstGeom>
            <a:solidFill>
              <a:srgbClr val="0070C0"/>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GLOBAL DECLARATION SECTION</a:t>
              </a:r>
              <a:endParaRPr lang="en-GB" sz="2000" b="1" dirty="0">
                <a:solidFill>
                  <a:schemeClr val="bg1"/>
                </a:solidFill>
              </a:endParaRPr>
            </a:p>
          </p:txBody>
        </p:sp>
        <p:sp>
          <p:nvSpPr>
            <p:cNvPr id="65" name="Rounded Rectangle 64"/>
            <p:cNvSpPr/>
            <p:nvPr/>
          </p:nvSpPr>
          <p:spPr>
            <a:xfrm>
              <a:off x="6483097" y="4174555"/>
              <a:ext cx="4994200" cy="550249"/>
            </a:xfrm>
            <a:prstGeom prst="roundRect">
              <a:avLst/>
            </a:prstGeom>
            <a:solidFill>
              <a:srgbClr val="EE266E"/>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MAIN FUNCTION</a:t>
              </a:r>
              <a:endParaRPr lang="en-GB" sz="2000" b="1" dirty="0">
                <a:solidFill>
                  <a:schemeClr val="bg1"/>
                </a:solidFill>
              </a:endParaRPr>
            </a:p>
          </p:txBody>
        </p:sp>
        <p:sp>
          <p:nvSpPr>
            <p:cNvPr id="66" name="Rounded Rectangle 65"/>
            <p:cNvSpPr/>
            <p:nvPr/>
          </p:nvSpPr>
          <p:spPr>
            <a:xfrm>
              <a:off x="6483097" y="4949794"/>
              <a:ext cx="4994200" cy="550249"/>
            </a:xfrm>
            <a:prstGeom prst="roundRect">
              <a:avLst/>
            </a:prstGeom>
            <a:solidFill>
              <a:srgbClr val="0070C0"/>
            </a:solidFill>
            <a:ln w="63500">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2000" b="1" dirty="0" smtClean="0">
                  <a:solidFill>
                    <a:schemeClr val="bg1"/>
                  </a:solidFill>
                </a:rPr>
                <a:t>SUB PROGRAM SECTION</a:t>
              </a:r>
              <a:endParaRPr lang="en-GB" sz="2000" b="1" dirty="0">
                <a:solidFill>
                  <a:schemeClr val="bg1"/>
                </a:solidFill>
              </a:endParaRPr>
            </a:p>
          </p:txBody>
        </p:sp>
      </p:grpSp>
      <p:cxnSp>
        <p:nvCxnSpPr>
          <p:cNvPr id="18" name="Straight Connector 17"/>
          <p:cNvCxnSpPr/>
          <p:nvPr/>
        </p:nvCxnSpPr>
        <p:spPr>
          <a:xfrm>
            <a:off x="5281449" y="848608"/>
            <a:ext cx="0" cy="50709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5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ircle arrow the white color icon Royalty Free Vector Image"/>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b="9199"/>
          <a:stretch/>
        </p:blipFill>
        <p:spPr bwMode="auto">
          <a:xfrm>
            <a:off x="3102366" y="493295"/>
            <a:ext cx="5987269" cy="5871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57537" y="2526632"/>
            <a:ext cx="1876926" cy="2585323"/>
          </a:xfrm>
          <a:prstGeom prst="rect">
            <a:avLst/>
          </a:prstGeom>
          <a:noFill/>
        </p:spPr>
        <p:txBody>
          <a:bodyPr wrap="square" rtlCol="0">
            <a:spAutoFit/>
          </a:bodyPr>
          <a:lstStyle/>
          <a:p>
            <a:r>
              <a:rPr lang="en-GB" sz="5400" b="1" dirty="0" smtClean="0">
                <a:solidFill>
                  <a:schemeClr val="bg1"/>
                </a:solidFill>
                <a:latin typeface="Acratica" panose="03080000000000000000" pitchFamily="66" charset="0"/>
              </a:rPr>
              <a:t>Repeat after me…</a:t>
            </a:r>
            <a:endParaRPr lang="en-GB" sz="5400" b="1" dirty="0">
              <a:solidFill>
                <a:schemeClr val="bg1"/>
              </a:solidFill>
              <a:latin typeface="Acratica" panose="03080000000000000000" pitchFamily="66" charset="0"/>
            </a:endParaRPr>
          </a:p>
        </p:txBody>
      </p:sp>
    </p:spTree>
    <p:extLst>
      <p:ext uri="{BB962C8B-B14F-4D97-AF65-F5344CB8AC3E}">
        <p14:creationId xmlns:p14="http://schemas.microsoft.com/office/powerpoint/2010/main" val="39432508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KEYWORDS</a:t>
            </a:r>
            <a:endParaRPr lang="en-GB" sz="3200" b="1" dirty="0">
              <a:solidFill>
                <a:schemeClr val="bg1"/>
              </a:solidFill>
              <a:latin typeface="Agency FB" panose="020B0503020202020204" pitchFamily="34" charset="0"/>
            </a:endParaRPr>
          </a:p>
        </p:txBody>
      </p:sp>
      <p:sp>
        <p:nvSpPr>
          <p:cNvPr id="107" name="TextBox 106"/>
          <p:cNvSpPr txBox="1"/>
          <p:nvPr/>
        </p:nvSpPr>
        <p:spPr>
          <a:xfrm>
            <a:off x="297029" y="1191328"/>
            <a:ext cx="11237245" cy="369332"/>
          </a:xfrm>
          <a:prstGeom prst="rect">
            <a:avLst/>
          </a:prstGeom>
          <a:noFill/>
        </p:spPr>
        <p:txBody>
          <a:bodyPr wrap="square" rtlCol="0">
            <a:spAutoFit/>
          </a:bodyPr>
          <a:lstStyle/>
          <a:p>
            <a:pPr algn="ctr"/>
            <a:r>
              <a:rPr lang="en-GB" b="1" i="1" dirty="0">
                <a:solidFill>
                  <a:schemeClr val="bg1"/>
                </a:solidFill>
              </a:rPr>
              <a:t>Keywords are predefined, reserved words used in programming that have special meanings to the compiler.</a:t>
            </a:r>
          </a:p>
        </p:txBody>
      </p:sp>
      <p:sp>
        <p:nvSpPr>
          <p:cNvPr id="115" name="TextBox 114"/>
          <p:cNvSpPr txBox="1"/>
          <p:nvPr/>
        </p:nvSpPr>
        <p:spPr>
          <a:xfrm>
            <a:off x="297029" y="2722353"/>
            <a:ext cx="11237245" cy="1323439"/>
          </a:xfrm>
          <a:prstGeom prst="rect">
            <a:avLst/>
          </a:prstGeom>
          <a:noFill/>
        </p:spPr>
        <p:txBody>
          <a:bodyPr wrap="square" rtlCol="0">
            <a:spAutoFit/>
          </a:bodyPr>
          <a:lstStyle/>
          <a:p>
            <a:pPr algn="ctr"/>
            <a:r>
              <a:rPr lang="en-GB" sz="8000" b="1" i="1" dirty="0" smtClean="0">
                <a:solidFill>
                  <a:schemeClr val="bg1"/>
                </a:solidFill>
              </a:rPr>
              <a:t>BUT WHY!</a:t>
            </a:r>
            <a:endParaRPr lang="en-GB" sz="8000" b="1" i="1" dirty="0">
              <a:solidFill>
                <a:schemeClr val="bg1"/>
              </a:solidFill>
            </a:endParaRPr>
          </a:p>
        </p:txBody>
      </p:sp>
    </p:spTree>
    <p:extLst>
      <p:ext uri="{BB962C8B-B14F-4D97-AF65-F5344CB8AC3E}">
        <p14:creationId xmlns:p14="http://schemas.microsoft.com/office/powerpoint/2010/main" val="241532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1000"/>
                                        <p:tgtEl>
                                          <p:spTgt spid="115"/>
                                        </p:tgtEl>
                                      </p:cBhvr>
                                    </p:animEffect>
                                    <p:anim calcmode="lin" valueType="num">
                                      <p:cBhvr>
                                        <p:cTn id="8" dur="1000" fill="hold"/>
                                        <p:tgtEl>
                                          <p:spTgt spid="115"/>
                                        </p:tgtEl>
                                        <p:attrNameLst>
                                          <p:attrName>ppt_x</p:attrName>
                                        </p:attrNameLst>
                                      </p:cBhvr>
                                      <p:tavLst>
                                        <p:tav tm="0">
                                          <p:val>
                                            <p:strVal val="#ppt_x"/>
                                          </p:val>
                                        </p:tav>
                                        <p:tav tm="100000">
                                          <p:val>
                                            <p:strVal val="#ppt_x"/>
                                          </p:val>
                                        </p:tav>
                                      </p:tavLst>
                                    </p:anim>
                                    <p:anim calcmode="lin" valueType="num">
                                      <p:cBhvr>
                                        <p:cTn id="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8194" name="Picture 2" descr="Cartoon Beach Wallpapers - Top Free Cartoon Beach Backgrounds -  Wallpaper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077450" y="2818537"/>
              <a:ext cx="2114550" cy="1700098"/>
              <a:chOff x="10077450" y="2818537"/>
              <a:chExt cx="2114550" cy="1700098"/>
            </a:xfrm>
          </p:grpSpPr>
          <p:pic>
            <p:nvPicPr>
              <p:cNvPr id="3" name="Picture 2"/>
              <p:cNvPicPr>
                <a:picLocks noChangeAspect="1"/>
              </p:cNvPicPr>
              <p:nvPr/>
            </p:nvPicPr>
            <p:blipFill>
              <a:blip r:embed="rId4">
                <a:clrChange>
                  <a:clrFrom>
                    <a:srgbClr val="F7F7F7"/>
                  </a:clrFrom>
                  <a:clrTo>
                    <a:srgbClr val="F7F7F7">
                      <a:alpha val="0"/>
                    </a:srgbClr>
                  </a:clrTo>
                </a:clrChange>
              </a:blip>
              <a:stretch>
                <a:fillRect/>
              </a:stretch>
            </p:blipFill>
            <p:spPr>
              <a:xfrm>
                <a:off x="10077450" y="2818537"/>
                <a:ext cx="2114550" cy="1700098"/>
              </a:xfrm>
              <a:prstGeom prst="rect">
                <a:avLst/>
              </a:prstGeom>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550" y="4060053"/>
                <a:ext cx="609708" cy="2874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7" name="TextBox 106"/>
          <p:cNvSpPr txBox="1"/>
          <p:nvPr/>
        </p:nvSpPr>
        <p:spPr>
          <a:xfrm>
            <a:off x="6526487" y="-1020868"/>
            <a:ext cx="4960771" cy="400110"/>
          </a:xfrm>
          <a:prstGeom prst="rect">
            <a:avLst/>
          </a:prstGeom>
          <a:noFill/>
        </p:spPr>
        <p:txBody>
          <a:bodyPr wrap="square" rtlCol="0">
            <a:spAutoFit/>
          </a:bodyPr>
          <a:lstStyle/>
          <a:p>
            <a:pPr algn="ctr"/>
            <a:r>
              <a:rPr lang="en-GB" sz="2000" b="1" i="1" dirty="0" smtClean="0"/>
              <a:t>I saw a beautiful girl at the beach yesterday!</a:t>
            </a:r>
            <a:endParaRPr lang="en-GB" sz="2000" b="1" i="1" dirty="0"/>
          </a:p>
        </p:txBody>
      </p:sp>
      <p:pic>
        <p:nvPicPr>
          <p:cNvPr id="8196" name="Picture 4" descr="Sticker Online chat Digital art Drawing, Cute cartoon characters, cartoon  Character, 3D Computer Graphics, black Hair png | PNGW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4" y="3349015"/>
            <a:ext cx="4418514" cy="35470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Boss Baby Brother DreamWorks Animation Film, PNG, 2000x2673px, Boss  Baby, Alec Baldwin, Animation, Boy, Broth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51" y="2471491"/>
            <a:ext cx="4702104" cy="627902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flipH="1">
            <a:off x="4090045" y="1258958"/>
            <a:ext cx="3962660" cy="209005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913800"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7" name="TextBox 16"/>
          <p:cNvSpPr txBox="1"/>
          <p:nvPr/>
        </p:nvSpPr>
        <p:spPr>
          <a:xfrm>
            <a:off x="5396448" y="2142584"/>
            <a:ext cx="642270" cy="400110"/>
          </a:xfrm>
          <a:prstGeom prst="rect">
            <a:avLst/>
          </a:prstGeom>
          <a:noFill/>
        </p:spPr>
        <p:txBody>
          <a:bodyPr wrap="square" rtlCol="0">
            <a:spAutoFit/>
          </a:bodyPr>
          <a:lstStyle/>
          <a:p>
            <a:r>
              <a:rPr lang="en-GB" sz="2000" b="1" dirty="0" smtClean="0"/>
              <a:t>are</a:t>
            </a:r>
            <a:endParaRPr lang="en-GB" sz="2000" b="1" dirty="0"/>
          </a:p>
        </p:txBody>
      </p:sp>
      <p:sp>
        <p:nvSpPr>
          <p:cNvPr id="18" name="TextBox 17"/>
          <p:cNvSpPr txBox="1"/>
          <p:nvPr/>
        </p:nvSpPr>
        <p:spPr>
          <a:xfrm>
            <a:off x="5846439" y="2142584"/>
            <a:ext cx="642270" cy="400110"/>
          </a:xfrm>
          <a:prstGeom prst="rect">
            <a:avLst/>
          </a:prstGeom>
          <a:noFill/>
        </p:spPr>
        <p:txBody>
          <a:bodyPr wrap="square" rtlCol="0">
            <a:spAutoFit/>
          </a:bodyPr>
          <a:lstStyle/>
          <a:p>
            <a:r>
              <a:rPr lang="en-GB" sz="2000" b="1" dirty="0" smtClean="0"/>
              <a:t>so</a:t>
            </a:r>
            <a:endParaRPr lang="en-GB" sz="2000" b="1" dirty="0"/>
          </a:p>
        </p:txBody>
      </p:sp>
      <p:sp>
        <p:nvSpPr>
          <p:cNvPr id="19" name="TextBox 18"/>
          <p:cNvSpPr txBox="1"/>
          <p:nvPr/>
        </p:nvSpPr>
        <p:spPr>
          <a:xfrm>
            <a:off x="6165801" y="2142584"/>
            <a:ext cx="1282205" cy="400110"/>
          </a:xfrm>
          <a:prstGeom prst="rect">
            <a:avLst/>
          </a:prstGeom>
          <a:noFill/>
        </p:spPr>
        <p:txBody>
          <a:bodyPr wrap="square" rtlCol="0">
            <a:spAutoFit/>
          </a:bodyPr>
          <a:lstStyle/>
          <a:p>
            <a:r>
              <a:rPr lang="en-GB" sz="2000" b="1" dirty="0" smtClean="0"/>
              <a:t>beautiful!</a:t>
            </a:r>
            <a:endParaRPr lang="en-GB" sz="2000" b="1" dirty="0"/>
          </a:p>
        </p:txBody>
      </p:sp>
    </p:spTree>
    <p:extLst>
      <p:ext uri="{BB962C8B-B14F-4D97-AF65-F5344CB8AC3E}">
        <p14:creationId xmlns:p14="http://schemas.microsoft.com/office/powerpoint/2010/main" val="22350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fade">
                                      <p:cBhvr>
                                        <p:cTn id="7" dur="5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7" grpId="0"/>
      <p:bldP spid="18"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8194" name="Picture 2" descr="Cartoon Beach Wallpapers - Top Free Cartoon Beach Backgrounds -  Wallpaper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077450" y="2818537"/>
              <a:ext cx="2114550" cy="1700098"/>
              <a:chOff x="10077450" y="2818537"/>
              <a:chExt cx="2114550" cy="1700098"/>
            </a:xfrm>
          </p:grpSpPr>
          <p:pic>
            <p:nvPicPr>
              <p:cNvPr id="3" name="Picture 2"/>
              <p:cNvPicPr>
                <a:picLocks noChangeAspect="1"/>
              </p:cNvPicPr>
              <p:nvPr/>
            </p:nvPicPr>
            <p:blipFill>
              <a:blip r:embed="rId4">
                <a:clrChange>
                  <a:clrFrom>
                    <a:srgbClr val="F7F7F7"/>
                  </a:clrFrom>
                  <a:clrTo>
                    <a:srgbClr val="F7F7F7">
                      <a:alpha val="0"/>
                    </a:srgbClr>
                  </a:clrTo>
                </a:clrChange>
              </a:blip>
              <a:stretch>
                <a:fillRect/>
              </a:stretch>
            </p:blipFill>
            <p:spPr>
              <a:xfrm>
                <a:off x="10077450" y="2818537"/>
                <a:ext cx="2114550" cy="1700098"/>
              </a:xfrm>
              <a:prstGeom prst="rect">
                <a:avLst/>
              </a:prstGeom>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550" y="4060053"/>
                <a:ext cx="609708" cy="2874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7" name="TextBox 106"/>
          <p:cNvSpPr txBox="1"/>
          <p:nvPr/>
        </p:nvSpPr>
        <p:spPr>
          <a:xfrm>
            <a:off x="6526487" y="-1020868"/>
            <a:ext cx="4960771" cy="400110"/>
          </a:xfrm>
          <a:prstGeom prst="rect">
            <a:avLst/>
          </a:prstGeom>
          <a:noFill/>
        </p:spPr>
        <p:txBody>
          <a:bodyPr wrap="square" rtlCol="0">
            <a:spAutoFit/>
          </a:bodyPr>
          <a:lstStyle/>
          <a:p>
            <a:pPr algn="ctr"/>
            <a:r>
              <a:rPr lang="en-GB" sz="2000" b="1" i="1" dirty="0" smtClean="0"/>
              <a:t>I saw a beautiful girl at the beach yesterday!</a:t>
            </a:r>
            <a:endParaRPr lang="en-GB" sz="2000" b="1" i="1" dirty="0"/>
          </a:p>
        </p:txBody>
      </p:sp>
      <p:pic>
        <p:nvPicPr>
          <p:cNvPr id="8196" name="Picture 4" descr="Sticker Online chat Digital art Drawing, Cute cartoon characters, cartoon  Character, 3D Computer Graphics, black Hair png | PNGW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4" y="3349015"/>
            <a:ext cx="4418514" cy="35470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Boss Baby Brother DreamWorks Animation Film, PNG, 2000x2673px, Boss  Baby, Alec Baldwin, Animation, Boy, Broth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51" y="2471491"/>
            <a:ext cx="4702104" cy="627902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flipH="1">
            <a:off x="4090045" y="1258958"/>
            <a:ext cx="3962660" cy="209005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913800"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7" name="TextBox 16"/>
          <p:cNvSpPr txBox="1"/>
          <p:nvPr/>
        </p:nvSpPr>
        <p:spPr>
          <a:xfrm>
            <a:off x="5396448" y="2142584"/>
            <a:ext cx="642270" cy="400110"/>
          </a:xfrm>
          <a:prstGeom prst="rect">
            <a:avLst/>
          </a:prstGeom>
          <a:noFill/>
        </p:spPr>
        <p:txBody>
          <a:bodyPr wrap="square" rtlCol="0">
            <a:spAutoFit/>
          </a:bodyPr>
          <a:lstStyle/>
          <a:p>
            <a:r>
              <a:rPr lang="en-GB" sz="2000" b="1" dirty="0" smtClean="0"/>
              <a:t>are</a:t>
            </a:r>
            <a:endParaRPr lang="en-GB" sz="2000" b="1" dirty="0"/>
          </a:p>
        </p:txBody>
      </p:sp>
      <p:sp>
        <p:nvSpPr>
          <p:cNvPr id="18" name="TextBox 17"/>
          <p:cNvSpPr txBox="1"/>
          <p:nvPr/>
        </p:nvSpPr>
        <p:spPr>
          <a:xfrm>
            <a:off x="5846439" y="2142584"/>
            <a:ext cx="642270" cy="400110"/>
          </a:xfrm>
          <a:prstGeom prst="rect">
            <a:avLst/>
          </a:prstGeom>
          <a:noFill/>
        </p:spPr>
        <p:txBody>
          <a:bodyPr wrap="square" rtlCol="0">
            <a:spAutoFit/>
          </a:bodyPr>
          <a:lstStyle/>
          <a:p>
            <a:r>
              <a:rPr lang="en-GB" sz="2000" b="1" dirty="0" smtClean="0"/>
              <a:t>so</a:t>
            </a:r>
            <a:endParaRPr lang="en-GB" sz="2000" b="1" dirty="0"/>
          </a:p>
        </p:txBody>
      </p:sp>
      <p:sp>
        <p:nvSpPr>
          <p:cNvPr id="19" name="TextBox 18"/>
          <p:cNvSpPr txBox="1"/>
          <p:nvPr/>
        </p:nvSpPr>
        <p:spPr>
          <a:xfrm>
            <a:off x="6165801" y="2142584"/>
            <a:ext cx="1282205" cy="400110"/>
          </a:xfrm>
          <a:prstGeom prst="rect">
            <a:avLst/>
          </a:prstGeom>
          <a:noFill/>
        </p:spPr>
        <p:txBody>
          <a:bodyPr wrap="square" rtlCol="0">
            <a:spAutoFit/>
          </a:bodyPr>
          <a:lstStyle/>
          <a:p>
            <a:r>
              <a:rPr lang="en-GB" sz="2000" b="1" dirty="0" smtClean="0"/>
              <a:t>you!</a:t>
            </a:r>
            <a:endParaRPr lang="en-GB" sz="2000" b="1" dirty="0"/>
          </a:p>
        </p:txBody>
      </p:sp>
    </p:spTree>
    <p:extLst>
      <p:ext uri="{BB962C8B-B14F-4D97-AF65-F5344CB8AC3E}">
        <p14:creationId xmlns:p14="http://schemas.microsoft.com/office/powerpoint/2010/main" val="6953985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8194" name="Picture 2" descr="Cartoon Beach Wallpapers - Top Free Cartoon Beach Backgrounds -  Wallpaper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077450" y="2818537"/>
              <a:ext cx="2114550" cy="1700098"/>
              <a:chOff x="10077450" y="2818537"/>
              <a:chExt cx="2114550" cy="1700098"/>
            </a:xfrm>
          </p:grpSpPr>
          <p:pic>
            <p:nvPicPr>
              <p:cNvPr id="3" name="Picture 2"/>
              <p:cNvPicPr>
                <a:picLocks noChangeAspect="1"/>
              </p:cNvPicPr>
              <p:nvPr/>
            </p:nvPicPr>
            <p:blipFill>
              <a:blip r:embed="rId4">
                <a:clrChange>
                  <a:clrFrom>
                    <a:srgbClr val="F7F7F7"/>
                  </a:clrFrom>
                  <a:clrTo>
                    <a:srgbClr val="F7F7F7">
                      <a:alpha val="0"/>
                    </a:srgbClr>
                  </a:clrTo>
                </a:clrChange>
              </a:blip>
              <a:stretch>
                <a:fillRect/>
              </a:stretch>
            </p:blipFill>
            <p:spPr>
              <a:xfrm>
                <a:off x="10077450" y="2818537"/>
                <a:ext cx="2114550" cy="1700098"/>
              </a:xfrm>
              <a:prstGeom prst="rect">
                <a:avLst/>
              </a:prstGeom>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550" y="4060053"/>
                <a:ext cx="609708" cy="2874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7" name="TextBox 106"/>
          <p:cNvSpPr txBox="1"/>
          <p:nvPr/>
        </p:nvSpPr>
        <p:spPr>
          <a:xfrm>
            <a:off x="6526487" y="-1020868"/>
            <a:ext cx="4960771" cy="400110"/>
          </a:xfrm>
          <a:prstGeom prst="rect">
            <a:avLst/>
          </a:prstGeom>
          <a:noFill/>
        </p:spPr>
        <p:txBody>
          <a:bodyPr wrap="square" rtlCol="0">
            <a:spAutoFit/>
          </a:bodyPr>
          <a:lstStyle/>
          <a:p>
            <a:pPr algn="ctr"/>
            <a:r>
              <a:rPr lang="en-GB" sz="2000" b="1" i="1" dirty="0" smtClean="0"/>
              <a:t>I saw a beautiful girl at the beach yesterday!</a:t>
            </a:r>
            <a:endParaRPr lang="en-GB" sz="2000" b="1" i="1" dirty="0"/>
          </a:p>
        </p:txBody>
      </p:sp>
      <p:pic>
        <p:nvPicPr>
          <p:cNvPr id="8196" name="Picture 4" descr="Sticker Online chat Digital art Drawing, Cute cartoon characters, cartoon  Character, 3D Computer Graphics, black Hair png | PNGW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4" y="3349015"/>
            <a:ext cx="4418514" cy="35470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Boss Baby Brother DreamWorks Animation Film, PNG, 2000x2673px, Boss  Baby, Alec Baldwin, Animation, Boy, Broth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51" y="2471491"/>
            <a:ext cx="4702104" cy="627902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flipH="1">
            <a:off x="4090045" y="1258958"/>
            <a:ext cx="3962660" cy="209005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913800"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7" name="TextBox 16"/>
          <p:cNvSpPr txBox="1"/>
          <p:nvPr/>
        </p:nvSpPr>
        <p:spPr>
          <a:xfrm>
            <a:off x="5396448" y="2142584"/>
            <a:ext cx="642270" cy="400110"/>
          </a:xfrm>
          <a:prstGeom prst="rect">
            <a:avLst/>
          </a:prstGeom>
          <a:noFill/>
        </p:spPr>
        <p:txBody>
          <a:bodyPr wrap="square" rtlCol="0">
            <a:spAutoFit/>
          </a:bodyPr>
          <a:lstStyle/>
          <a:p>
            <a:r>
              <a:rPr lang="en-GB" sz="2000" b="1" dirty="0" smtClean="0"/>
              <a:t>are</a:t>
            </a:r>
            <a:endParaRPr lang="en-GB" sz="2000" b="1" dirty="0"/>
          </a:p>
        </p:txBody>
      </p:sp>
      <p:sp>
        <p:nvSpPr>
          <p:cNvPr id="18" name="TextBox 17"/>
          <p:cNvSpPr txBox="1"/>
          <p:nvPr/>
        </p:nvSpPr>
        <p:spPr>
          <a:xfrm>
            <a:off x="5846439"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9" name="TextBox 18"/>
          <p:cNvSpPr txBox="1"/>
          <p:nvPr/>
        </p:nvSpPr>
        <p:spPr>
          <a:xfrm>
            <a:off x="6280101" y="2142584"/>
            <a:ext cx="1282205" cy="400110"/>
          </a:xfrm>
          <a:prstGeom prst="rect">
            <a:avLst/>
          </a:prstGeom>
          <a:noFill/>
        </p:spPr>
        <p:txBody>
          <a:bodyPr wrap="square" rtlCol="0">
            <a:spAutoFit/>
          </a:bodyPr>
          <a:lstStyle/>
          <a:p>
            <a:r>
              <a:rPr lang="en-GB" sz="2000" b="1" dirty="0" smtClean="0"/>
              <a:t>you!</a:t>
            </a:r>
            <a:endParaRPr lang="en-GB" sz="2000" b="1" dirty="0"/>
          </a:p>
        </p:txBody>
      </p:sp>
    </p:spTree>
    <p:extLst>
      <p:ext uri="{BB962C8B-B14F-4D97-AF65-F5344CB8AC3E}">
        <p14:creationId xmlns:p14="http://schemas.microsoft.com/office/powerpoint/2010/main" val="21610707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8194" name="Picture 2" descr="Cartoon Beach Wallpapers - Top Free Cartoon Beach Backgrounds -  Wallpaper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077450" y="2818537"/>
              <a:ext cx="2114550" cy="1700098"/>
              <a:chOff x="10077450" y="2818537"/>
              <a:chExt cx="2114550" cy="1700098"/>
            </a:xfrm>
          </p:grpSpPr>
          <p:pic>
            <p:nvPicPr>
              <p:cNvPr id="3" name="Picture 2"/>
              <p:cNvPicPr>
                <a:picLocks noChangeAspect="1"/>
              </p:cNvPicPr>
              <p:nvPr/>
            </p:nvPicPr>
            <p:blipFill>
              <a:blip r:embed="rId4">
                <a:clrChange>
                  <a:clrFrom>
                    <a:srgbClr val="F7F7F7"/>
                  </a:clrFrom>
                  <a:clrTo>
                    <a:srgbClr val="F7F7F7">
                      <a:alpha val="0"/>
                    </a:srgbClr>
                  </a:clrTo>
                </a:clrChange>
              </a:blip>
              <a:stretch>
                <a:fillRect/>
              </a:stretch>
            </p:blipFill>
            <p:spPr>
              <a:xfrm>
                <a:off x="10077450" y="2818537"/>
                <a:ext cx="2114550" cy="1700098"/>
              </a:xfrm>
              <a:prstGeom prst="rect">
                <a:avLst/>
              </a:prstGeom>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550" y="4060053"/>
                <a:ext cx="609708" cy="2874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7" name="TextBox 106"/>
          <p:cNvSpPr txBox="1"/>
          <p:nvPr/>
        </p:nvSpPr>
        <p:spPr>
          <a:xfrm>
            <a:off x="6526487" y="-1020868"/>
            <a:ext cx="4960771" cy="400110"/>
          </a:xfrm>
          <a:prstGeom prst="rect">
            <a:avLst/>
          </a:prstGeom>
          <a:noFill/>
        </p:spPr>
        <p:txBody>
          <a:bodyPr wrap="square" rtlCol="0">
            <a:spAutoFit/>
          </a:bodyPr>
          <a:lstStyle/>
          <a:p>
            <a:pPr algn="ctr"/>
            <a:r>
              <a:rPr lang="en-GB" sz="2000" b="1" i="1" dirty="0" smtClean="0"/>
              <a:t>I saw a beautiful girl at the beach yesterday!</a:t>
            </a:r>
            <a:endParaRPr lang="en-GB" sz="2000" b="1" i="1" dirty="0"/>
          </a:p>
        </p:txBody>
      </p:sp>
      <p:pic>
        <p:nvPicPr>
          <p:cNvPr id="8196" name="Picture 4" descr="Sticker Online chat Digital art Drawing, Cute cartoon characters, cartoon  Character, 3D Computer Graphics, black Hair png | PNGW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924" y="3349015"/>
            <a:ext cx="4418514" cy="35470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Boss Baby Brother DreamWorks Animation Film, PNG, 2000x2673px, Boss  Baby, Alec Baldwin, Animation, Boy, Broth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51" y="2471491"/>
            <a:ext cx="4702104" cy="627902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flipH="1">
            <a:off x="4090045" y="1258958"/>
            <a:ext cx="3962660" cy="209005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913800"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7" name="TextBox 16"/>
          <p:cNvSpPr txBox="1"/>
          <p:nvPr/>
        </p:nvSpPr>
        <p:spPr>
          <a:xfrm>
            <a:off x="5396448"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8" name="TextBox 17"/>
          <p:cNvSpPr txBox="1"/>
          <p:nvPr/>
        </p:nvSpPr>
        <p:spPr>
          <a:xfrm>
            <a:off x="5846439" y="2142584"/>
            <a:ext cx="642270" cy="400110"/>
          </a:xfrm>
          <a:prstGeom prst="rect">
            <a:avLst/>
          </a:prstGeom>
          <a:noFill/>
        </p:spPr>
        <p:txBody>
          <a:bodyPr wrap="square" rtlCol="0">
            <a:spAutoFit/>
          </a:bodyPr>
          <a:lstStyle/>
          <a:p>
            <a:r>
              <a:rPr lang="en-GB" sz="2000" b="1" dirty="0" smtClean="0"/>
              <a:t>you</a:t>
            </a:r>
            <a:endParaRPr lang="en-GB" sz="2000" b="1" dirty="0"/>
          </a:p>
        </p:txBody>
      </p:sp>
      <p:sp>
        <p:nvSpPr>
          <p:cNvPr id="19" name="TextBox 18"/>
          <p:cNvSpPr txBox="1"/>
          <p:nvPr/>
        </p:nvSpPr>
        <p:spPr>
          <a:xfrm>
            <a:off x="6280101" y="2142584"/>
            <a:ext cx="1282205" cy="400110"/>
          </a:xfrm>
          <a:prstGeom prst="rect">
            <a:avLst/>
          </a:prstGeom>
          <a:noFill/>
        </p:spPr>
        <p:txBody>
          <a:bodyPr wrap="square" rtlCol="0">
            <a:spAutoFit/>
          </a:bodyPr>
          <a:lstStyle/>
          <a:p>
            <a:r>
              <a:rPr lang="en-GB" sz="2000" b="1" dirty="0" smtClean="0"/>
              <a:t>you!</a:t>
            </a:r>
            <a:endParaRPr lang="en-GB" sz="2000" b="1" dirty="0"/>
          </a:p>
        </p:txBody>
      </p:sp>
    </p:spTree>
    <p:extLst>
      <p:ext uri="{BB962C8B-B14F-4D97-AF65-F5344CB8AC3E}">
        <p14:creationId xmlns:p14="http://schemas.microsoft.com/office/powerpoint/2010/main" val="259532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6"/>
                                        </p:tgtEl>
                                      </p:cBhvr>
                                    </p:animEffect>
                                    <p:set>
                                      <p:cBhvr>
                                        <p:cTn id="7" dur="1" fill="hold">
                                          <p:stCondLst>
                                            <p:cond delay="499"/>
                                          </p:stCondLst>
                                        </p:cTn>
                                        <p:tgtEl>
                                          <p:spTgt spid="81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pic>
          <p:nvPicPr>
            <p:cNvPr id="8194" name="Picture 2" descr="Cartoon Beach Wallpapers - Top Free Cartoon Beach Backgrounds -  Wallpaper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0077450" y="2818537"/>
              <a:ext cx="2114550" cy="1700098"/>
              <a:chOff x="10077450" y="2818537"/>
              <a:chExt cx="2114550" cy="1700098"/>
            </a:xfrm>
          </p:grpSpPr>
          <p:pic>
            <p:nvPicPr>
              <p:cNvPr id="3" name="Picture 2"/>
              <p:cNvPicPr>
                <a:picLocks noChangeAspect="1"/>
              </p:cNvPicPr>
              <p:nvPr/>
            </p:nvPicPr>
            <p:blipFill>
              <a:blip r:embed="rId4">
                <a:clrChange>
                  <a:clrFrom>
                    <a:srgbClr val="F7F7F7"/>
                  </a:clrFrom>
                  <a:clrTo>
                    <a:srgbClr val="F7F7F7">
                      <a:alpha val="0"/>
                    </a:srgbClr>
                  </a:clrTo>
                </a:clrChange>
              </a:blip>
              <a:stretch>
                <a:fillRect/>
              </a:stretch>
            </p:blipFill>
            <p:spPr>
              <a:xfrm>
                <a:off x="10077450" y="2818537"/>
                <a:ext cx="2114550" cy="1700098"/>
              </a:xfrm>
              <a:prstGeom prst="rect">
                <a:avLst/>
              </a:prstGeom>
            </p:spPr>
          </p:pic>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550" y="4060053"/>
                <a:ext cx="609708" cy="2874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7" name="TextBox 106"/>
          <p:cNvSpPr txBox="1"/>
          <p:nvPr/>
        </p:nvSpPr>
        <p:spPr>
          <a:xfrm>
            <a:off x="6526487" y="-1020868"/>
            <a:ext cx="4960771" cy="400110"/>
          </a:xfrm>
          <a:prstGeom prst="rect">
            <a:avLst/>
          </a:prstGeom>
          <a:noFill/>
        </p:spPr>
        <p:txBody>
          <a:bodyPr wrap="square" rtlCol="0">
            <a:spAutoFit/>
          </a:bodyPr>
          <a:lstStyle/>
          <a:p>
            <a:pPr algn="ctr"/>
            <a:r>
              <a:rPr lang="en-GB" sz="2000" b="1" i="1" dirty="0" smtClean="0"/>
              <a:t>I saw a beautiful girl at the beach yesterday!</a:t>
            </a:r>
            <a:endParaRPr lang="en-GB" sz="2000" b="1" i="1" dirty="0"/>
          </a:p>
        </p:txBody>
      </p:sp>
      <p:pic>
        <p:nvPicPr>
          <p:cNvPr id="8200" name="Picture 8" descr="The Boss Baby Brother DreamWorks Animation Film, PNG, 2000x2673px, Boss  Baby, Alec Baldwin, Animation, Boy, Broth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151" y="2471491"/>
            <a:ext cx="4702104" cy="6279029"/>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flipH="1">
            <a:off x="4090045" y="1258958"/>
            <a:ext cx="3962660" cy="2090057"/>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754856" y="1850733"/>
            <a:ext cx="3237984" cy="707886"/>
          </a:xfrm>
          <a:prstGeom prst="rect">
            <a:avLst/>
          </a:prstGeom>
          <a:noFill/>
        </p:spPr>
        <p:txBody>
          <a:bodyPr wrap="square" rtlCol="0">
            <a:spAutoFit/>
          </a:bodyPr>
          <a:lstStyle/>
          <a:p>
            <a:r>
              <a:rPr lang="en-GB" sz="2000" b="1" dirty="0" smtClean="0"/>
              <a:t>I should not use the reserved words for any else</a:t>
            </a:r>
            <a:endParaRPr lang="en-GB" sz="2000" b="1" dirty="0"/>
          </a:p>
        </p:txBody>
      </p:sp>
    </p:spTree>
    <p:extLst>
      <p:ext uri="{BB962C8B-B14F-4D97-AF65-F5344CB8AC3E}">
        <p14:creationId xmlns:p14="http://schemas.microsoft.com/office/powerpoint/2010/main" val="21646611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prstClr val="white"/>
                </a:solidFill>
                <a:latin typeface="Agency FB" panose="020B0503020202020204" pitchFamily="34" charset="0"/>
              </a:rPr>
              <a:t>32 - KEYWORDS</a:t>
            </a:r>
            <a:endParaRPr lang="en-GB" sz="3200" b="1" dirty="0">
              <a:solidFill>
                <a:prstClr val="white"/>
              </a:solidFill>
              <a:latin typeface="Agency FB" panose="020B0503020202020204" pitchFamily="34" charset="0"/>
            </a:endParaRPr>
          </a:p>
        </p:txBody>
      </p:sp>
      <p:grpSp>
        <p:nvGrpSpPr>
          <p:cNvPr id="4" name="Group 3"/>
          <p:cNvGrpSpPr/>
          <p:nvPr/>
        </p:nvGrpSpPr>
        <p:grpSpPr>
          <a:xfrm>
            <a:off x="478441" y="1047750"/>
            <a:ext cx="11235118" cy="4748365"/>
            <a:chOff x="478441" y="1047750"/>
            <a:chExt cx="11235118" cy="4748365"/>
          </a:xfrm>
        </p:grpSpPr>
        <p:grpSp>
          <p:nvGrpSpPr>
            <p:cNvPr id="3" name="Group 2"/>
            <p:cNvGrpSpPr/>
            <p:nvPr/>
          </p:nvGrpSpPr>
          <p:grpSpPr>
            <a:xfrm>
              <a:off x="478441" y="1047750"/>
              <a:ext cx="11235118" cy="435966"/>
              <a:chOff x="438150" y="1257300"/>
              <a:chExt cx="11235118" cy="435966"/>
            </a:xfrm>
          </p:grpSpPr>
          <p:sp>
            <p:nvSpPr>
              <p:cNvPr id="2" name="Rectangle 1"/>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auto</a:t>
                </a:r>
                <a:endParaRPr lang="en-GB" b="1" dirty="0"/>
              </a:p>
            </p:txBody>
          </p:sp>
          <p:sp>
            <p:nvSpPr>
              <p:cNvPr id="13" name="Rectangle 12"/>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break</a:t>
                </a:r>
                <a:endParaRPr lang="en-GB" b="1" dirty="0"/>
              </a:p>
            </p:txBody>
          </p:sp>
          <p:sp>
            <p:nvSpPr>
              <p:cNvPr id="14" name="Rectangle 13"/>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case</a:t>
                </a:r>
                <a:endParaRPr lang="en-GB" b="1" dirty="0"/>
              </a:p>
            </p:txBody>
          </p:sp>
          <p:sp>
            <p:nvSpPr>
              <p:cNvPr id="16" name="Rectangle 15"/>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char</a:t>
                </a:r>
                <a:endParaRPr lang="en-GB" b="1" dirty="0"/>
              </a:p>
            </p:txBody>
          </p:sp>
        </p:grpSp>
        <p:grpSp>
          <p:nvGrpSpPr>
            <p:cNvPr id="37" name="Group 36"/>
            <p:cNvGrpSpPr/>
            <p:nvPr/>
          </p:nvGrpSpPr>
          <p:grpSpPr>
            <a:xfrm>
              <a:off x="478441" y="1663807"/>
              <a:ext cx="11235118" cy="435966"/>
              <a:chOff x="438150" y="1257300"/>
              <a:chExt cx="11235118" cy="435966"/>
            </a:xfrm>
          </p:grpSpPr>
          <p:sp>
            <p:nvSpPr>
              <p:cNvPr id="38" name="Rectangle 37"/>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const</a:t>
                </a:r>
                <a:endParaRPr lang="en-GB" b="1" dirty="0"/>
              </a:p>
            </p:txBody>
          </p:sp>
          <p:sp>
            <p:nvSpPr>
              <p:cNvPr id="39" name="Rectangle 38"/>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continue</a:t>
                </a:r>
                <a:endParaRPr lang="en-GB" b="1" dirty="0"/>
              </a:p>
            </p:txBody>
          </p:sp>
          <p:sp>
            <p:nvSpPr>
              <p:cNvPr id="40" name="Rectangle 39"/>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default</a:t>
                </a:r>
                <a:endParaRPr lang="en-GB" b="1" dirty="0"/>
              </a:p>
            </p:txBody>
          </p:sp>
          <p:sp>
            <p:nvSpPr>
              <p:cNvPr id="41" name="Rectangle 40"/>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do</a:t>
                </a:r>
                <a:endParaRPr lang="en-GB" b="1" dirty="0"/>
              </a:p>
            </p:txBody>
          </p:sp>
        </p:grpSp>
        <p:grpSp>
          <p:nvGrpSpPr>
            <p:cNvPr id="42" name="Group 41"/>
            <p:cNvGrpSpPr/>
            <p:nvPr/>
          </p:nvGrpSpPr>
          <p:grpSpPr>
            <a:xfrm>
              <a:off x="478441" y="2279864"/>
              <a:ext cx="11235118" cy="435966"/>
              <a:chOff x="438150" y="1257300"/>
              <a:chExt cx="11235118" cy="435966"/>
            </a:xfrm>
          </p:grpSpPr>
          <p:sp>
            <p:nvSpPr>
              <p:cNvPr id="43" name="Rectangle 42"/>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double</a:t>
                </a:r>
                <a:endParaRPr lang="en-GB" b="1" dirty="0"/>
              </a:p>
            </p:txBody>
          </p:sp>
          <p:sp>
            <p:nvSpPr>
              <p:cNvPr id="44" name="Rectangle 43"/>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else</a:t>
                </a:r>
                <a:endParaRPr lang="en-GB" b="1" dirty="0"/>
              </a:p>
            </p:txBody>
          </p:sp>
          <p:sp>
            <p:nvSpPr>
              <p:cNvPr id="45" name="Rectangle 44"/>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enum</a:t>
                </a:r>
                <a:endParaRPr lang="en-GB" b="1" dirty="0"/>
              </a:p>
            </p:txBody>
          </p:sp>
          <p:sp>
            <p:nvSpPr>
              <p:cNvPr id="46" name="Rectangle 45"/>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extern</a:t>
                </a:r>
                <a:endParaRPr lang="en-GB" b="1" dirty="0"/>
              </a:p>
            </p:txBody>
          </p:sp>
        </p:grpSp>
        <p:grpSp>
          <p:nvGrpSpPr>
            <p:cNvPr id="47" name="Group 46"/>
            <p:cNvGrpSpPr/>
            <p:nvPr/>
          </p:nvGrpSpPr>
          <p:grpSpPr>
            <a:xfrm>
              <a:off x="478441" y="2895921"/>
              <a:ext cx="11235118" cy="435966"/>
              <a:chOff x="438150" y="1257300"/>
              <a:chExt cx="11235118" cy="435966"/>
            </a:xfrm>
          </p:grpSpPr>
          <p:sp>
            <p:nvSpPr>
              <p:cNvPr id="48" name="Rectangle 47"/>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float</a:t>
                </a:r>
                <a:endParaRPr lang="en-GB" b="1" dirty="0"/>
              </a:p>
            </p:txBody>
          </p:sp>
          <p:sp>
            <p:nvSpPr>
              <p:cNvPr id="49" name="Rectangle 48"/>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for</a:t>
                </a:r>
                <a:endParaRPr lang="en-GB" b="1" dirty="0"/>
              </a:p>
            </p:txBody>
          </p:sp>
          <p:sp>
            <p:nvSpPr>
              <p:cNvPr id="50" name="Rectangle 49"/>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goto</a:t>
                </a:r>
                <a:endParaRPr lang="en-GB" b="1" dirty="0"/>
              </a:p>
            </p:txBody>
          </p:sp>
          <p:sp>
            <p:nvSpPr>
              <p:cNvPr id="51" name="Rectangle 50"/>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if</a:t>
                </a:r>
                <a:endParaRPr lang="en-GB" b="1" dirty="0"/>
              </a:p>
            </p:txBody>
          </p:sp>
        </p:grpSp>
        <p:grpSp>
          <p:nvGrpSpPr>
            <p:cNvPr id="52" name="Group 51"/>
            <p:cNvGrpSpPr/>
            <p:nvPr/>
          </p:nvGrpSpPr>
          <p:grpSpPr>
            <a:xfrm>
              <a:off x="478441" y="3511978"/>
              <a:ext cx="11235118" cy="435966"/>
              <a:chOff x="438150" y="1257300"/>
              <a:chExt cx="11235118" cy="435966"/>
            </a:xfrm>
          </p:grpSpPr>
          <p:sp>
            <p:nvSpPr>
              <p:cNvPr id="53" name="Rectangle 52"/>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int</a:t>
                </a:r>
                <a:endParaRPr lang="en-GB" b="1" dirty="0"/>
              </a:p>
            </p:txBody>
          </p:sp>
          <p:sp>
            <p:nvSpPr>
              <p:cNvPr id="54" name="Rectangle 53"/>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long</a:t>
                </a:r>
                <a:endParaRPr lang="en-GB" b="1" dirty="0"/>
              </a:p>
            </p:txBody>
          </p:sp>
          <p:sp>
            <p:nvSpPr>
              <p:cNvPr id="55" name="Rectangle 54"/>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register</a:t>
                </a:r>
                <a:endParaRPr lang="en-GB" b="1" dirty="0"/>
              </a:p>
            </p:txBody>
          </p:sp>
          <p:sp>
            <p:nvSpPr>
              <p:cNvPr id="56" name="Rectangle 55"/>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return</a:t>
                </a:r>
                <a:endParaRPr lang="en-GB" b="1" dirty="0"/>
              </a:p>
            </p:txBody>
          </p:sp>
        </p:grpSp>
        <p:grpSp>
          <p:nvGrpSpPr>
            <p:cNvPr id="57" name="Group 56"/>
            <p:cNvGrpSpPr/>
            <p:nvPr/>
          </p:nvGrpSpPr>
          <p:grpSpPr>
            <a:xfrm>
              <a:off x="478441" y="4128035"/>
              <a:ext cx="11235118" cy="435966"/>
              <a:chOff x="438150" y="1257300"/>
              <a:chExt cx="11235118" cy="435966"/>
            </a:xfrm>
          </p:grpSpPr>
          <p:sp>
            <p:nvSpPr>
              <p:cNvPr id="58" name="Rectangle 57"/>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short</a:t>
                </a:r>
                <a:endParaRPr lang="en-GB" b="1" dirty="0"/>
              </a:p>
            </p:txBody>
          </p:sp>
          <p:sp>
            <p:nvSpPr>
              <p:cNvPr id="59" name="Rectangle 58"/>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signed</a:t>
                </a:r>
                <a:endParaRPr lang="en-GB" b="1" dirty="0"/>
              </a:p>
            </p:txBody>
          </p:sp>
          <p:sp>
            <p:nvSpPr>
              <p:cNvPr id="60" name="Rectangle 59"/>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sizeof</a:t>
                </a:r>
                <a:endParaRPr lang="en-GB" b="1" dirty="0"/>
              </a:p>
            </p:txBody>
          </p:sp>
          <p:sp>
            <p:nvSpPr>
              <p:cNvPr id="61" name="Rectangle 60"/>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static</a:t>
                </a:r>
                <a:endParaRPr lang="en-GB" b="1" dirty="0"/>
              </a:p>
            </p:txBody>
          </p:sp>
        </p:grpSp>
        <p:grpSp>
          <p:nvGrpSpPr>
            <p:cNvPr id="62" name="Group 61"/>
            <p:cNvGrpSpPr/>
            <p:nvPr/>
          </p:nvGrpSpPr>
          <p:grpSpPr>
            <a:xfrm>
              <a:off x="478441" y="4744092"/>
              <a:ext cx="11235118" cy="435966"/>
              <a:chOff x="438150" y="1257300"/>
              <a:chExt cx="11235118" cy="435966"/>
            </a:xfrm>
          </p:grpSpPr>
          <p:sp>
            <p:nvSpPr>
              <p:cNvPr id="63" name="Rectangle 62"/>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struct</a:t>
                </a:r>
                <a:endParaRPr lang="en-GB" b="1" dirty="0"/>
              </a:p>
            </p:txBody>
          </p:sp>
          <p:sp>
            <p:nvSpPr>
              <p:cNvPr id="64" name="Rectangle 63"/>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switch</a:t>
                </a:r>
                <a:endParaRPr lang="en-GB" b="1" dirty="0"/>
              </a:p>
            </p:txBody>
          </p:sp>
          <p:sp>
            <p:nvSpPr>
              <p:cNvPr id="65" name="Rectangle 64"/>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err="1" smtClean="0"/>
                  <a:t>typedef</a:t>
                </a:r>
                <a:endParaRPr lang="en-GB" b="1" dirty="0"/>
              </a:p>
            </p:txBody>
          </p:sp>
          <p:sp>
            <p:nvSpPr>
              <p:cNvPr id="66" name="Rectangle 65"/>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union</a:t>
                </a:r>
                <a:endParaRPr lang="en-GB" b="1" dirty="0"/>
              </a:p>
            </p:txBody>
          </p:sp>
        </p:grpSp>
        <p:grpSp>
          <p:nvGrpSpPr>
            <p:cNvPr id="67" name="Group 66"/>
            <p:cNvGrpSpPr/>
            <p:nvPr/>
          </p:nvGrpSpPr>
          <p:grpSpPr>
            <a:xfrm>
              <a:off x="478441" y="5360149"/>
              <a:ext cx="11235118" cy="435966"/>
              <a:chOff x="438150" y="1257300"/>
              <a:chExt cx="11235118" cy="435966"/>
            </a:xfrm>
          </p:grpSpPr>
          <p:sp>
            <p:nvSpPr>
              <p:cNvPr id="68" name="Rectangle 67"/>
              <p:cNvSpPr/>
              <p:nvPr/>
            </p:nvSpPr>
            <p:spPr>
              <a:xfrm>
                <a:off x="438150"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unsigned</a:t>
                </a:r>
                <a:endParaRPr lang="en-GB" b="1" dirty="0"/>
              </a:p>
            </p:txBody>
          </p:sp>
          <p:sp>
            <p:nvSpPr>
              <p:cNvPr id="69" name="Rectangle 68"/>
              <p:cNvSpPr/>
              <p:nvPr/>
            </p:nvSpPr>
            <p:spPr>
              <a:xfrm>
                <a:off x="3284093"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void</a:t>
                </a:r>
                <a:endParaRPr lang="en-GB" b="1" dirty="0"/>
              </a:p>
            </p:txBody>
          </p:sp>
          <p:sp>
            <p:nvSpPr>
              <p:cNvPr id="70" name="Rectangle 69"/>
              <p:cNvSpPr/>
              <p:nvPr/>
            </p:nvSpPr>
            <p:spPr>
              <a:xfrm>
                <a:off x="6130036"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volatile</a:t>
                </a:r>
                <a:endParaRPr lang="en-GB" b="1" dirty="0"/>
              </a:p>
            </p:txBody>
          </p:sp>
          <p:sp>
            <p:nvSpPr>
              <p:cNvPr id="71" name="Rectangle 70"/>
              <p:cNvSpPr/>
              <p:nvPr/>
            </p:nvSpPr>
            <p:spPr>
              <a:xfrm>
                <a:off x="8975979" y="1257300"/>
                <a:ext cx="2697289" cy="43596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t>while</a:t>
                </a:r>
                <a:endParaRPr lang="en-GB" b="1" dirty="0"/>
              </a:p>
            </p:txBody>
          </p:sp>
        </p:grpSp>
      </p:grpSp>
    </p:spTree>
    <p:extLst>
      <p:ext uri="{BB962C8B-B14F-4D97-AF65-F5344CB8AC3E}">
        <p14:creationId xmlns:p14="http://schemas.microsoft.com/office/powerpoint/2010/main" val="39655838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DATA TYPES IN C</a:t>
            </a:r>
            <a:endParaRPr lang="en-GB" sz="3200" b="1" dirty="0">
              <a:solidFill>
                <a:schemeClr val="bg1"/>
              </a:solidFill>
              <a:latin typeface="Agency FB" panose="020B0503020202020204" pitchFamily="34" charset="0"/>
            </a:endParaRPr>
          </a:p>
        </p:txBody>
      </p:sp>
      <p:pic>
        <p:nvPicPr>
          <p:cNvPr id="3076" name="Picture 4" descr="Mobile phone display, blank mobile phone, white png | PNGEg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84" y="887132"/>
            <a:ext cx="5437172" cy="503240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1216670" y="1741154"/>
            <a:ext cx="1670910" cy="338554"/>
          </a:xfrm>
          <a:prstGeom prst="rect">
            <a:avLst/>
          </a:prstGeom>
          <a:noFill/>
        </p:spPr>
        <p:txBody>
          <a:bodyPr wrap="square" rtlCol="0">
            <a:spAutoFit/>
          </a:bodyPr>
          <a:lstStyle/>
          <a:p>
            <a:r>
              <a:rPr lang="en-IN" sz="1600" b="1" dirty="0" smtClean="0">
                <a:solidFill>
                  <a:schemeClr val="bg1"/>
                </a:solidFill>
                <a:latin typeface="Agency FB" panose="020B0503020202020204" pitchFamily="34" charset="0"/>
              </a:rPr>
              <a:t>WHAT IS DATA TYPE?</a:t>
            </a:r>
            <a:endParaRPr lang="en-GB" sz="1600" dirty="0">
              <a:solidFill>
                <a:schemeClr val="bg1"/>
              </a:solidFill>
              <a:latin typeface="Agency FB" panose="020B0503020202020204" pitchFamily="34" charset="0"/>
            </a:endParaRPr>
          </a:p>
        </p:txBody>
      </p:sp>
      <p:sp>
        <p:nvSpPr>
          <p:cNvPr id="8" name="TextBox 7"/>
          <p:cNvSpPr txBox="1"/>
          <p:nvPr/>
        </p:nvSpPr>
        <p:spPr>
          <a:xfrm>
            <a:off x="2658981" y="1729122"/>
            <a:ext cx="1215189" cy="307777"/>
          </a:xfrm>
          <a:prstGeom prst="rect">
            <a:avLst/>
          </a:prstGeom>
          <a:noFill/>
        </p:spPr>
        <p:txBody>
          <a:bodyPr wrap="square" rtlCol="0">
            <a:spAutoFit/>
          </a:bodyPr>
          <a:lstStyle/>
          <a:p>
            <a:r>
              <a:rPr lang="en-IN" sz="1400" dirty="0" smtClean="0">
                <a:solidFill>
                  <a:schemeClr val="bg1"/>
                </a:solidFill>
              </a:rPr>
              <a:t>|</a:t>
            </a:r>
            <a:endParaRPr lang="en-GB" sz="1400" dirty="0">
              <a:solidFill>
                <a:schemeClr val="bg1"/>
              </a:solidFill>
            </a:endParaRPr>
          </a:p>
        </p:txBody>
      </p:sp>
      <p:grpSp>
        <p:nvGrpSpPr>
          <p:cNvPr id="13" name="Group 12"/>
          <p:cNvGrpSpPr/>
          <p:nvPr/>
        </p:nvGrpSpPr>
        <p:grpSpPr>
          <a:xfrm>
            <a:off x="1444702" y="2473788"/>
            <a:ext cx="732846" cy="957534"/>
            <a:chOff x="2410282" y="-39624"/>
            <a:chExt cx="3704543" cy="4840341"/>
          </a:xfrm>
        </p:grpSpPr>
        <p:pic>
          <p:nvPicPr>
            <p:cNvPr id="3078" name="Picture 6" descr="Fix a Missing Camera Icon on iPhone After iOS Update | OSXDail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700" t="20754" r="59443" b="12743"/>
            <a:stretch/>
          </p:blipFill>
          <p:spPr bwMode="auto">
            <a:xfrm>
              <a:off x="2410282" y="-39624"/>
              <a:ext cx="3704543" cy="38452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10766" y="3633860"/>
              <a:ext cx="2614865" cy="1166857"/>
            </a:xfrm>
            <a:prstGeom prst="rect">
              <a:avLst/>
            </a:prstGeom>
            <a:noFill/>
          </p:spPr>
          <p:txBody>
            <a:bodyPr wrap="square" rtlCol="0">
              <a:spAutoFit/>
            </a:bodyPr>
            <a:lstStyle/>
            <a:p>
              <a:pPr algn="ctr"/>
              <a:r>
                <a:rPr lang="en-IN" sz="900" b="1" dirty="0" smtClean="0">
                  <a:solidFill>
                    <a:schemeClr val="bg1"/>
                  </a:solidFill>
                </a:rPr>
                <a:t>Photos</a:t>
              </a:r>
              <a:endParaRPr lang="en-GB" sz="900" b="1" dirty="0">
                <a:solidFill>
                  <a:schemeClr val="bg1"/>
                </a:solidFill>
              </a:endParaRPr>
            </a:p>
          </p:txBody>
        </p:sp>
      </p:grpSp>
      <p:grpSp>
        <p:nvGrpSpPr>
          <p:cNvPr id="16" name="Group 15"/>
          <p:cNvGrpSpPr/>
          <p:nvPr/>
        </p:nvGrpSpPr>
        <p:grpSpPr>
          <a:xfrm>
            <a:off x="2361556" y="2586297"/>
            <a:ext cx="594850" cy="843330"/>
            <a:chOff x="2048393" y="2546169"/>
            <a:chExt cx="594850" cy="843330"/>
          </a:xfrm>
        </p:grpSpPr>
        <p:pic>
          <p:nvPicPr>
            <p:cNvPr id="3082" name="Picture 10" descr="Guide: Stop Videos Disappearing in Messages App on iOS by Disabling  Auto-Delete - Tips Bollyinsid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35" t="748" r="54636" b="2248"/>
            <a:stretch/>
          </p:blipFill>
          <p:spPr bwMode="auto">
            <a:xfrm>
              <a:off x="2048393" y="2546169"/>
              <a:ext cx="594850" cy="59852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2087177" y="3158667"/>
              <a:ext cx="517282" cy="230832"/>
            </a:xfrm>
            <a:prstGeom prst="rect">
              <a:avLst/>
            </a:prstGeom>
            <a:noFill/>
          </p:spPr>
          <p:txBody>
            <a:bodyPr wrap="square" rtlCol="0">
              <a:spAutoFit/>
            </a:bodyPr>
            <a:lstStyle/>
            <a:p>
              <a:pPr algn="ctr"/>
              <a:r>
                <a:rPr lang="en-IN" sz="900" b="1" dirty="0" smtClean="0">
                  <a:solidFill>
                    <a:schemeClr val="bg1"/>
                  </a:solidFill>
                </a:rPr>
                <a:t>Videos</a:t>
              </a:r>
              <a:endParaRPr lang="en-GB" sz="900" b="1" dirty="0">
                <a:solidFill>
                  <a:schemeClr val="bg1"/>
                </a:solidFill>
              </a:endParaRPr>
            </a:p>
          </p:txBody>
        </p:sp>
      </p:grpSp>
      <p:grpSp>
        <p:nvGrpSpPr>
          <p:cNvPr id="17" name="Group 16"/>
          <p:cNvGrpSpPr/>
          <p:nvPr/>
        </p:nvGrpSpPr>
        <p:grpSpPr>
          <a:xfrm>
            <a:off x="1398542" y="3562571"/>
            <a:ext cx="779006" cy="897570"/>
            <a:chOff x="1288552" y="3407189"/>
            <a:chExt cx="779006" cy="897570"/>
          </a:xfrm>
        </p:grpSpPr>
        <p:pic>
          <p:nvPicPr>
            <p:cNvPr id="3084" name="Picture 12" descr="Free iOS 11 Files Icon PSD - TitanU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8552" y="3407189"/>
              <a:ext cx="779006" cy="670273"/>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411019" y="4073927"/>
              <a:ext cx="517282" cy="230832"/>
            </a:xfrm>
            <a:prstGeom prst="rect">
              <a:avLst/>
            </a:prstGeom>
            <a:noFill/>
          </p:spPr>
          <p:txBody>
            <a:bodyPr wrap="square" rtlCol="0">
              <a:spAutoFit/>
            </a:bodyPr>
            <a:lstStyle/>
            <a:p>
              <a:pPr algn="ctr"/>
              <a:r>
                <a:rPr lang="en-IN" sz="900" b="1" dirty="0" smtClean="0">
                  <a:solidFill>
                    <a:schemeClr val="bg1"/>
                  </a:solidFill>
                </a:rPr>
                <a:t>Docs</a:t>
              </a:r>
              <a:endParaRPr lang="en-GB" sz="900" b="1" dirty="0">
                <a:solidFill>
                  <a:schemeClr val="bg1"/>
                </a:solidFill>
              </a:endParaRPr>
            </a:p>
          </p:txBody>
        </p:sp>
      </p:grpSp>
      <p:grpSp>
        <p:nvGrpSpPr>
          <p:cNvPr id="19" name="Group 18"/>
          <p:cNvGrpSpPr/>
          <p:nvPr/>
        </p:nvGrpSpPr>
        <p:grpSpPr>
          <a:xfrm>
            <a:off x="2311986" y="3544881"/>
            <a:ext cx="693990" cy="915260"/>
            <a:chOff x="2083600" y="3389499"/>
            <a:chExt cx="693990" cy="915260"/>
          </a:xfrm>
        </p:grpSpPr>
        <p:pic>
          <p:nvPicPr>
            <p:cNvPr id="3086" name="Picture 14" descr="Icon Zip #2897 - Free Icons Libra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83600" y="3389499"/>
              <a:ext cx="693990" cy="693990"/>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171954" y="4073927"/>
              <a:ext cx="517282" cy="230832"/>
            </a:xfrm>
            <a:prstGeom prst="rect">
              <a:avLst/>
            </a:prstGeom>
            <a:noFill/>
          </p:spPr>
          <p:txBody>
            <a:bodyPr wrap="square" rtlCol="0">
              <a:spAutoFit/>
            </a:bodyPr>
            <a:lstStyle/>
            <a:p>
              <a:pPr algn="ctr"/>
              <a:r>
                <a:rPr lang="en-IN" sz="900" b="1" dirty="0" smtClean="0">
                  <a:solidFill>
                    <a:schemeClr val="bg1"/>
                  </a:solidFill>
                </a:rPr>
                <a:t>Zip</a:t>
              </a:r>
              <a:endParaRPr lang="en-GB" sz="900" b="1" dirty="0">
                <a:solidFill>
                  <a:schemeClr val="bg1"/>
                </a:solidFill>
              </a:endParaRPr>
            </a:p>
          </p:txBody>
        </p:sp>
      </p:grpSp>
      <p:sp>
        <p:nvSpPr>
          <p:cNvPr id="23" name="Right Arrow 22"/>
          <p:cNvSpPr/>
          <p:nvPr/>
        </p:nvSpPr>
        <p:spPr>
          <a:xfrm>
            <a:off x="3610766" y="2972726"/>
            <a:ext cx="1755508" cy="589845"/>
          </a:xfrm>
          <a:prstGeom prst="rightArrow">
            <a:avLst/>
          </a:prstGeom>
          <a:solidFill>
            <a:srgbClr val="19A4F5"/>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88" name="Picture 16" descr="Macbook PNG images free download, apple macbook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0455" y="509492"/>
            <a:ext cx="8274467" cy="551631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483097" y="2288830"/>
            <a:ext cx="1258969" cy="854979"/>
            <a:chOff x="6483097" y="2288830"/>
            <a:chExt cx="1258969" cy="854979"/>
          </a:xfrm>
        </p:grpSpPr>
        <p:sp>
          <p:nvSpPr>
            <p:cNvPr id="28" name="Rounded Rectangle 27"/>
            <p:cNvSpPr/>
            <p:nvPr/>
          </p:nvSpPr>
          <p:spPr>
            <a:xfrm>
              <a:off x="6483097" y="2288830"/>
              <a:ext cx="1258969" cy="594934"/>
            </a:xfrm>
            <a:prstGeom prst="roundRect">
              <a:avLst/>
            </a:prstGeom>
            <a:solidFill>
              <a:srgbClr val="F14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7</a:t>
              </a:r>
              <a:endParaRPr lang="en-GB" dirty="0"/>
            </a:p>
          </p:txBody>
        </p:sp>
        <p:sp>
          <p:nvSpPr>
            <p:cNvPr id="96" name="TextBox 95"/>
            <p:cNvSpPr txBox="1"/>
            <p:nvPr/>
          </p:nvSpPr>
          <p:spPr>
            <a:xfrm>
              <a:off x="6802208" y="2912977"/>
              <a:ext cx="629544" cy="230832"/>
            </a:xfrm>
            <a:prstGeom prst="rect">
              <a:avLst/>
            </a:prstGeom>
            <a:noFill/>
          </p:spPr>
          <p:txBody>
            <a:bodyPr wrap="square" rtlCol="0">
              <a:spAutoFit/>
            </a:bodyPr>
            <a:lstStyle/>
            <a:p>
              <a:pPr algn="ctr"/>
              <a:r>
                <a:rPr lang="en-IN" sz="900" b="1" dirty="0" smtClean="0">
                  <a:solidFill>
                    <a:schemeClr val="bg1"/>
                  </a:solidFill>
                </a:rPr>
                <a:t>Integer</a:t>
              </a:r>
              <a:endParaRPr lang="en-GB" sz="900" b="1" dirty="0">
                <a:solidFill>
                  <a:schemeClr val="bg1"/>
                </a:solidFill>
              </a:endParaRPr>
            </a:p>
          </p:txBody>
        </p:sp>
      </p:grpSp>
      <p:grpSp>
        <p:nvGrpSpPr>
          <p:cNvPr id="37" name="Group 36"/>
          <p:cNvGrpSpPr/>
          <p:nvPr/>
        </p:nvGrpSpPr>
        <p:grpSpPr>
          <a:xfrm>
            <a:off x="8866560" y="2288830"/>
            <a:ext cx="1258969" cy="854979"/>
            <a:chOff x="8866560" y="2288830"/>
            <a:chExt cx="1258969" cy="854979"/>
          </a:xfrm>
        </p:grpSpPr>
        <p:sp>
          <p:nvSpPr>
            <p:cNvPr id="91" name="Rounded Rectangle 90"/>
            <p:cNvSpPr/>
            <p:nvPr/>
          </p:nvSpPr>
          <p:spPr>
            <a:xfrm>
              <a:off x="8866560" y="2288830"/>
              <a:ext cx="1258969" cy="594934"/>
            </a:xfrm>
            <a:prstGeom prst="roundRect">
              <a:avLst/>
            </a:prstGeom>
            <a:solidFill>
              <a:srgbClr val="7E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a:t>
              </a:r>
              <a:endParaRPr lang="en-GB" dirty="0"/>
            </a:p>
          </p:txBody>
        </p:sp>
        <p:sp>
          <p:nvSpPr>
            <p:cNvPr id="97" name="TextBox 96"/>
            <p:cNvSpPr txBox="1"/>
            <p:nvPr/>
          </p:nvSpPr>
          <p:spPr>
            <a:xfrm>
              <a:off x="9147367" y="2912977"/>
              <a:ext cx="697352" cy="230832"/>
            </a:xfrm>
            <a:prstGeom prst="rect">
              <a:avLst/>
            </a:prstGeom>
            <a:noFill/>
          </p:spPr>
          <p:txBody>
            <a:bodyPr wrap="square" rtlCol="0">
              <a:spAutoFit/>
            </a:bodyPr>
            <a:lstStyle/>
            <a:p>
              <a:pPr algn="ctr"/>
              <a:r>
                <a:rPr lang="en-IN" sz="900" b="1" dirty="0" smtClean="0">
                  <a:solidFill>
                    <a:schemeClr val="bg1"/>
                  </a:solidFill>
                </a:rPr>
                <a:t>Character</a:t>
              </a:r>
              <a:endParaRPr lang="en-GB" sz="900" b="1" dirty="0">
                <a:solidFill>
                  <a:schemeClr val="bg1"/>
                </a:solidFill>
              </a:endParaRPr>
            </a:p>
          </p:txBody>
        </p:sp>
      </p:grpSp>
      <p:grpSp>
        <p:nvGrpSpPr>
          <p:cNvPr id="38" name="Group 37"/>
          <p:cNvGrpSpPr/>
          <p:nvPr/>
        </p:nvGrpSpPr>
        <p:grpSpPr>
          <a:xfrm>
            <a:off x="6510753" y="3379714"/>
            <a:ext cx="1258969" cy="852054"/>
            <a:chOff x="6510753" y="3379714"/>
            <a:chExt cx="1258969" cy="852054"/>
          </a:xfrm>
        </p:grpSpPr>
        <p:sp>
          <p:nvSpPr>
            <p:cNvPr id="93" name="Rounded Rectangle 92"/>
            <p:cNvSpPr/>
            <p:nvPr/>
          </p:nvSpPr>
          <p:spPr>
            <a:xfrm>
              <a:off x="6510753" y="3379714"/>
              <a:ext cx="1258969" cy="594934"/>
            </a:xfrm>
            <a:prstGeom prst="roundRect">
              <a:avLst/>
            </a:prstGeom>
            <a:solidFill>
              <a:srgbClr val="00A3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22.5</a:t>
              </a:r>
              <a:endParaRPr lang="en-GB" dirty="0"/>
            </a:p>
          </p:txBody>
        </p:sp>
        <p:sp>
          <p:nvSpPr>
            <p:cNvPr id="98" name="TextBox 97"/>
            <p:cNvSpPr txBox="1"/>
            <p:nvPr/>
          </p:nvSpPr>
          <p:spPr>
            <a:xfrm>
              <a:off x="6805958" y="4000936"/>
              <a:ext cx="629544" cy="230832"/>
            </a:xfrm>
            <a:prstGeom prst="rect">
              <a:avLst/>
            </a:prstGeom>
            <a:noFill/>
          </p:spPr>
          <p:txBody>
            <a:bodyPr wrap="square" rtlCol="0">
              <a:spAutoFit/>
            </a:bodyPr>
            <a:lstStyle/>
            <a:p>
              <a:pPr algn="ctr"/>
              <a:r>
                <a:rPr lang="en-IN" sz="900" b="1" dirty="0" smtClean="0">
                  <a:solidFill>
                    <a:schemeClr val="bg1"/>
                  </a:solidFill>
                </a:rPr>
                <a:t>Float</a:t>
              </a:r>
              <a:endParaRPr lang="en-GB" sz="900" b="1" dirty="0">
                <a:solidFill>
                  <a:schemeClr val="bg1"/>
                </a:solidFill>
              </a:endParaRPr>
            </a:p>
          </p:txBody>
        </p:sp>
      </p:grpSp>
      <p:grpSp>
        <p:nvGrpSpPr>
          <p:cNvPr id="39" name="Group 38"/>
          <p:cNvGrpSpPr/>
          <p:nvPr/>
        </p:nvGrpSpPr>
        <p:grpSpPr>
          <a:xfrm>
            <a:off x="8866559" y="3379714"/>
            <a:ext cx="1258969" cy="852054"/>
            <a:chOff x="8866559" y="3379714"/>
            <a:chExt cx="1258969" cy="852054"/>
          </a:xfrm>
        </p:grpSpPr>
        <p:sp>
          <p:nvSpPr>
            <p:cNvPr id="94" name="Rounded Rectangle 93"/>
            <p:cNvSpPr/>
            <p:nvPr/>
          </p:nvSpPr>
          <p:spPr>
            <a:xfrm>
              <a:off x="8866559" y="3379714"/>
              <a:ext cx="1258969" cy="594934"/>
            </a:xfrm>
            <a:prstGeom prst="roundRect">
              <a:avLst/>
            </a:prstGeom>
            <a:solidFill>
              <a:srgbClr val="FE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1.4377777</a:t>
              </a:r>
              <a:endParaRPr lang="en-GB" dirty="0"/>
            </a:p>
          </p:txBody>
        </p:sp>
        <p:sp>
          <p:nvSpPr>
            <p:cNvPr id="99" name="TextBox 98"/>
            <p:cNvSpPr txBox="1"/>
            <p:nvPr/>
          </p:nvSpPr>
          <p:spPr>
            <a:xfrm>
              <a:off x="9151117" y="4000936"/>
              <a:ext cx="697352" cy="230832"/>
            </a:xfrm>
            <a:prstGeom prst="rect">
              <a:avLst/>
            </a:prstGeom>
            <a:noFill/>
          </p:spPr>
          <p:txBody>
            <a:bodyPr wrap="square" rtlCol="0">
              <a:spAutoFit/>
            </a:bodyPr>
            <a:lstStyle/>
            <a:p>
              <a:pPr algn="ctr"/>
              <a:r>
                <a:rPr lang="en-IN" sz="900" b="1" dirty="0" smtClean="0">
                  <a:solidFill>
                    <a:schemeClr val="bg1"/>
                  </a:solidFill>
                </a:rPr>
                <a:t>Double</a:t>
              </a:r>
              <a:endParaRPr lang="en-GB" sz="900" b="1" dirty="0">
                <a:solidFill>
                  <a:schemeClr val="bg1"/>
                </a:solidFill>
              </a:endParaRPr>
            </a:p>
          </p:txBody>
        </p:sp>
      </p:grpSp>
    </p:spTree>
    <p:extLst>
      <p:ext uri="{BB962C8B-B14F-4D97-AF65-F5344CB8AC3E}">
        <p14:creationId xmlns:p14="http://schemas.microsoft.com/office/powerpoint/2010/main" val="31235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68"/>
                                        </p:tgtEl>
                                        <p:attrNameLst>
                                          <p:attrName>style.visibility</p:attrName>
                                        </p:attrNameLst>
                                      </p:cBhvr>
                                      <p:to>
                                        <p:strVal val="visible"/>
                                      </p:to>
                                    </p:set>
                                  </p:childTnLst>
                                </p:cTn>
                              </p:par>
                            </p:childTnLst>
                          </p:cTn>
                        </p:par>
                        <p:par>
                          <p:cTn id="7" fill="hold">
                            <p:stCondLst>
                              <p:cond delay="1401"/>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401"/>
                            </p:stCondLst>
                            <p:childTnLst>
                              <p:par>
                                <p:cTn id="11" presetID="35" presetClass="emph" presetSubtype="0" repeatCount="indefinite" fill="hold" grpId="1" nodeType="afterEffect">
                                  <p:stCondLst>
                                    <p:cond delay="0"/>
                                  </p:stCondLst>
                                  <p:childTnLst>
                                    <p:anim calcmode="discrete" valueType="str">
                                      <p:cBhvr>
                                        <p:cTn id="12" dur="1000" fill="hold"/>
                                        <p:tgtEl>
                                          <p:spTgt spid="8"/>
                                        </p:tgtEl>
                                        <p:attrNameLst>
                                          <p:attrName>style.visibility</p:attrName>
                                        </p:attrNameLst>
                                      </p:cBhvr>
                                      <p:tavLst>
                                        <p:tav tm="0">
                                          <p:val>
                                            <p:strVal val="hidden"/>
                                          </p:val>
                                        </p:tav>
                                        <p:tav tm="50000">
                                          <p:val>
                                            <p:strVal val="visible"/>
                                          </p:val>
                                        </p:tav>
                                      </p:tavLst>
                                    </p:anim>
                                  </p:childTnLst>
                                </p:cTn>
                              </p:par>
                              <p:par>
                                <p:cTn id="13" presetID="10" presetClass="entr" presetSubtype="0" fill="hold" nodeType="withEffect">
                                  <p:stCondLst>
                                    <p:cond delay="1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2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25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30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500"/>
                                        <p:tgtEl>
                                          <p:spTgt spid="23"/>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3088"/>
                                        </p:tgtEl>
                                        <p:attrNameLst>
                                          <p:attrName>style.visibility</p:attrName>
                                        </p:attrNameLst>
                                      </p:cBhvr>
                                      <p:to>
                                        <p:strVal val="visible"/>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 grpId="0"/>
      <p:bldP spid="8" grpId="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DATA TYPES IN C</a:t>
            </a:r>
            <a:endParaRPr lang="en-GB" sz="3200" b="1" dirty="0">
              <a:solidFill>
                <a:schemeClr val="bg1"/>
              </a:solidFill>
              <a:latin typeface="Agency FB" panose="020B0503020202020204" pitchFamily="34" charset="0"/>
            </a:endParaRPr>
          </a:p>
        </p:txBody>
      </p:sp>
      <p:sp>
        <p:nvSpPr>
          <p:cNvPr id="6" name="TextBox 5"/>
          <p:cNvSpPr txBox="1"/>
          <p:nvPr/>
        </p:nvSpPr>
        <p:spPr>
          <a:xfrm>
            <a:off x="630620" y="1295141"/>
            <a:ext cx="3812596" cy="4177862"/>
          </a:xfrm>
          <a:prstGeom prst="rect">
            <a:avLst/>
          </a:prstGeom>
          <a:noFill/>
        </p:spPr>
        <p:txBody>
          <a:bodyPr wrap="square" rtlCol="0">
            <a:spAutoFit/>
          </a:bodyPr>
          <a:lstStyle/>
          <a:p>
            <a:endParaRPr lang="en-GB" dirty="0"/>
          </a:p>
        </p:txBody>
      </p:sp>
      <p:sp>
        <p:nvSpPr>
          <p:cNvPr id="4" name="Rounded Rectangle 3"/>
          <p:cNvSpPr/>
          <p:nvPr/>
        </p:nvSpPr>
        <p:spPr>
          <a:xfrm>
            <a:off x="4663965" y="1010173"/>
            <a:ext cx="2864070"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 TYPES</a:t>
            </a:r>
            <a:endParaRPr lang="en-GB" dirty="0"/>
          </a:p>
        </p:txBody>
      </p:sp>
      <p:sp>
        <p:nvSpPr>
          <p:cNvPr id="21" name="Rounded Rectangle 20"/>
          <p:cNvSpPr/>
          <p:nvPr/>
        </p:nvSpPr>
        <p:spPr>
          <a:xfrm>
            <a:off x="4663965" y="2067158"/>
            <a:ext cx="2864070"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DERIVED TYPE</a:t>
            </a:r>
            <a:endParaRPr lang="en-GB" dirty="0"/>
          </a:p>
        </p:txBody>
      </p:sp>
      <p:sp>
        <p:nvSpPr>
          <p:cNvPr id="22" name="Rounded Rectangle 21"/>
          <p:cNvSpPr/>
          <p:nvPr/>
        </p:nvSpPr>
        <p:spPr>
          <a:xfrm>
            <a:off x="798067" y="2067158"/>
            <a:ext cx="2864070"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PRIMITIVE TYPE</a:t>
            </a:r>
            <a:endParaRPr lang="en-GB" dirty="0"/>
          </a:p>
        </p:txBody>
      </p:sp>
      <p:sp>
        <p:nvSpPr>
          <p:cNvPr id="24" name="Rounded Rectangle 23"/>
          <p:cNvSpPr/>
          <p:nvPr/>
        </p:nvSpPr>
        <p:spPr>
          <a:xfrm>
            <a:off x="8612509" y="2067158"/>
            <a:ext cx="2864070"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DEFINED TYPE</a:t>
            </a:r>
            <a:endParaRPr lang="en-GB" dirty="0"/>
          </a:p>
        </p:txBody>
      </p:sp>
      <p:sp>
        <p:nvSpPr>
          <p:cNvPr id="25" name="Rounded Rectangle 24"/>
          <p:cNvSpPr/>
          <p:nvPr/>
        </p:nvSpPr>
        <p:spPr>
          <a:xfrm>
            <a:off x="2717124" y="3224813"/>
            <a:ext cx="2041987"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SIGNED</a:t>
            </a:r>
            <a:endParaRPr lang="en-GB" dirty="0"/>
          </a:p>
        </p:txBody>
      </p:sp>
      <p:sp>
        <p:nvSpPr>
          <p:cNvPr id="26" name="Rounded Rectangle 25"/>
          <p:cNvSpPr/>
          <p:nvPr/>
        </p:nvSpPr>
        <p:spPr>
          <a:xfrm>
            <a:off x="5075007" y="3224813"/>
            <a:ext cx="2041987"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UNSIGNED</a:t>
            </a:r>
            <a:endParaRPr lang="en-GB" dirty="0"/>
          </a:p>
        </p:txBody>
      </p:sp>
      <p:sp>
        <p:nvSpPr>
          <p:cNvPr id="2" name="TextBox 1"/>
          <p:cNvSpPr txBox="1"/>
          <p:nvPr/>
        </p:nvSpPr>
        <p:spPr>
          <a:xfrm>
            <a:off x="7432890" y="3362156"/>
            <a:ext cx="1994889" cy="369332"/>
          </a:xfrm>
          <a:prstGeom prst="rect">
            <a:avLst/>
          </a:prstGeom>
          <a:noFill/>
        </p:spPr>
        <p:txBody>
          <a:bodyPr wrap="square" rtlCol="0">
            <a:spAutoFit/>
          </a:bodyPr>
          <a:lstStyle/>
          <a:p>
            <a:pPr algn="ctr"/>
            <a:r>
              <a:rPr lang="en-GB" b="1" dirty="0">
                <a:solidFill>
                  <a:schemeClr val="bg1"/>
                </a:solidFill>
              </a:rPr>
              <a:t>l</a:t>
            </a:r>
            <a:r>
              <a:rPr lang="en-GB" b="1" dirty="0" smtClean="0">
                <a:solidFill>
                  <a:schemeClr val="bg1"/>
                </a:solidFill>
              </a:rPr>
              <a:t>ong double</a:t>
            </a:r>
            <a:endParaRPr lang="en-GB" b="1" dirty="0">
              <a:solidFill>
                <a:schemeClr val="bg1"/>
              </a:solidFill>
            </a:endParaRPr>
          </a:p>
        </p:txBody>
      </p:sp>
      <p:sp>
        <p:nvSpPr>
          <p:cNvPr id="29" name="TextBox 28"/>
          <p:cNvSpPr txBox="1"/>
          <p:nvPr/>
        </p:nvSpPr>
        <p:spPr>
          <a:xfrm>
            <a:off x="725188" y="3693917"/>
            <a:ext cx="1994889" cy="369332"/>
          </a:xfrm>
          <a:prstGeom prst="rect">
            <a:avLst/>
          </a:prstGeom>
          <a:noFill/>
        </p:spPr>
        <p:txBody>
          <a:bodyPr wrap="square" rtlCol="0">
            <a:spAutoFit/>
          </a:bodyPr>
          <a:lstStyle/>
          <a:p>
            <a:r>
              <a:rPr lang="en-GB" b="1" dirty="0" smtClean="0">
                <a:solidFill>
                  <a:schemeClr val="bg1"/>
                </a:solidFill>
              </a:rPr>
              <a:t>char</a:t>
            </a:r>
            <a:endParaRPr lang="en-GB" b="1" dirty="0">
              <a:solidFill>
                <a:schemeClr val="bg1"/>
              </a:solidFill>
            </a:endParaRPr>
          </a:p>
        </p:txBody>
      </p:sp>
      <p:sp>
        <p:nvSpPr>
          <p:cNvPr id="31" name="TextBox 30"/>
          <p:cNvSpPr txBox="1"/>
          <p:nvPr/>
        </p:nvSpPr>
        <p:spPr>
          <a:xfrm>
            <a:off x="725188" y="4116784"/>
            <a:ext cx="1994889" cy="369332"/>
          </a:xfrm>
          <a:prstGeom prst="rect">
            <a:avLst/>
          </a:prstGeom>
          <a:noFill/>
        </p:spPr>
        <p:txBody>
          <a:bodyPr wrap="square" rtlCol="0">
            <a:spAutoFit/>
          </a:bodyPr>
          <a:lstStyle/>
          <a:p>
            <a:r>
              <a:rPr lang="en-GB" b="1" dirty="0" err="1" smtClean="0">
                <a:solidFill>
                  <a:schemeClr val="bg1"/>
                </a:solidFill>
              </a:rPr>
              <a:t>int</a:t>
            </a:r>
            <a:endParaRPr lang="en-GB" b="1" dirty="0">
              <a:solidFill>
                <a:schemeClr val="bg1"/>
              </a:solidFill>
            </a:endParaRPr>
          </a:p>
        </p:txBody>
      </p:sp>
      <p:sp>
        <p:nvSpPr>
          <p:cNvPr id="34" name="TextBox 33"/>
          <p:cNvSpPr txBox="1"/>
          <p:nvPr/>
        </p:nvSpPr>
        <p:spPr>
          <a:xfrm>
            <a:off x="725188" y="4610845"/>
            <a:ext cx="1994889" cy="369332"/>
          </a:xfrm>
          <a:prstGeom prst="rect">
            <a:avLst/>
          </a:prstGeom>
          <a:noFill/>
        </p:spPr>
        <p:txBody>
          <a:bodyPr wrap="square" rtlCol="0">
            <a:spAutoFit/>
          </a:bodyPr>
          <a:lstStyle/>
          <a:p>
            <a:r>
              <a:rPr lang="en-GB" b="1" dirty="0" smtClean="0">
                <a:solidFill>
                  <a:schemeClr val="bg1"/>
                </a:solidFill>
              </a:rPr>
              <a:t>float / double</a:t>
            </a:r>
            <a:endParaRPr lang="en-GB" b="1" dirty="0">
              <a:solidFill>
                <a:schemeClr val="bg1"/>
              </a:solidFill>
            </a:endParaRPr>
          </a:p>
        </p:txBody>
      </p:sp>
      <p:sp>
        <p:nvSpPr>
          <p:cNvPr id="35" name="TextBox 34"/>
          <p:cNvSpPr txBox="1"/>
          <p:nvPr/>
        </p:nvSpPr>
        <p:spPr>
          <a:xfrm>
            <a:off x="725188" y="5028306"/>
            <a:ext cx="1994889" cy="369332"/>
          </a:xfrm>
          <a:prstGeom prst="rect">
            <a:avLst/>
          </a:prstGeom>
          <a:noFill/>
        </p:spPr>
        <p:txBody>
          <a:bodyPr wrap="square" rtlCol="0">
            <a:spAutoFit/>
          </a:bodyPr>
          <a:lstStyle/>
          <a:p>
            <a:r>
              <a:rPr lang="en-GB" b="1" dirty="0" smtClean="0">
                <a:solidFill>
                  <a:schemeClr val="bg1"/>
                </a:solidFill>
              </a:rPr>
              <a:t>void</a:t>
            </a:r>
            <a:endParaRPr lang="en-GB" b="1" dirty="0">
              <a:solidFill>
                <a:schemeClr val="bg1"/>
              </a:solidFill>
            </a:endParaRPr>
          </a:p>
        </p:txBody>
      </p:sp>
      <p:sp>
        <p:nvSpPr>
          <p:cNvPr id="36" name="TextBox 35"/>
          <p:cNvSpPr txBox="1"/>
          <p:nvPr/>
        </p:nvSpPr>
        <p:spPr>
          <a:xfrm>
            <a:off x="3269310" y="4130697"/>
            <a:ext cx="1994889" cy="369332"/>
          </a:xfrm>
          <a:prstGeom prst="rect">
            <a:avLst/>
          </a:prstGeom>
          <a:noFill/>
        </p:spPr>
        <p:txBody>
          <a:bodyPr wrap="square" rtlCol="0">
            <a:spAutoFit/>
          </a:bodyPr>
          <a:lstStyle/>
          <a:p>
            <a:r>
              <a:rPr lang="en-GB" b="1" dirty="0" smtClean="0">
                <a:solidFill>
                  <a:schemeClr val="bg1"/>
                </a:solidFill>
              </a:rPr>
              <a:t>Signed char</a:t>
            </a:r>
            <a:endParaRPr lang="en-GB" b="1" dirty="0">
              <a:solidFill>
                <a:schemeClr val="bg1"/>
              </a:solidFill>
            </a:endParaRPr>
          </a:p>
        </p:txBody>
      </p:sp>
      <p:sp>
        <p:nvSpPr>
          <p:cNvPr id="41" name="TextBox 40"/>
          <p:cNvSpPr txBox="1"/>
          <p:nvPr/>
        </p:nvSpPr>
        <p:spPr>
          <a:xfrm>
            <a:off x="3262726" y="4544415"/>
            <a:ext cx="1994889" cy="369332"/>
          </a:xfrm>
          <a:prstGeom prst="rect">
            <a:avLst/>
          </a:prstGeom>
          <a:noFill/>
        </p:spPr>
        <p:txBody>
          <a:bodyPr wrap="square" rtlCol="0">
            <a:spAutoFit/>
          </a:bodyPr>
          <a:lstStyle/>
          <a:p>
            <a:r>
              <a:rPr lang="en-GB" b="1" dirty="0" smtClean="0">
                <a:solidFill>
                  <a:schemeClr val="bg1"/>
                </a:solidFill>
              </a:rPr>
              <a:t>Signed short</a:t>
            </a:r>
            <a:endParaRPr lang="en-GB" b="1" dirty="0">
              <a:solidFill>
                <a:schemeClr val="bg1"/>
              </a:solidFill>
            </a:endParaRPr>
          </a:p>
        </p:txBody>
      </p:sp>
      <p:sp>
        <p:nvSpPr>
          <p:cNvPr id="45" name="TextBox 44"/>
          <p:cNvSpPr txBox="1"/>
          <p:nvPr/>
        </p:nvSpPr>
        <p:spPr>
          <a:xfrm>
            <a:off x="3256142" y="4958133"/>
            <a:ext cx="1994889" cy="369332"/>
          </a:xfrm>
          <a:prstGeom prst="rect">
            <a:avLst/>
          </a:prstGeom>
          <a:noFill/>
        </p:spPr>
        <p:txBody>
          <a:bodyPr wrap="square" rtlCol="0">
            <a:spAutoFit/>
          </a:bodyPr>
          <a:lstStyle/>
          <a:p>
            <a:r>
              <a:rPr lang="en-GB" b="1" dirty="0" smtClean="0">
                <a:solidFill>
                  <a:schemeClr val="bg1"/>
                </a:solidFill>
              </a:rPr>
              <a:t>Signed </a:t>
            </a:r>
            <a:r>
              <a:rPr lang="en-GB" b="1" dirty="0" err="1" smtClean="0">
                <a:solidFill>
                  <a:schemeClr val="bg1"/>
                </a:solidFill>
              </a:rPr>
              <a:t>int</a:t>
            </a:r>
            <a:endParaRPr lang="en-GB" b="1" dirty="0">
              <a:solidFill>
                <a:schemeClr val="bg1"/>
              </a:solidFill>
            </a:endParaRPr>
          </a:p>
        </p:txBody>
      </p:sp>
      <p:sp>
        <p:nvSpPr>
          <p:cNvPr id="46" name="TextBox 45"/>
          <p:cNvSpPr txBox="1"/>
          <p:nvPr/>
        </p:nvSpPr>
        <p:spPr>
          <a:xfrm>
            <a:off x="3249558" y="5371851"/>
            <a:ext cx="1994889" cy="369332"/>
          </a:xfrm>
          <a:prstGeom prst="rect">
            <a:avLst/>
          </a:prstGeom>
          <a:noFill/>
        </p:spPr>
        <p:txBody>
          <a:bodyPr wrap="square" rtlCol="0">
            <a:spAutoFit/>
          </a:bodyPr>
          <a:lstStyle/>
          <a:p>
            <a:r>
              <a:rPr lang="en-GB" b="1" dirty="0" smtClean="0">
                <a:solidFill>
                  <a:schemeClr val="bg1"/>
                </a:solidFill>
              </a:rPr>
              <a:t>Signed long</a:t>
            </a:r>
            <a:endParaRPr lang="en-GB" b="1" dirty="0">
              <a:solidFill>
                <a:schemeClr val="bg1"/>
              </a:solidFill>
            </a:endParaRPr>
          </a:p>
        </p:txBody>
      </p:sp>
      <p:sp>
        <p:nvSpPr>
          <p:cNvPr id="48" name="TextBox 47"/>
          <p:cNvSpPr txBox="1"/>
          <p:nvPr/>
        </p:nvSpPr>
        <p:spPr>
          <a:xfrm>
            <a:off x="5630823" y="4129595"/>
            <a:ext cx="1994889" cy="369332"/>
          </a:xfrm>
          <a:prstGeom prst="rect">
            <a:avLst/>
          </a:prstGeom>
          <a:noFill/>
        </p:spPr>
        <p:txBody>
          <a:bodyPr wrap="square" rtlCol="0">
            <a:spAutoFit/>
          </a:bodyPr>
          <a:lstStyle/>
          <a:p>
            <a:r>
              <a:rPr lang="en-GB" b="1" dirty="0" err="1" smtClean="0">
                <a:solidFill>
                  <a:schemeClr val="bg1"/>
                </a:solidFill>
              </a:rPr>
              <a:t>UnSigned</a:t>
            </a:r>
            <a:r>
              <a:rPr lang="en-GB" b="1" dirty="0" smtClean="0">
                <a:solidFill>
                  <a:schemeClr val="bg1"/>
                </a:solidFill>
              </a:rPr>
              <a:t> char</a:t>
            </a:r>
            <a:endParaRPr lang="en-GB" b="1" dirty="0">
              <a:solidFill>
                <a:schemeClr val="bg1"/>
              </a:solidFill>
            </a:endParaRPr>
          </a:p>
        </p:txBody>
      </p:sp>
      <p:sp>
        <p:nvSpPr>
          <p:cNvPr id="49" name="TextBox 48"/>
          <p:cNvSpPr txBox="1"/>
          <p:nvPr/>
        </p:nvSpPr>
        <p:spPr>
          <a:xfrm>
            <a:off x="5624239" y="4543313"/>
            <a:ext cx="1994889" cy="369332"/>
          </a:xfrm>
          <a:prstGeom prst="rect">
            <a:avLst/>
          </a:prstGeom>
          <a:noFill/>
        </p:spPr>
        <p:txBody>
          <a:bodyPr wrap="square" rtlCol="0">
            <a:spAutoFit/>
          </a:bodyPr>
          <a:lstStyle/>
          <a:p>
            <a:r>
              <a:rPr lang="en-GB" b="1" dirty="0" err="1" smtClean="0">
                <a:solidFill>
                  <a:schemeClr val="bg1"/>
                </a:solidFill>
              </a:rPr>
              <a:t>UnSigned</a:t>
            </a:r>
            <a:r>
              <a:rPr lang="en-GB" b="1" dirty="0" smtClean="0">
                <a:solidFill>
                  <a:schemeClr val="bg1"/>
                </a:solidFill>
              </a:rPr>
              <a:t> short</a:t>
            </a:r>
            <a:endParaRPr lang="en-GB" b="1" dirty="0">
              <a:solidFill>
                <a:schemeClr val="bg1"/>
              </a:solidFill>
            </a:endParaRPr>
          </a:p>
        </p:txBody>
      </p:sp>
      <p:sp>
        <p:nvSpPr>
          <p:cNvPr id="50" name="TextBox 49"/>
          <p:cNvSpPr txBox="1"/>
          <p:nvPr/>
        </p:nvSpPr>
        <p:spPr>
          <a:xfrm>
            <a:off x="5617655" y="4957031"/>
            <a:ext cx="1994889" cy="369332"/>
          </a:xfrm>
          <a:prstGeom prst="rect">
            <a:avLst/>
          </a:prstGeom>
          <a:noFill/>
        </p:spPr>
        <p:txBody>
          <a:bodyPr wrap="square" rtlCol="0">
            <a:spAutoFit/>
          </a:bodyPr>
          <a:lstStyle/>
          <a:p>
            <a:r>
              <a:rPr lang="en-GB" b="1" dirty="0" err="1" smtClean="0">
                <a:solidFill>
                  <a:schemeClr val="bg1"/>
                </a:solidFill>
              </a:rPr>
              <a:t>UnSigned</a:t>
            </a:r>
            <a:r>
              <a:rPr lang="en-GB" b="1" dirty="0" smtClean="0">
                <a:solidFill>
                  <a:schemeClr val="bg1"/>
                </a:solidFill>
              </a:rPr>
              <a:t> </a:t>
            </a:r>
            <a:r>
              <a:rPr lang="en-GB" b="1" dirty="0" err="1" smtClean="0">
                <a:solidFill>
                  <a:schemeClr val="bg1"/>
                </a:solidFill>
              </a:rPr>
              <a:t>int</a:t>
            </a:r>
            <a:endParaRPr lang="en-GB" b="1" dirty="0">
              <a:solidFill>
                <a:schemeClr val="bg1"/>
              </a:solidFill>
            </a:endParaRPr>
          </a:p>
        </p:txBody>
      </p:sp>
      <p:sp>
        <p:nvSpPr>
          <p:cNvPr id="51" name="TextBox 50"/>
          <p:cNvSpPr txBox="1"/>
          <p:nvPr/>
        </p:nvSpPr>
        <p:spPr>
          <a:xfrm>
            <a:off x="5611071" y="5370749"/>
            <a:ext cx="1994889" cy="369332"/>
          </a:xfrm>
          <a:prstGeom prst="rect">
            <a:avLst/>
          </a:prstGeom>
          <a:noFill/>
        </p:spPr>
        <p:txBody>
          <a:bodyPr wrap="square" rtlCol="0">
            <a:spAutoFit/>
          </a:bodyPr>
          <a:lstStyle/>
          <a:p>
            <a:r>
              <a:rPr lang="en-GB" b="1" dirty="0" err="1" smtClean="0">
                <a:solidFill>
                  <a:schemeClr val="bg1"/>
                </a:solidFill>
              </a:rPr>
              <a:t>UnSigned</a:t>
            </a:r>
            <a:r>
              <a:rPr lang="en-GB" b="1" dirty="0" smtClean="0">
                <a:solidFill>
                  <a:schemeClr val="bg1"/>
                </a:solidFill>
              </a:rPr>
              <a:t> long</a:t>
            </a:r>
            <a:endParaRPr lang="en-GB" b="1" dirty="0">
              <a:solidFill>
                <a:schemeClr val="bg1"/>
              </a:solidFill>
            </a:endParaRPr>
          </a:p>
        </p:txBody>
      </p:sp>
      <p:sp>
        <p:nvSpPr>
          <p:cNvPr id="53" name="Rounded Rectangle 52"/>
          <p:cNvSpPr/>
          <p:nvPr/>
        </p:nvSpPr>
        <p:spPr>
          <a:xfrm>
            <a:off x="10018246" y="3224813"/>
            <a:ext cx="1458333" cy="644018"/>
          </a:xfrm>
          <a:prstGeom prst="roundRect">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ARRAY</a:t>
            </a:r>
            <a:endParaRPr lang="en-GB" dirty="0"/>
          </a:p>
        </p:txBody>
      </p:sp>
      <p:sp>
        <p:nvSpPr>
          <p:cNvPr id="56" name="TextBox 55"/>
          <p:cNvSpPr txBox="1"/>
          <p:nvPr/>
        </p:nvSpPr>
        <p:spPr>
          <a:xfrm>
            <a:off x="9935518" y="4173981"/>
            <a:ext cx="1994889" cy="369332"/>
          </a:xfrm>
          <a:prstGeom prst="rect">
            <a:avLst/>
          </a:prstGeom>
          <a:noFill/>
        </p:spPr>
        <p:txBody>
          <a:bodyPr wrap="square" rtlCol="0">
            <a:spAutoFit/>
          </a:bodyPr>
          <a:lstStyle/>
          <a:p>
            <a:r>
              <a:rPr lang="en-GB" b="1" dirty="0" err="1" smtClean="0">
                <a:solidFill>
                  <a:schemeClr val="bg1"/>
                </a:solidFill>
              </a:rPr>
              <a:t>struct</a:t>
            </a:r>
            <a:endParaRPr lang="en-GB" b="1" dirty="0">
              <a:solidFill>
                <a:schemeClr val="bg1"/>
              </a:solidFill>
            </a:endParaRPr>
          </a:p>
        </p:txBody>
      </p:sp>
      <p:sp>
        <p:nvSpPr>
          <p:cNvPr id="57" name="TextBox 56"/>
          <p:cNvSpPr txBox="1"/>
          <p:nvPr/>
        </p:nvSpPr>
        <p:spPr>
          <a:xfrm>
            <a:off x="9928934" y="4587699"/>
            <a:ext cx="1994889" cy="369332"/>
          </a:xfrm>
          <a:prstGeom prst="rect">
            <a:avLst/>
          </a:prstGeom>
          <a:noFill/>
        </p:spPr>
        <p:txBody>
          <a:bodyPr wrap="square" rtlCol="0">
            <a:spAutoFit/>
          </a:bodyPr>
          <a:lstStyle/>
          <a:p>
            <a:r>
              <a:rPr lang="en-GB" b="1" dirty="0" smtClean="0">
                <a:solidFill>
                  <a:schemeClr val="bg1"/>
                </a:solidFill>
              </a:rPr>
              <a:t>union</a:t>
            </a:r>
            <a:endParaRPr lang="en-GB" b="1" dirty="0">
              <a:solidFill>
                <a:schemeClr val="bg1"/>
              </a:solidFill>
            </a:endParaRPr>
          </a:p>
        </p:txBody>
      </p:sp>
      <p:sp>
        <p:nvSpPr>
          <p:cNvPr id="58" name="TextBox 57"/>
          <p:cNvSpPr txBox="1"/>
          <p:nvPr/>
        </p:nvSpPr>
        <p:spPr>
          <a:xfrm>
            <a:off x="9922350" y="5001417"/>
            <a:ext cx="1994889" cy="369332"/>
          </a:xfrm>
          <a:prstGeom prst="rect">
            <a:avLst/>
          </a:prstGeom>
          <a:noFill/>
        </p:spPr>
        <p:txBody>
          <a:bodyPr wrap="square" rtlCol="0">
            <a:spAutoFit/>
          </a:bodyPr>
          <a:lstStyle/>
          <a:p>
            <a:r>
              <a:rPr lang="en-GB" b="1" dirty="0" err="1" smtClean="0">
                <a:solidFill>
                  <a:schemeClr val="bg1"/>
                </a:solidFill>
              </a:rPr>
              <a:t>enum</a:t>
            </a:r>
            <a:endParaRPr lang="en-GB" b="1" dirty="0">
              <a:solidFill>
                <a:schemeClr val="bg1"/>
              </a:solidFill>
            </a:endParaRPr>
          </a:p>
        </p:txBody>
      </p:sp>
      <p:cxnSp>
        <p:nvCxnSpPr>
          <p:cNvPr id="7" name="Straight Connector 6"/>
          <p:cNvCxnSpPr>
            <a:stCxn id="4" idx="2"/>
            <a:endCxn id="21" idx="0"/>
          </p:cNvCxnSpPr>
          <p:nvPr/>
        </p:nvCxnSpPr>
        <p:spPr>
          <a:xfrm>
            <a:off x="6096000" y="1654191"/>
            <a:ext cx="0" cy="41296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1"/>
            <a:endCxn id="22" idx="3"/>
          </p:cNvCxnSpPr>
          <p:nvPr/>
        </p:nvCxnSpPr>
        <p:spPr>
          <a:xfrm flipH="1">
            <a:off x="3662137" y="2389167"/>
            <a:ext cx="10018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1" idx="3"/>
            <a:endCxn id="24" idx="1"/>
          </p:cNvCxnSpPr>
          <p:nvPr/>
        </p:nvCxnSpPr>
        <p:spPr>
          <a:xfrm>
            <a:off x="7528035" y="2389167"/>
            <a:ext cx="108447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367861" y="2389167"/>
            <a:ext cx="430206" cy="2857900"/>
            <a:chOff x="367861" y="2389167"/>
            <a:chExt cx="430206" cy="2857900"/>
          </a:xfrm>
        </p:grpSpPr>
        <p:cxnSp>
          <p:nvCxnSpPr>
            <p:cNvPr id="60" name="Straight Connector 59"/>
            <p:cNvCxnSpPr/>
            <p:nvPr/>
          </p:nvCxnSpPr>
          <p:spPr>
            <a:xfrm>
              <a:off x="383627" y="2389167"/>
              <a:ext cx="0" cy="28579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83627" y="2424017"/>
              <a:ext cx="41444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83627" y="3906999"/>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83627" y="4327413"/>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367861" y="4795123"/>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367861" y="5247067"/>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2853558" y="3852949"/>
            <a:ext cx="357327" cy="1767235"/>
            <a:chOff x="2853558" y="3852949"/>
            <a:chExt cx="357327" cy="1767235"/>
          </a:xfrm>
        </p:grpSpPr>
        <p:cxnSp>
          <p:nvCxnSpPr>
            <p:cNvPr id="69" name="Straight Connector 68"/>
            <p:cNvCxnSpPr/>
            <p:nvPr/>
          </p:nvCxnSpPr>
          <p:spPr>
            <a:xfrm>
              <a:off x="2853558" y="3852949"/>
              <a:ext cx="0" cy="176723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869324" y="4280116"/>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869324" y="4700530"/>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2853558" y="5168240"/>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853558" y="5620184"/>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244447" y="3855354"/>
            <a:ext cx="357327" cy="1767235"/>
            <a:chOff x="5244447" y="3855354"/>
            <a:chExt cx="357327" cy="1767235"/>
          </a:xfrm>
        </p:grpSpPr>
        <p:cxnSp>
          <p:nvCxnSpPr>
            <p:cNvPr id="76" name="Straight Connector 75"/>
            <p:cNvCxnSpPr/>
            <p:nvPr/>
          </p:nvCxnSpPr>
          <p:spPr>
            <a:xfrm>
              <a:off x="5244447" y="3855354"/>
              <a:ext cx="0" cy="176723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5260213" y="4282521"/>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5260213" y="4702935"/>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5244447" y="5170645"/>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5244447" y="5622589"/>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8" name="Straight Connector 87"/>
          <p:cNvCxnSpPr>
            <a:endCxn id="26" idx="0"/>
          </p:cNvCxnSpPr>
          <p:nvPr/>
        </p:nvCxnSpPr>
        <p:spPr>
          <a:xfrm>
            <a:off x="6090745" y="2916621"/>
            <a:ext cx="5256" cy="30819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3662137" y="2711176"/>
            <a:ext cx="2428608" cy="513637"/>
            <a:chOff x="3662137" y="2711176"/>
            <a:chExt cx="2428608" cy="513637"/>
          </a:xfrm>
        </p:grpSpPr>
        <p:cxnSp>
          <p:nvCxnSpPr>
            <p:cNvPr id="81" name="Straight Connector 80"/>
            <p:cNvCxnSpPr/>
            <p:nvPr/>
          </p:nvCxnSpPr>
          <p:spPr>
            <a:xfrm>
              <a:off x="6090745" y="2711176"/>
              <a:ext cx="0" cy="20544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3662137" y="2916621"/>
              <a:ext cx="242860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667392" y="2896616"/>
              <a:ext cx="0" cy="328197"/>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9427778" y="2700645"/>
            <a:ext cx="357327" cy="2546422"/>
            <a:chOff x="9427778" y="2700645"/>
            <a:chExt cx="357327" cy="2546422"/>
          </a:xfrm>
        </p:grpSpPr>
        <p:cxnSp>
          <p:nvCxnSpPr>
            <p:cNvPr id="101" name="Straight Connector 100"/>
            <p:cNvCxnSpPr/>
            <p:nvPr/>
          </p:nvCxnSpPr>
          <p:spPr>
            <a:xfrm>
              <a:off x="9427779" y="2700645"/>
              <a:ext cx="0" cy="254642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9427779" y="3546822"/>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9443544" y="4342901"/>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9443544" y="4763315"/>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9427778" y="5231025"/>
              <a:ext cx="341561"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6090745" y="2711176"/>
            <a:ext cx="2339589" cy="513637"/>
            <a:chOff x="6090745" y="2711176"/>
            <a:chExt cx="2339589" cy="513637"/>
          </a:xfrm>
        </p:grpSpPr>
        <p:cxnSp>
          <p:nvCxnSpPr>
            <p:cNvPr id="86" name="Straight Connector 85"/>
            <p:cNvCxnSpPr/>
            <p:nvPr/>
          </p:nvCxnSpPr>
          <p:spPr>
            <a:xfrm flipH="1">
              <a:off x="6090746" y="2916621"/>
              <a:ext cx="233958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424110" y="2898129"/>
              <a:ext cx="0" cy="32668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090745" y="2711176"/>
              <a:ext cx="0" cy="20544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87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22" presetClass="entr" presetSubtype="2"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wipe(right)">
                                      <p:cBhvr>
                                        <p:cTn id="25" dur="500"/>
                                        <p:tgtEl>
                                          <p:spTgt spid="109"/>
                                        </p:tgtEl>
                                      </p:cBhvr>
                                    </p:animEffect>
                                  </p:childTnLst>
                                </p:cTn>
                              </p:par>
                              <p:par>
                                <p:cTn id="26" presetID="22" presetClass="entr" presetSubtype="8"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wipe(left)">
                                      <p:cBhvr>
                                        <p:cTn id="28" dur="500"/>
                                        <p:tgtEl>
                                          <p:spTgt spid="110"/>
                                        </p:tgtEl>
                                      </p:cBhvr>
                                    </p:animEffect>
                                  </p:childTnLst>
                                </p:cTn>
                              </p:par>
                              <p:par>
                                <p:cTn id="29" presetID="22" presetClass="entr" presetSubtype="1" fill="hold" nodeType="withEffect">
                                  <p:stCondLst>
                                    <p:cond delay="100"/>
                                  </p:stCondLst>
                                  <p:childTnLst>
                                    <p:set>
                                      <p:cBhvr>
                                        <p:cTn id="30" dur="1" fill="hold">
                                          <p:stCondLst>
                                            <p:cond delay="0"/>
                                          </p:stCondLst>
                                        </p:cTn>
                                        <p:tgtEl>
                                          <p:spTgt spid="88"/>
                                        </p:tgtEl>
                                        <p:attrNameLst>
                                          <p:attrName>style.visibility</p:attrName>
                                        </p:attrNameLst>
                                      </p:cBhvr>
                                      <p:to>
                                        <p:strVal val="visible"/>
                                      </p:to>
                                    </p:set>
                                    <p:animEffect transition="in" filter="wipe(up)">
                                      <p:cBhvr>
                                        <p:cTn id="31" dur="500"/>
                                        <p:tgtEl>
                                          <p:spTgt spid="88"/>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par>
                          <p:cTn id="48" fill="hold">
                            <p:stCondLst>
                              <p:cond delay="2600"/>
                            </p:stCondLst>
                            <p:childTnLst>
                              <p:par>
                                <p:cTn id="49" presetID="22" presetClass="entr" presetSubtype="1" fill="hold" nodeType="after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wipe(up)">
                                      <p:cBhvr>
                                        <p:cTn id="51" dur="500"/>
                                        <p:tgtEl>
                                          <p:spTgt spid="111"/>
                                        </p:tgtEl>
                                      </p:cBhvr>
                                    </p:animEffect>
                                  </p:childTnLst>
                                </p:cTn>
                              </p:par>
                              <p:par>
                                <p:cTn id="52" presetID="22" presetClass="entr" presetSubtype="1"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wipe(up)">
                                      <p:cBhvr>
                                        <p:cTn id="54" dur="500"/>
                                        <p:tgtEl>
                                          <p:spTgt spid="112"/>
                                        </p:tgtEl>
                                      </p:cBhvr>
                                    </p:animEffect>
                                  </p:childTnLst>
                                </p:cTn>
                              </p:par>
                              <p:par>
                                <p:cTn id="55" presetID="22" presetClass="entr" presetSubtype="1"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wipe(up)">
                                      <p:cBhvr>
                                        <p:cTn id="57" dur="500"/>
                                        <p:tgtEl>
                                          <p:spTgt spid="113"/>
                                        </p:tgtEl>
                                      </p:cBhvr>
                                    </p:animEffect>
                                  </p:childTnLst>
                                </p:cTn>
                              </p:par>
                              <p:par>
                                <p:cTn id="58" presetID="22" presetClass="entr" presetSubtype="1" fill="hold" nodeType="withEffect">
                                  <p:stCondLst>
                                    <p:cond delay="0"/>
                                  </p:stCondLst>
                                  <p:childTnLst>
                                    <p:set>
                                      <p:cBhvr>
                                        <p:cTn id="59" dur="1" fill="hold">
                                          <p:stCondLst>
                                            <p:cond delay="0"/>
                                          </p:stCondLst>
                                        </p:cTn>
                                        <p:tgtEl>
                                          <p:spTgt spid="114"/>
                                        </p:tgtEl>
                                        <p:attrNameLst>
                                          <p:attrName>style.visibility</p:attrName>
                                        </p:attrNameLst>
                                      </p:cBhvr>
                                      <p:to>
                                        <p:strVal val="visible"/>
                                      </p:to>
                                    </p:set>
                                    <p:animEffect transition="in" filter="wipe(up)">
                                      <p:cBhvr>
                                        <p:cTn id="60" dur="500"/>
                                        <p:tgtEl>
                                          <p:spTgt spid="114"/>
                                        </p:tgtEl>
                                      </p:cBhvr>
                                    </p:animEffect>
                                  </p:childTnLst>
                                </p:cTn>
                              </p:par>
                            </p:childTnLst>
                          </p:cTn>
                        </p:par>
                        <p:par>
                          <p:cTn id="61" fill="hold">
                            <p:stCondLst>
                              <p:cond delay="31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fade">
                                      <p:cBhvr>
                                        <p:cTn id="106" dur="500"/>
                                        <p:tgtEl>
                                          <p:spTgt spid="5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fade">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animBg="1"/>
      <p:bldP spid="24" grpId="0" animBg="1"/>
      <p:bldP spid="25" grpId="0" animBg="1"/>
      <p:bldP spid="26" grpId="0" animBg="1"/>
      <p:bldP spid="2" grpId="0"/>
      <p:bldP spid="29" grpId="0"/>
      <p:bldP spid="31" grpId="0"/>
      <p:bldP spid="34" grpId="0"/>
      <p:bldP spid="35" grpId="0"/>
      <p:bldP spid="36" grpId="0"/>
      <p:bldP spid="41" grpId="0"/>
      <p:bldP spid="45" grpId="0"/>
      <p:bldP spid="46" grpId="0"/>
      <p:bldP spid="48" grpId="0"/>
      <p:bldP spid="49" grpId="0"/>
      <p:bldP spid="50" grpId="0"/>
      <p:bldP spid="51" grpId="0"/>
      <p:bldP spid="53" grpId="0" animBg="1"/>
      <p:bldP spid="56" grpId="0"/>
      <p:bldP spid="57" grpId="0"/>
      <p:bldP spid="5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p:cNvSpPr txBox="1"/>
          <p:nvPr/>
        </p:nvSpPr>
        <p:spPr>
          <a:xfrm>
            <a:off x="580580" y="1207454"/>
            <a:ext cx="10931525" cy="830997"/>
          </a:xfrm>
          <a:prstGeom prst="rect">
            <a:avLst/>
          </a:prstGeom>
          <a:noFill/>
        </p:spPr>
        <p:txBody>
          <a:bodyPr wrap="square" rtlCol="0">
            <a:spAutoFit/>
          </a:bodyPr>
          <a:lstStyle/>
          <a:p>
            <a:r>
              <a:rPr lang="en-GB" sz="2400" i="1" dirty="0">
                <a:solidFill>
                  <a:schemeClr val="bg1"/>
                </a:solidFill>
              </a:rPr>
              <a:t>The INTEGER data type stores whole numbers that range from </a:t>
            </a:r>
            <a:r>
              <a:rPr lang="en-GB" sz="2400" i="1" dirty="0">
                <a:solidFill>
                  <a:srgbClr val="FFC000"/>
                </a:solidFill>
              </a:rPr>
              <a:t>-</a:t>
            </a:r>
            <a:r>
              <a:rPr lang="en-GB" sz="2400" i="1" dirty="0" smtClean="0">
                <a:solidFill>
                  <a:srgbClr val="FFC000"/>
                </a:solidFill>
              </a:rPr>
              <a:t>2,147,483,648</a:t>
            </a:r>
            <a:r>
              <a:rPr lang="en-GB" sz="2400" i="1" dirty="0" smtClean="0">
                <a:solidFill>
                  <a:schemeClr val="bg1"/>
                </a:solidFill>
              </a:rPr>
              <a:t> </a:t>
            </a:r>
            <a:r>
              <a:rPr lang="en-GB" sz="2400" i="1" dirty="0">
                <a:solidFill>
                  <a:schemeClr val="bg1"/>
                </a:solidFill>
              </a:rPr>
              <a:t>to </a:t>
            </a:r>
            <a:r>
              <a:rPr lang="en-GB" sz="2400" i="1" dirty="0">
                <a:solidFill>
                  <a:srgbClr val="FFC000"/>
                </a:solidFill>
              </a:rPr>
              <a:t>2,147,483,647</a:t>
            </a:r>
            <a:r>
              <a:rPr lang="en-GB" sz="2400" i="1" dirty="0">
                <a:solidFill>
                  <a:schemeClr val="bg1"/>
                </a:solidFill>
              </a:rPr>
              <a:t> for 9 or 10 digits of precision.</a:t>
            </a:r>
          </a:p>
        </p:txBody>
      </p:sp>
      <p:sp>
        <p:nvSpPr>
          <p:cNvPr id="42" name="Rounded Rectangle 41"/>
          <p:cNvSpPr/>
          <p:nvPr/>
        </p:nvSpPr>
        <p:spPr>
          <a:xfrm>
            <a:off x="4782552" y="2342353"/>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18" name="Group 17"/>
          <p:cNvGrpSpPr/>
          <p:nvPr/>
        </p:nvGrpSpPr>
        <p:grpSpPr>
          <a:xfrm>
            <a:off x="1313029" y="3228016"/>
            <a:ext cx="2988678" cy="430138"/>
            <a:chOff x="235785" y="3564233"/>
            <a:chExt cx="2988678" cy="430138"/>
          </a:xfrm>
        </p:grpSpPr>
        <p:grpSp>
          <p:nvGrpSpPr>
            <p:cNvPr id="7" name="Group 6"/>
            <p:cNvGrpSpPr/>
            <p:nvPr/>
          </p:nvGrpSpPr>
          <p:grpSpPr>
            <a:xfrm>
              <a:off x="340059" y="3628515"/>
              <a:ext cx="2759233" cy="307982"/>
              <a:chOff x="227655" y="3733442"/>
              <a:chExt cx="2759233" cy="307982"/>
            </a:xfrm>
          </p:grpSpPr>
          <p:sp>
            <p:nvSpPr>
              <p:cNvPr id="6" name="Rounded Rectangle 5"/>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5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2" name="Group 91"/>
          <p:cNvGrpSpPr/>
          <p:nvPr/>
        </p:nvGrpSpPr>
        <p:grpSpPr>
          <a:xfrm>
            <a:off x="4601661" y="3221608"/>
            <a:ext cx="2988678" cy="430138"/>
            <a:chOff x="235785" y="3564233"/>
            <a:chExt cx="2988678" cy="430138"/>
          </a:xfrm>
        </p:grpSpPr>
        <p:grpSp>
          <p:nvGrpSpPr>
            <p:cNvPr id="95" name="Group 94"/>
            <p:cNvGrpSpPr/>
            <p:nvPr/>
          </p:nvGrpSpPr>
          <p:grpSpPr>
            <a:xfrm>
              <a:off x="340059" y="3628515"/>
              <a:ext cx="2759233" cy="307982"/>
              <a:chOff x="227655" y="3733442"/>
              <a:chExt cx="2759233" cy="307982"/>
            </a:xfrm>
          </p:grpSpPr>
          <p:sp>
            <p:nvSpPr>
              <p:cNvPr id="101" name="Rounded Rectangle 100"/>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0" name="Rectangle 99"/>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p:cNvGrpSpPr/>
          <p:nvPr/>
        </p:nvGrpSpPr>
        <p:grpSpPr>
          <a:xfrm>
            <a:off x="7890293" y="3215200"/>
            <a:ext cx="2988678" cy="430138"/>
            <a:chOff x="235785" y="3564233"/>
            <a:chExt cx="2988678" cy="430138"/>
          </a:xfrm>
        </p:grpSpPr>
        <p:grpSp>
          <p:nvGrpSpPr>
            <p:cNvPr id="110" name="Group 109"/>
            <p:cNvGrpSpPr/>
            <p:nvPr/>
          </p:nvGrpSpPr>
          <p:grpSpPr>
            <a:xfrm>
              <a:off x="340059" y="3628515"/>
              <a:ext cx="2759233" cy="307982"/>
              <a:chOff x="227655" y="3733442"/>
              <a:chExt cx="2759233" cy="307982"/>
            </a:xfrm>
          </p:grpSpPr>
          <p:sp>
            <p:nvSpPr>
              <p:cNvPr id="112" name="Rounded Rectangle 111"/>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ounded Rectangle 112"/>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ounded Rectangle 113"/>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ounded Rectangle 114"/>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ounded Rectangle 115"/>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ounded Rectangle 116"/>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ounded Rectangle 117"/>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ounded Rectangle 118"/>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1313029" y="3957266"/>
            <a:ext cx="2988678" cy="430138"/>
            <a:chOff x="235785" y="3564233"/>
            <a:chExt cx="2988678" cy="430138"/>
          </a:xfrm>
        </p:grpSpPr>
        <p:grpSp>
          <p:nvGrpSpPr>
            <p:cNvPr id="144" name="Group 143"/>
            <p:cNvGrpSpPr/>
            <p:nvPr/>
          </p:nvGrpSpPr>
          <p:grpSpPr>
            <a:xfrm>
              <a:off x="340059" y="3628515"/>
              <a:ext cx="2759233" cy="307982"/>
              <a:chOff x="227655" y="3733442"/>
              <a:chExt cx="2759233" cy="307982"/>
            </a:xfrm>
          </p:grpSpPr>
          <p:sp>
            <p:nvSpPr>
              <p:cNvPr id="146" name="Rounded Rectangle 145"/>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ounded Rectangle 14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ounded Rectangle 14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ounded Rectangle 14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ounded Rectangle 14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ounded Rectangle 15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ounded Rectangle 15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ounded Rectangle 15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p:cNvGrpSpPr/>
          <p:nvPr/>
        </p:nvGrpSpPr>
        <p:grpSpPr>
          <a:xfrm>
            <a:off x="4444404" y="3838101"/>
            <a:ext cx="4967453" cy="652081"/>
            <a:chOff x="7599101" y="4301452"/>
            <a:chExt cx="4967453" cy="652081"/>
          </a:xfrm>
        </p:grpSpPr>
        <p:sp>
          <p:nvSpPr>
            <p:cNvPr id="21" name="TextBox 20"/>
            <p:cNvSpPr txBox="1"/>
            <p:nvPr/>
          </p:nvSpPr>
          <p:spPr>
            <a:xfrm>
              <a:off x="7599101" y="4307202"/>
              <a:ext cx="1203154" cy="646331"/>
            </a:xfrm>
            <a:prstGeom prst="rect">
              <a:avLst/>
            </a:prstGeom>
            <a:noFill/>
          </p:spPr>
          <p:txBody>
            <a:bodyPr wrap="square" rtlCol="0">
              <a:spAutoFit/>
            </a:bodyPr>
            <a:lstStyle/>
            <a:p>
              <a:pPr algn="ctr"/>
              <a:r>
                <a:rPr lang="en-GB" sz="3600" b="1" dirty="0" smtClean="0">
                  <a:solidFill>
                    <a:srgbClr val="FFC000"/>
                  </a:solidFill>
                </a:rPr>
                <a:t>2</a:t>
              </a:r>
              <a:r>
                <a:rPr lang="en-GB" sz="3600" b="1" baseline="30000" dirty="0" smtClean="0">
                  <a:solidFill>
                    <a:srgbClr val="FFC000"/>
                  </a:solidFill>
                </a:rPr>
                <a:t>32</a:t>
              </a:r>
              <a:endParaRPr lang="en-GB" sz="3600" b="1" dirty="0">
                <a:solidFill>
                  <a:srgbClr val="FFC000"/>
                </a:solidFill>
              </a:endParaRPr>
            </a:p>
          </p:txBody>
        </p:sp>
        <p:sp>
          <p:nvSpPr>
            <p:cNvPr id="188" name="TextBox 187"/>
            <p:cNvSpPr txBox="1"/>
            <p:nvPr/>
          </p:nvSpPr>
          <p:spPr>
            <a:xfrm>
              <a:off x="8088385" y="4304327"/>
              <a:ext cx="1203154" cy="646331"/>
            </a:xfrm>
            <a:prstGeom prst="rect">
              <a:avLst/>
            </a:prstGeom>
            <a:noFill/>
          </p:spPr>
          <p:txBody>
            <a:bodyPr wrap="square" rtlCol="0">
              <a:spAutoFit/>
            </a:bodyPr>
            <a:lstStyle/>
            <a:p>
              <a:pPr algn="ctr"/>
              <a:r>
                <a:rPr lang="en-GB" sz="3600" b="1" dirty="0" smtClean="0">
                  <a:solidFill>
                    <a:srgbClr val="FFC000"/>
                  </a:solidFill>
                </a:rPr>
                <a:t>=</a:t>
              </a:r>
              <a:endParaRPr lang="en-GB" sz="3600" b="1" dirty="0">
                <a:solidFill>
                  <a:srgbClr val="FFC000"/>
                </a:solidFill>
              </a:endParaRPr>
            </a:p>
          </p:txBody>
        </p:sp>
        <p:sp>
          <p:nvSpPr>
            <p:cNvPr id="189" name="TextBox 188"/>
            <p:cNvSpPr txBox="1"/>
            <p:nvPr/>
          </p:nvSpPr>
          <p:spPr>
            <a:xfrm>
              <a:off x="8224739" y="4301452"/>
              <a:ext cx="4341815" cy="646331"/>
            </a:xfrm>
            <a:prstGeom prst="rect">
              <a:avLst/>
            </a:prstGeom>
            <a:noFill/>
          </p:spPr>
          <p:txBody>
            <a:bodyPr wrap="square" rtlCol="0">
              <a:spAutoFit/>
            </a:bodyPr>
            <a:lstStyle/>
            <a:p>
              <a:pPr algn="ctr"/>
              <a:r>
                <a:rPr lang="en-GB" sz="3600" b="1" dirty="0">
                  <a:solidFill>
                    <a:srgbClr val="FFC000"/>
                  </a:solidFill>
                </a:rPr>
                <a:t>4,294,967,296 </a:t>
              </a:r>
            </a:p>
          </p:txBody>
        </p:sp>
      </p:gr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190" name="TextBox 189"/>
          <p:cNvSpPr txBox="1"/>
          <p:nvPr/>
        </p:nvSpPr>
        <p:spPr>
          <a:xfrm>
            <a:off x="2139270" y="5469995"/>
            <a:ext cx="7814145" cy="369332"/>
          </a:xfrm>
          <a:prstGeom prst="rect">
            <a:avLst/>
          </a:prstGeom>
          <a:solidFill>
            <a:srgbClr val="EE266E"/>
          </a:solidFill>
        </p:spPr>
        <p:txBody>
          <a:bodyPr wrap="square" rtlCol="0">
            <a:spAutoFit/>
          </a:bodyPr>
          <a:lstStyle/>
          <a:p>
            <a:pPr algn="ctr"/>
            <a:r>
              <a:rPr lang="en-GB" b="1" dirty="0">
                <a:solidFill>
                  <a:schemeClr val="bg1"/>
                </a:solidFill>
              </a:rPr>
              <a:t>NOTE: The number 2,147,483,648 is a reserved value and cannot be used.</a:t>
            </a:r>
          </a:p>
        </p:txBody>
      </p:sp>
      <p:sp>
        <p:nvSpPr>
          <p:cNvPr id="27" name="TextBox 26"/>
          <p:cNvSpPr txBox="1"/>
          <p:nvPr/>
        </p:nvSpPr>
        <p:spPr>
          <a:xfrm>
            <a:off x="3930684" y="4716097"/>
            <a:ext cx="4245567" cy="523220"/>
          </a:xfrm>
          <a:prstGeom prst="rect">
            <a:avLst/>
          </a:prstGeom>
          <a:noFill/>
        </p:spPr>
        <p:txBody>
          <a:bodyPr wrap="square" rtlCol="0">
            <a:spAutoFit/>
          </a:bodyPr>
          <a:lstStyle/>
          <a:p>
            <a:pPr algn="ctr"/>
            <a:r>
              <a:rPr lang="en-GB" sz="2800" b="1" dirty="0" smtClean="0">
                <a:solidFill>
                  <a:srgbClr val="FFC000"/>
                </a:solidFill>
              </a:rPr>
              <a:t>BUT WHY RANGE IS HALF?</a:t>
            </a:r>
            <a:endParaRPr lang="en-GB" sz="2800" b="1" dirty="0">
              <a:solidFill>
                <a:srgbClr val="FFC000"/>
              </a:solidFill>
            </a:endParaRPr>
          </a:p>
        </p:txBody>
      </p:sp>
    </p:spTree>
    <p:extLst>
      <p:ext uri="{BB962C8B-B14F-4D97-AF65-F5344CB8AC3E}">
        <p14:creationId xmlns:p14="http://schemas.microsoft.com/office/powerpoint/2010/main" val="245198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fade">
                                      <p:cBhvr>
                                        <p:cTn id="23" dur="500"/>
                                        <p:tgtEl>
                                          <p:spTgt spid="1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7599" y="264695"/>
            <a:ext cx="1490708" cy="7028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3131" y="2321005"/>
            <a:ext cx="9445739" cy="2215991"/>
          </a:xfrm>
          <a:prstGeom prst="rect">
            <a:avLst/>
          </a:prstGeom>
          <a:noFill/>
        </p:spPr>
        <p:txBody>
          <a:bodyPr wrap="square" rtlCol="0">
            <a:spAutoFit/>
          </a:bodyPr>
          <a:lstStyle/>
          <a:p>
            <a:pPr algn="ctr"/>
            <a:r>
              <a:rPr lang="en-GB" sz="13800" b="1" dirty="0" smtClean="0">
                <a:solidFill>
                  <a:schemeClr val="bg1"/>
                </a:solidFill>
              </a:rPr>
              <a:t>LIGHTS OFF!</a:t>
            </a:r>
            <a:endParaRPr lang="en-GB" sz="13800" b="1" dirty="0">
              <a:solidFill>
                <a:schemeClr val="bg1"/>
              </a:solidFill>
            </a:endParaRPr>
          </a:p>
        </p:txBody>
      </p:sp>
    </p:spTree>
    <p:extLst>
      <p:ext uri="{BB962C8B-B14F-4D97-AF65-F5344CB8AC3E}">
        <p14:creationId xmlns:p14="http://schemas.microsoft.com/office/powerpoint/2010/main" val="30847969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Rounded Rectangle 41"/>
          <p:cNvSpPr/>
          <p:nvPr/>
        </p:nvSpPr>
        <p:spPr>
          <a:xfrm>
            <a:off x="4782552" y="110711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18" name="Group 17"/>
          <p:cNvGrpSpPr/>
          <p:nvPr/>
        </p:nvGrpSpPr>
        <p:grpSpPr>
          <a:xfrm>
            <a:off x="1313029" y="1992778"/>
            <a:ext cx="2988678" cy="430138"/>
            <a:chOff x="235785" y="3564233"/>
            <a:chExt cx="2988678" cy="430138"/>
          </a:xfrm>
        </p:grpSpPr>
        <p:grpSp>
          <p:nvGrpSpPr>
            <p:cNvPr id="7" name="Group 6"/>
            <p:cNvGrpSpPr/>
            <p:nvPr/>
          </p:nvGrpSpPr>
          <p:grpSpPr>
            <a:xfrm>
              <a:off x="340059" y="3628515"/>
              <a:ext cx="2759233" cy="307982"/>
              <a:chOff x="227655" y="3733442"/>
              <a:chExt cx="2759233" cy="307982"/>
            </a:xfrm>
          </p:grpSpPr>
          <p:sp>
            <p:nvSpPr>
              <p:cNvPr id="6" name="Rounded Rectangle 5"/>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5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2" name="Group 91"/>
          <p:cNvGrpSpPr/>
          <p:nvPr/>
        </p:nvGrpSpPr>
        <p:grpSpPr>
          <a:xfrm>
            <a:off x="4601661" y="1986370"/>
            <a:ext cx="2988678" cy="430138"/>
            <a:chOff x="235785" y="3564233"/>
            <a:chExt cx="2988678" cy="430138"/>
          </a:xfrm>
        </p:grpSpPr>
        <p:grpSp>
          <p:nvGrpSpPr>
            <p:cNvPr id="95" name="Group 94"/>
            <p:cNvGrpSpPr/>
            <p:nvPr/>
          </p:nvGrpSpPr>
          <p:grpSpPr>
            <a:xfrm>
              <a:off x="340059" y="3628515"/>
              <a:ext cx="2759233" cy="307982"/>
              <a:chOff x="227655" y="3733442"/>
              <a:chExt cx="2759233" cy="307982"/>
            </a:xfrm>
          </p:grpSpPr>
          <p:sp>
            <p:nvSpPr>
              <p:cNvPr id="101" name="Rounded Rectangle 100"/>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0" name="Rectangle 99"/>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p:cNvGrpSpPr/>
          <p:nvPr/>
        </p:nvGrpSpPr>
        <p:grpSpPr>
          <a:xfrm>
            <a:off x="7890293" y="1979962"/>
            <a:ext cx="2988678" cy="430138"/>
            <a:chOff x="235785" y="3564233"/>
            <a:chExt cx="2988678" cy="430138"/>
          </a:xfrm>
        </p:grpSpPr>
        <p:grpSp>
          <p:nvGrpSpPr>
            <p:cNvPr id="110" name="Group 109"/>
            <p:cNvGrpSpPr/>
            <p:nvPr/>
          </p:nvGrpSpPr>
          <p:grpSpPr>
            <a:xfrm>
              <a:off x="340059" y="3628515"/>
              <a:ext cx="2759233" cy="307982"/>
              <a:chOff x="227655" y="3733442"/>
              <a:chExt cx="2759233" cy="307982"/>
            </a:xfrm>
          </p:grpSpPr>
          <p:sp>
            <p:nvSpPr>
              <p:cNvPr id="112" name="Rounded Rectangle 111"/>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ounded Rectangle 112"/>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ounded Rectangle 113"/>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ounded Rectangle 114"/>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ounded Rectangle 115"/>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ounded Rectangle 116"/>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ounded Rectangle 117"/>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ounded Rectangle 118"/>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1313029" y="2722028"/>
            <a:ext cx="2988678" cy="430138"/>
            <a:chOff x="235785" y="3564233"/>
            <a:chExt cx="2988678" cy="430138"/>
          </a:xfrm>
        </p:grpSpPr>
        <p:grpSp>
          <p:nvGrpSpPr>
            <p:cNvPr id="144" name="Group 143"/>
            <p:cNvGrpSpPr/>
            <p:nvPr/>
          </p:nvGrpSpPr>
          <p:grpSpPr>
            <a:xfrm>
              <a:off x="340059" y="3628515"/>
              <a:ext cx="2759233" cy="307982"/>
              <a:chOff x="227655" y="3733442"/>
              <a:chExt cx="2759233" cy="307982"/>
            </a:xfrm>
          </p:grpSpPr>
          <p:sp>
            <p:nvSpPr>
              <p:cNvPr id="146" name="Rounded Rectangle 145"/>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ounded Rectangle 14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ounded Rectangle 14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ounded Rectangle 14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ounded Rectangle 14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ounded Rectangle 15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ounded Rectangle 15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ounded Rectangle 15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190" name="TextBox 189"/>
          <p:cNvSpPr txBox="1"/>
          <p:nvPr/>
        </p:nvSpPr>
        <p:spPr>
          <a:xfrm>
            <a:off x="2139270" y="5469995"/>
            <a:ext cx="7814145" cy="369332"/>
          </a:xfrm>
          <a:prstGeom prst="rect">
            <a:avLst/>
          </a:prstGeom>
          <a:solidFill>
            <a:srgbClr val="EE266E"/>
          </a:solidFill>
        </p:spPr>
        <p:txBody>
          <a:bodyPr wrap="square" rtlCol="0">
            <a:spAutoFit/>
          </a:bodyPr>
          <a:lstStyle/>
          <a:p>
            <a:pPr algn="ctr"/>
            <a:r>
              <a:rPr lang="en-GB" b="1" dirty="0">
                <a:solidFill>
                  <a:schemeClr val="bg1"/>
                </a:solidFill>
              </a:rPr>
              <a:t>NOTE: The number 2,147,483,648 is a reserved value and cannot be used.</a:t>
            </a:r>
          </a:p>
        </p:txBody>
      </p:sp>
      <p:sp>
        <p:nvSpPr>
          <p:cNvPr id="59" name="Rounded Rectangle 58"/>
          <p:cNvSpPr/>
          <p:nvPr/>
        </p:nvSpPr>
        <p:spPr>
          <a:xfrm>
            <a:off x="9411928" y="187112"/>
            <a:ext cx="2502216" cy="594934"/>
          </a:xfrm>
          <a:prstGeom prst="roundRect">
            <a:avLst/>
          </a:prstGeom>
          <a:solidFill>
            <a:srgbClr val="EE26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KEYWORD:</a:t>
            </a:r>
            <a:r>
              <a:rPr lang="en-IN" b="1" dirty="0" smtClean="0"/>
              <a:t> </a:t>
            </a:r>
            <a:r>
              <a:rPr lang="en-IN" b="1" dirty="0" err="1" smtClean="0">
                <a:solidFill>
                  <a:srgbClr val="FFFF00"/>
                </a:solidFill>
              </a:rPr>
              <a:t>int</a:t>
            </a:r>
            <a:endParaRPr lang="en-GB" b="1" dirty="0">
              <a:solidFill>
                <a:srgbClr val="FFFF00"/>
              </a:solidFill>
            </a:endParaRPr>
          </a:p>
        </p:txBody>
      </p:sp>
    </p:spTree>
    <p:extLst>
      <p:ext uri="{BB962C8B-B14F-4D97-AF65-F5344CB8AC3E}">
        <p14:creationId xmlns:p14="http://schemas.microsoft.com/office/powerpoint/2010/main" val="8090684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Rounded Rectangle 41"/>
          <p:cNvSpPr/>
          <p:nvPr/>
        </p:nvSpPr>
        <p:spPr>
          <a:xfrm>
            <a:off x="4782552" y="1107115"/>
            <a:ext cx="2543620" cy="594934"/>
          </a:xfrm>
          <a:prstGeom prst="roundRect">
            <a:avLst/>
          </a:prstGeom>
          <a:solidFill>
            <a:srgbClr val="EE2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 BYTES</a:t>
            </a:r>
            <a:endParaRPr lang="en-GB" b="1" dirty="0"/>
          </a:p>
        </p:txBody>
      </p:sp>
      <p:grpSp>
        <p:nvGrpSpPr>
          <p:cNvPr id="18" name="Group 17"/>
          <p:cNvGrpSpPr/>
          <p:nvPr/>
        </p:nvGrpSpPr>
        <p:grpSpPr>
          <a:xfrm>
            <a:off x="1313029" y="1992778"/>
            <a:ext cx="2988678" cy="430138"/>
            <a:chOff x="235785" y="3564233"/>
            <a:chExt cx="2988678" cy="430138"/>
          </a:xfrm>
        </p:grpSpPr>
        <p:grpSp>
          <p:nvGrpSpPr>
            <p:cNvPr id="7" name="Group 6"/>
            <p:cNvGrpSpPr/>
            <p:nvPr/>
          </p:nvGrpSpPr>
          <p:grpSpPr>
            <a:xfrm>
              <a:off x="340059" y="3628515"/>
              <a:ext cx="2759233" cy="307982"/>
              <a:chOff x="227655" y="3733442"/>
              <a:chExt cx="2759233" cy="307982"/>
            </a:xfrm>
          </p:grpSpPr>
          <p:sp>
            <p:nvSpPr>
              <p:cNvPr id="6" name="Rounded Rectangle 5"/>
              <p:cNvSpPr/>
              <p:nvPr/>
            </p:nvSpPr>
            <p:spPr>
              <a:xfrm>
                <a:off x="227655" y="3752666"/>
                <a:ext cx="288758" cy="288758"/>
              </a:xfrm>
              <a:prstGeom prst="roundRect">
                <a:avLst/>
              </a:prstGeom>
              <a:solidFill>
                <a:srgbClr val="EE266E"/>
              </a:solidFill>
              <a:ln>
                <a:solidFill>
                  <a:srgbClr val="EE2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45"/>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ounded Rectangle 5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ounded Rectangle 5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ounded Rectangle 5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2" name="Group 91"/>
          <p:cNvGrpSpPr/>
          <p:nvPr/>
        </p:nvGrpSpPr>
        <p:grpSpPr>
          <a:xfrm>
            <a:off x="4601661" y="1986370"/>
            <a:ext cx="2988678" cy="430138"/>
            <a:chOff x="235785" y="3564233"/>
            <a:chExt cx="2988678" cy="430138"/>
          </a:xfrm>
        </p:grpSpPr>
        <p:grpSp>
          <p:nvGrpSpPr>
            <p:cNvPr id="95" name="Group 94"/>
            <p:cNvGrpSpPr/>
            <p:nvPr/>
          </p:nvGrpSpPr>
          <p:grpSpPr>
            <a:xfrm>
              <a:off x="340059" y="3628515"/>
              <a:ext cx="2759233" cy="307982"/>
              <a:chOff x="227655" y="3733442"/>
              <a:chExt cx="2759233" cy="307982"/>
            </a:xfrm>
          </p:grpSpPr>
          <p:sp>
            <p:nvSpPr>
              <p:cNvPr id="101" name="Rounded Rectangle 100"/>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ounded Rectangle 102"/>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ounded Rectangle 103"/>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ounded Rectangle 105"/>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ounded Rectangle 106"/>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ounded Rectangle 107"/>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0" name="Rectangle 99"/>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p:cNvGrpSpPr/>
          <p:nvPr/>
        </p:nvGrpSpPr>
        <p:grpSpPr>
          <a:xfrm>
            <a:off x="7890293" y="1979962"/>
            <a:ext cx="2988678" cy="430138"/>
            <a:chOff x="235785" y="3564233"/>
            <a:chExt cx="2988678" cy="430138"/>
          </a:xfrm>
        </p:grpSpPr>
        <p:grpSp>
          <p:nvGrpSpPr>
            <p:cNvPr id="110" name="Group 109"/>
            <p:cNvGrpSpPr/>
            <p:nvPr/>
          </p:nvGrpSpPr>
          <p:grpSpPr>
            <a:xfrm>
              <a:off x="340059" y="3628515"/>
              <a:ext cx="2759233" cy="307982"/>
              <a:chOff x="227655" y="3733442"/>
              <a:chExt cx="2759233" cy="307982"/>
            </a:xfrm>
          </p:grpSpPr>
          <p:sp>
            <p:nvSpPr>
              <p:cNvPr id="112" name="Rounded Rectangle 111"/>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ounded Rectangle 112"/>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ounded Rectangle 113"/>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ounded Rectangle 114"/>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ounded Rectangle 115"/>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ounded Rectangle 116"/>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ounded Rectangle 117"/>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ounded Rectangle 118"/>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p:cNvGrpSpPr/>
          <p:nvPr/>
        </p:nvGrpSpPr>
        <p:grpSpPr>
          <a:xfrm>
            <a:off x="1313029" y="2722028"/>
            <a:ext cx="2988678" cy="430138"/>
            <a:chOff x="235785" y="3564233"/>
            <a:chExt cx="2988678" cy="430138"/>
          </a:xfrm>
        </p:grpSpPr>
        <p:grpSp>
          <p:nvGrpSpPr>
            <p:cNvPr id="144" name="Group 143"/>
            <p:cNvGrpSpPr/>
            <p:nvPr/>
          </p:nvGrpSpPr>
          <p:grpSpPr>
            <a:xfrm>
              <a:off x="340059" y="3628515"/>
              <a:ext cx="2759233" cy="307982"/>
              <a:chOff x="227655" y="3733442"/>
              <a:chExt cx="2759233" cy="307982"/>
            </a:xfrm>
          </p:grpSpPr>
          <p:sp>
            <p:nvSpPr>
              <p:cNvPr id="146" name="Rounded Rectangle 145"/>
              <p:cNvSpPr/>
              <p:nvPr/>
            </p:nvSpPr>
            <p:spPr>
              <a:xfrm>
                <a:off x="227655"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ounded Rectangle 146"/>
              <p:cNvSpPr/>
              <p:nvPr/>
            </p:nvSpPr>
            <p:spPr>
              <a:xfrm>
                <a:off x="580580" y="375266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ounded Rectangle 147"/>
              <p:cNvSpPr/>
              <p:nvPr/>
            </p:nvSpPr>
            <p:spPr>
              <a:xfrm>
                <a:off x="933505" y="374946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ounded Rectangle 148"/>
              <p:cNvSpPr/>
              <p:nvPr/>
            </p:nvSpPr>
            <p:spPr>
              <a:xfrm>
                <a:off x="1286430" y="3746258"/>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ounded Rectangle 149"/>
              <p:cNvSpPr/>
              <p:nvPr/>
            </p:nvSpPr>
            <p:spPr>
              <a:xfrm>
                <a:off x="1639355" y="3743054"/>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ounded Rectangle 150"/>
              <p:cNvSpPr/>
              <p:nvPr/>
            </p:nvSpPr>
            <p:spPr>
              <a:xfrm>
                <a:off x="1992280" y="3739850"/>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ounded Rectangle 151"/>
              <p:cNvSpPr/>
              <p:nvPr/>
            </p:nvSpPr>
            <p:spPr>
              <a:xfrm>
                <a:off x="2345205" y="3736646"/>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ounded Rectangle 152"/>
              <p:cNvSpPr/>
              <p:nvPr/>
            </p:nvSpPr>
            <p:spPr>
              <a:xfrm>
                <a:off x="2698130" y="3733442"/>
                <a:ext cx="288758" cy="288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5" name="Rectangle 144"/>
            <p:cNvSpPr/>
            <p:nvPr/>
          </p:nvSpPr>
          <p:spPr>
            <a:xfrm>
              <a:off x="235785" y="3564233"/>
              <a:ext cx="2988678" cy="4301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190" name="TextBox 189"/>
          <p:cNvSpPr txBox="1"/>
          <p:nvPr/>
        </p:nvSpPr>
        <p:spPr>
          <a:xfrm>
            <a:off x="2139270" y="5469995"/>
            <a:ext cx="7814145" cy="369332"/>
          </a:xfrm>
          <a:prstGeom prst="rect">
            <a:avLst/>
          </a:prstGeom>
          <a:solidFill>
            <a:srgbClr val="EE266E"/>
          </a:solidFill>
        </p:spPr>
        <p:txBody>
          <a:bodyPr wrap="square" rtlCol="0">
            <a:spAutoFit/>
          </a:bodyPr>
          <a:lstStyle/>
          <a:p>
            <a:pPr algn="ctr"/>
            <a:r>
              <a:rPr lang="en-GB" b="1" dirty="0">
                <a:solidFill>
                  <a:schemeClr val="bg1"/>
                </a:solidFill>
              </a:rPr>
              <a:t>NOTE: The number 2,147,483,648 is a reserved value and cannot be used.</a:t>
            </a:r>
          </a:p>
        </p:txBody>
      </p:sp>
      <p:cxnSp>
        <p:nvCxnSpPr>
          <p:cNvPr id="4" name="Straight Arrow Connector 3"/>
          <p:cNvCxnSpPr/>
          <p:nvPr/>
        </p:nvCxnSpPr>
        <p:spPr>
          <a:xfrm>
            <a:off x="1572126" y="2410100"/>
            <a:ext cx="0" cy="102291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965413" y="3615980"/>
            <a:ext cx="3066744" cy="1193887"/>
            <a:chOff x="1369177" y="3546858"/>
            <a:chExt cx="3066744" cy="1193887"/>
          </a:xfrm>
        </p:grpSpPr>
        <p:sp>
          <p:nvSpPr>
            <p:cNvPr id="8" name="TextBox 7"/>
            <p:cNvSpPr txBox="1"/>
            <p:nvPr/>
          </p:nvSpPr>
          <p:spPr>
            <a:xfrm>
              <a:off x="1465429" y="3688750"/>
              <a:ext cx="2884404" cy="923330"/>
            </a:xfrm>
            <a:prstGeom prst="rect">
              <a:avLst/>
            </a:prstGeom>
            <a:noFill/>
          </p:spPr>
          <p:txBody>
            <a:bodyPr wrap="square" rtlCol="0">
              <a:spAutoFit/>
            </a:bodyPr>
            <a:lstStyle/>
            <a:p>
              <a:pPr algn="just"/>
              <a:r>
                <a:rPr lang="en-IN" i="1" dirty="0" smtClean="0">
                  <a:solidFill>
                    <a:schemeClr val="bg1"/>
                  </a:solidFill>
                </a:rPr>
                <a:t>Sign BIT – The bit is used to denote whether the number is positive or negative</a:t>
              </a:r>
              <a:endParaRPr lang="en-GB" i="1" dirty="0">
                <a:solidFill>
                  <a:schemeClr val="bg1"/>
                </a:solidFill>
              </a:endParaRPr>
            </a:p>
          </p:txBody>
        </p:sp>
        <p:sp>
          <p:nvSpPr>
            <p:cNvPr id="9" name="Rectangle 8"/>
            <p:cNvSpPr/>
            <p:nvPr/>
          </p:nvSpPr>
          <p:spPr>
            <a:xfrm>
              <a:off x="1369177" y="3546858"/>
              <a:ext cx="3066744" cy="11938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p:cNvGrpSpPr/>
          <p:nvPr/>
        </p:nvGrpSpPr>
        <p:grpSpPr>
          <a:xfrm>
            <a:off x="4470465" y="3615979"/>
            <a:ext cx="2294299" cy="1193887"/>
            <a:chOff x="1369177" y="3546858"/>
            <a:chExt cx="3066744" cy="1193887"/>
          </a:xfrm>
        </p:grpSpPr>
        <p:sp>
          <p:nvSpPr>
            <p:cNvPr id="61" name="TextBox 60"/>
            <p:cNvSpPr txBox="1"/>
            <p:nvPr/>
          </p:nvSpPr>
          <p:spPr>
            <a:xfrm>
              <a:off x="1465429" y="3688750"/>
              <a:ext cx="2884404" cy="830997"/>
            </a:xfrm>
            <a:prstGeom prst="rect">
              <a:avLst/>
            </a:prstGeom>
            <a:noFill/>
          </p:spPr>
          <p:txBody>
            <a:bodyPr wrap="square" rtlCol="0">
              <a:spAutoFit/>
            </a:bodyPr>
            <a:lstStyle/>
            <a:p>
              <a:pPr algn="ctr"/>
              <a:r>
                <a:rPr lang="en-IN" sz="2400" i="1" dirty="0" smtClean="0">
                  <a:solidFill>
                    <a:schemeClr val="bg1"/>
                  </a:solidFill>
                </a:rPr>
                <a:t>0 – positive</a:t>
              </a:r>
            </a:p>
            <a:p>
              <a:pPr algn="ctr"/>
              <a:r>
                <a:rPr lang="en-IN" sz="2400" i="1" dirty="0" smtClean="0">
                  <a:solidFill>
                    <a:schemeClr val="bg1"/>
                  </a:solidFill>
                </a:rPr>
                <a:t>1 - negative</a:t>
              </a:r>
              <a:endParaRPr lang="en-GB" sz="2400" i="1" dirty="0">
                <a:solidFill>
                  <a:schemeClr val="bg1"/>
                </a:solidFill>
              </a:endParaRPr>
            </a:p>
          </p:txBody>
        </p:sp>
        <p:sp>
          <p:nvSpPr>
            <p:cNvPr id="62" name="Rectangle 61"/>
            <p:cNvSpPr/>
            <p:nvPr/>
          </p:nvSpPr>
          <p:spPr>
            <a:xfrm>
              <a:off x="1369177" y="3546858"/>
              <a:ext cx="3066744" cy="119388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p:cNvGrpSpPr/>
          <p:nvPr/>
        </p:nvGrpSpPr>
        <p:grpSpPr>
          <a:xfrm>
            <a:off x="6967864" y="3886881"/>
            <a:ext cx="4967453" cy="652081"/>
            <a:chOff x="7599101" y="4301452"/>
            <a:chExt cx="4967453" cy="652081"/>
          </a:xfrm>
        </p:grpSpPr>
        <p:sp>
          <p:nvSpPr>
            <p:cNvPr id="64" name="TextBox 63"/>
            <p:cNvSpPr txBox="1"/>
            <p:nvPr/>
          </p:nvSpPr>
          <p:spPr>
            <a:xfrm>
              <a:off x="7599101" y="4307202"/>
              <a:ext cx="1203154" cy="646331"/>
            </a:xfrm>
            <a:prstGeom prst="rect">
              <a:avLst/>
            </a:prstGeom>
            <a:noFill/>
          </p:spPr>
          <p:txBody>
            <a:bodyPr wrap="square" rtlCol="0">
              <a:spAutoFit/>
            </a:bodyPr>
            <a:lstStyle/>
            <a:p>
              <a:pPr algn="ctr"/>
              <a:r>
                <a:rPr lang="en-GB" sz="3600" b="1" dirty="0" smtClean="0">
                  <a:solidFill>
                    <a:srgbClr val="FFC000"/>
                  </a:solidFill>
                </a:rPr>
                <a:t>2</a:t>
              </a:r>
              <a:r>
                <a:rPr lang="en-GB" sz="3600" b="1" baseline="30000" dirty="0" smtClean="0">
                  <a:solidFill>
                    <a:srgbClr val="FFC000"/>
                  </a:solidFill>
                </a:rPr>
                <a:t>31</a:t>
              </a:r>
              <a:endParaRPr lang="en-GB" sz="3600" b="1" dirty="0">
                <a:solidFill>
                  <a:srgbClr val="FFC000"/>
                </a:solidFill>
              </a:endParaRPr>
            </a:p>
          </p:txBody>
        </p:sp>
        <p:sp>
          <p:nvSpPr>
            <p:cNvPr id="65" name="TextBox 64"/>
            <p:cNvSpPr txBox="1"/>
            <p:nvPr/>
          </p:nvSpPr>
          <p:spPr>
            <a:xfrm>
              <a:off x="8088385" y="4304327"/>
              <a:ext cx="1203154" cy="646331"/>
            </a:xfrm>
            <a:prstGeom prst="rect">
              <a:avLst/>
            </a:prstGeom>
            <a:noFill/>
          </p:spPr>
          <p:txBody>
            <a:bodyPr wrap="square" rtlCol="0">
              <a:spAutoFit/>
            </a:bodyPr>
            <a:lstStyle/>
            <a:p>
              <a:pPr algn="ctr"/>
              <a:r>
                <a:rPr lang="en-GB" sz="3600" b="1" dirty="0" smtClean="0">
                  <a:solidFill>
                    <a:srgbClr val="FFC000"/>
                  </a:solidFill>
                </a:rPr>
                <a:t>=</a:t>
              </a:r>
              <a:endParaRPr lang="en-GB" sz="3600" b="1" dirty="0">
                <a:solidFill>
                  <a:srgbClr val="FFC000"/>
                </a:solidFill>
              </a:endParaRPr>
            </a:p>
          </p:txBody>
        </p:sp>
        <p:sp>
          <p:nvSpPr>
            <p:cNvPr id="66" name="TextBox 65"/>
            <p:cNvSpPr txBox="1"/>
            <p:nvPr/>
          </p:nvSpPr>
          <p:spPr>
            <a:xfrm>
              <a:off x="8224739" y="4301452"/>
              <a:ext cx="4341815" cy="646331"/>
            </a:xfrm>
            <a:prstGeom prst="rect">
              <a:avLst/>
            </a:prstGeom>
            <a:noFill/>
          </p:spPr>
          <p:txBody>
            <a:bodyPr wrap="square" rtlCol="0">
              <a:spAutoFit/>
            </a:bodyPr>
            <a:lstStyle/>
            <a:p>
              <a:pPr algn="ctr"/>
              <a:r>
                <a:rPr lang="en-GB" sz="3600" b="1" dirty="0">
                  <a:solidFill>
                    <a:srgbClr val="FFC000"/>
                  </a:solidFill>
                </a:rPr>
                <a:t>2,147,483,648</a:t>
              </a:r>
            </a:p>
          </p:txBody>
        </p:sp>
      </p:grpSp>
    </p:spTree>
    <p:extLst>
      <p:ext uri="{BB962C8B-B14F-4D97-AF65-F5344CB8AC3E}">
        <p14:creationId xmlns:p14="http://schemas.microsoft.com/office/powerpoint/2010/main" val="234537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WHY NEGATIVE HAS ONE MORE NUMBER?</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grpSp>
        <p:nvGrpSpPr>
          <p:cNvPr id="29" name="Group 28"/>
          <p:cNvGrpSpPr/>
          <p:nvPr/>
        </p:nvGrpSpPr>
        <p:grpSpPr>
          <a:xfrm>
            <a:off x="594938" y="4448169"/>
            <a:ext cx="11002123" cy="909333"/>
            <a:chOff x="594938" y="4124319"/>
            <a:chExt cx="11002123" cy="909333"/>
          </a:xfrm>
        </p:grpSpPr>
        <p:cxnSp>
          <p:nvCxnSpPr>
            <p:cNvPr id="9" name="Straight Connector 8"/>
            <p:cNvCxnSpPr/>
            <p:nvPr/>
          </p:nvCxnSpPr>
          <p:spPr>
            <a:xfrm>
              <a:off x="1596000" y="4125829"/>
              <a:ext cx="9000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0" idx="0"/>
            </p:cNvCxnSpPr>
            <p:nvPr/>
          </p:nvCxnSpPr>
          <p:spPr>
            <a:xfrm flipV="1">
              <a:off x="6096000" y="4173955"/>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582652" y="4571987"/>
              <a:ext cx="1026695" cy="461665"/>
            </a:xfrm>
            <a:prstGeom prst="rect">
              <a:avLst/>
            </a:prstGeom>
            <a:noFill/>
          </p:spPr>
          <p:txBody>
            <a:bodyPr wrap="square" rtlCol="0">
              <a:spAutoFit/>
            </a:bodyPr>
            <a:lstStyle/>
            <a:p>
              <a:pPr algn="ctr"/>
              <a:r>
                <a:rPr lang="en-IN" sz="2400" b="1" dirty="0" smtClean="0">
                  <a:solidFill>
                    <a:schemeClr val="bg1"/>
                  </a:solidFill>
                </a:rPr>
                <a:t>0</a:t>
              </a:r>
              <a:endParaRPr lang="en-GB" sz="2400" b="1" dirty="0">
                <a:solidFill>
                  <a:schemeClr val="bg1"/>
                </a:solidFill>
              </a:endParaRPr>
            </a:p>
          </p:txBody>
        </p:sp>
        <p:sp>
          <p:nvSpPr>
            <p:cNvPr id="77" name="TextBox 76"/>
            <p:cNvSpPr txBox="1"/>
            <p:nvPr/>
          </p:nvSpPr>
          <p:spPr>
            <a:xfrm>
              <a:off x="594938" y="457198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80" name="TextBox 79"/>
            <p:cNvSpPr txBox="1"/>
            <p:nvPr/>
          </p:nvSpPr>
          <p:spPr>
            <a:xfrm>
              <a:off x="9352699" y="457198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81" name="Straight Connector 80"/>
            <p:cNvCxnSpPr/>
            <p:nvPr/>
          </p:nvCxnSpPr>
          <p:spPr>
            <a:xfrm flipV="1">
              <a:off x="1596000" y="4125829"/>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10595811" y="4124319"/>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pic>
        <p:nvPicPr>
          <p:cNvPr id="10248" name="Picture 8" descr="Confused Gif - Ic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57302" y="1096856"/>
            <a:ext cx="5877394" cy="310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813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BINARY</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Rounded Rectangle 21"/>
          <p:cNvSpPr/>
          <p:nvPr/>
        </p:nvSpPr>
        <p:spPr>
          <a:xfrm>
            <a:off x="363919" y="1073599"/>
            <a:ext cx="6074979" cy="4508051"/>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3" name="Rounded Rectangle 22"/>
          <p:cNvSpPr/>
          <p:nvPr/>
        </p:nvSpPr>
        <p:spPr>
          <a:xfrm>
            <a:off x="6613313" y="1073599"/>
            <a:ext cx="5160580" cy="4508051"/>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3" name="TextBox 2"/>
          <p:cNvSpPr txBox="1"/>
          <p:nvPr/>
        </p:nvSpPr>
        <p:spPr>
          <a:xfrm>
            <a:off x="6806947" y="1537886"/>
            <a:ext cx="4794503" cy="523220"/>
          </a:xfrm>
          <a:prstGeom prst="rect">
            <a:avLst/>
          </a:prstGeom>
          <a:noFill/>
        </p:spPr>
        <p:txBody>
          <a:bodyPr wrap="square" rtlCol="0">
            <a:spAutoFit/>
          </a:bodyPr>
          <a:lstStyle/>
          <a:p>
            <a:r>
              <a:rPr lang="en-GB" sz="1400" b="1" dirty="0">
                <a:solidFill>
                  <a:schemeClr val="bg1"/>
                </a:solidFill>
              </a:rPr>
              <a:t>Step 1:</a:t>
            </a:r>
            <a:r>
              <a:rPr lang="en-GB" sz="1400" dirty="0">
                <a:solidFill>
                  <a:schemeClr val="bg1"/>
                </a:solidFill>
              </a:rPr>
              <a:t> Divide the given decimal number by 2 and note down the remainder.</a:t>
            </a:r>
          </a:p>
        </p:txBody>
      </p:sp>
      <p:sp>
        <p:nvSpPr>
          <p:cNvPr id="26" name="TextBox 25"/>
          <p:cNvSpPr txBox="1"/>
          <p:nvPr/>
        </p:nvSpPr>
        <p:spPr>
          <a:xfrm>
            <a:off x="6806947" y="2141316"/>
            <a:ext cx="4794503" cy="523220"/>
          </a:xfrm>
          <a:prstGeom prst="rect">
            <a:avLst/>
          </a:prstGeom>
          <a:noFill/>
        </p:spPr>
        <p:txBody>
          <a:bodyPr wrap="square" rtlCol="0">
            <a:spAutoFit/>
          </a:bodyPr>
          <a:lstStyle/>
          <a:p>
            <a:r>
              <a:rPr lang="en-GB" sz="1400" b="1" dirty="0">
                <a:solidFill>
                  <a:schemeClr val="bg1"/>
                </a:solidFill>
              </a:rPr>
              <a:t>Step 2:</a:t>
            </a:r>
            <a:r>
              <a:rPr lang="en-GB" sz="1400" dirty="0">
                <a:solidFill>
                  <a:schemeClr val="bg1"/>
                </a:solidFill>
              </a:rPr>
              <a:t> Now, divide the obtained quotient by 2, and note the remainder again.</a:t>
            </a:r>
          </a:p>
        </p:txBody>
      </p:sp>
      <p:sp>
        <p:nvSpPr>
          <p:cNvPr id="27" name="TextBox 26"/>
          <p:cNvSpPr txBox="1"/>
          <p:nvPr/>
        </p:nvSpPr>
        <p:spPr>
          <a:xfrm>
            <a:off x="6806947" y="2735637"/>
            <a:ext cx="4794503" cy="307777"/>
          </a:xfrm>
          <a:prstGeom prst="rect">
            <a:avLst/>
          </a:prstGeom>
          <a:noFill/>
        </p:spPr>
        <p:txBody>
          <a:bodyPr wrap="square" rtlCol="0">
            <a:spAutoFit/>
          </a:bodyPr>
          <a:lstStyle/>
          <a:p>
            <a:r>
              <a:rPr lang="en-GB" sz="1400" b="1" dirty="0">
                <a:solidFill>
                  <a:schemeClr val="bg1"/>
                </a:solidFill>
              </a:rPr>
              <a:t>Step 3:</a:t>
            </a:r>
            <a:r>
              <a:rPr lang="en-GB" sz="1400" dirty="0">
                <a:solidFill>
                  <a:schemeClr val="bg1"/>
                </a:solidFill>
              </a:rPr>
              <a:t> Repeat the above steps until you get 0 as the quotient.</a:t>
            </a:r>
          </a:p>
        </p:txBody>
      </p:sp>
      <p:sp>
        <p:nvSpPr>
          <p:cNvPr id="30" name="TextBox 29"/>
          <p:cNvSpPr txBox="1"/>
          <p:nvPr/>
        </p:nvSpPr>
        <p:spPr>
          <a:xfrm>
            <a:off x="6806947" y="3117238"/>
            <a:ext cx="4794503" cy="738664"/>
          </a:xfrm>
          <a:prstGeom prst="rect">
            <a:avLst/>
          </a:prstGeom>
          <a:noFill/>
        </p:spPr>
        <p:txBody>
          <a:bodyPr wrap="square" rtlCol="0">
            <a:spAutoFit/>
          </a:bodyPr>
          <a:lstStyle/>
          <a:p>
            <a:r>
              <a:rPr lang="en-GB" sz="1400" b="1" dirty="0">
                <a:solidFill>
                  <a:schemeClr val="bg1"/>
                </a:solidFill>
              </a:rPr>
              <a:t>Step 4:</a:t>
            </a:r>
            <a:r>
              <a:rPr lang="en-GB" sz="1400" dirty="0">
                <a:solidFill>
                  <a:schemeClr val="bg1"/>
                </a:solidFill>
              </a:rPr>
              <a:t> Now, write the remainders in such a way that the last remainder is written first, followed by the rest in the reverse order.</a:t>
            </a:r>
          </a:p>
        </p:txBody>
      </p:sp>
      <p:sp>
        <p:nvSpPr>
          <p:cNvPr id="31" name="TextBox 30"/>
          <p:cNvSpPr txBox="1"/>
          <p:nvPr/>
        </p:nvSpPr>
        <p:spPr>
          <a:xfrm>
            <a:off x="6806947" y="3936112"/>
            <a:ext cx="4794503" cy="1169551"/>
          </a:xfrm>
          <a:prstGeom prst="rect">
            <a:avLst/>
          </a:prstGeom>
          <a:noFill/>
        </p:spPr>
        <p:txBody>
          <a:bodyPr wrap="square" rtlCol="0">
            <a:spAutoFit/>
          </a:bodyPr>
          <a:lstStyle/>
          <a:p>
            <a:r>
              <a:rPr lang="en-GB" sz="1400" b="1" dirty="0">
                <a:solidFill>
                  <a:schemeClr val="bg1"/>
                </a:solidFill>
              </a:rPr>
              <a:t>Step 5:</a:t>
            </a:r>
            <a:r>
              <a:rPr lang="en-GB" sz="1400" dirty="0">
                <a:solidFill>
                  <a:schemeClr val="bg1"/>
                </a:solidFill>
              </a:rPr>
              <a:t> This can also be understood in another way which states that the Least Significant Bit (LSB) of the binary number is at the top and the Most Significant Bit (MSB) is at the bottom. This number is the binary value of the given decimal number.</a:t>
            </a:r>
          </a:p>
        </p:txBody>
      </p:sp>
      <p:sp>
        <p:nvSpPr>
          <p:cNvPr id="4" name="TextBox 3"/>
          <p:cNvSpPr txBox="1"/>
          <p:nvPr/>
        </p:nvSpPr>
        <p:spPr>
          <a:xfrm>
            <a:off x="285750" y="1379942"/>
            <a:ext cx="1219200" cy="769441"/>
          </a:xfrm>
          <a:prstGeom prst="rect">
            <a:avLst/>
          </a:prstGeom>
          <a:noFill/>
        </p:spPr>
        <p:txBody>
          <a:bodyPr wrap="square" rtlCol="0">
            <a:spAutoFit/>
          </a:bodyPr>
          <a:lstStyle/>
          <a:p>
            <a:pPr algn="ctr"/>
            <a:r>
              <a:rPr lang="en-IN" sz="4400" b="1" dirty="0" smtClean="0">
                <a:solidFill>
                  <a:srgbClr val="00A3EE"/>
                </a:solidFill>
              </a:rPr>
              <a:t>13</a:t>
            </a:r>
            <a:endParaRPr lang="en-GB" sz="4400" b="1" dirty="0">
              <a:solidFill>
                <a:srgbClr val="00A3EE"/>
              </a:solidFill>
            </a:endParaRPr>
          </a:p>
        </p:txBody>
      </p:sp>
      <p:grpSp>
        <p:nvGrpSpPr>
          <p:cNvPr id="70" name="Group 69"/>
          <p:cNvGrpSpPr/>
          <p:nvPr/>
        </p:nvGrpSpPr>
        <p:grpSpPr>
          <a:xfrm>
            <a:off x="852766" y="1379591"/>
            <a:ext cx="1698413" cy="769441"/>
            <a:chOff x="852766" y="1379591"/>
            <a:chExt cx="1698413" cy="769441"/>
          </a:xfrm>
        </p:grpSpPr>
        <p:sp>
          <p:nvSpPr>
            <p:cNvPr id="32" name="TextBox 31"/>
            <p:cNvSpPr txBox="1"/>
            <p:nvPr/>
          </p:nvSpPr>
          <p:spPr>
            <a:xfrm>
              <a:off x="852766" y="1379591"/>
              <a:ext cx="1219200" cy="769441"/>
            </a:xfrm>
            <a:prstGeom prst="rect">
              <a:avLst/>
            </a:prstGeom>
            <a:noFill/>
          </p:spPr>
          <p:txBody>
            <a:bodyPr wrap="square" rtlCol="0">
              <a:spAutoFit/>
            </a:bodyPr>
            <a:lstStyle/>
            <a:p>
              <a:pPr algn="ctr"/>
              <a:r>
                <a:rPr lang="en-GB" sz="4400" b="1" dirty="0">
                  <a:solidFill>
                    <a:srgbClr val="FEB800"/>
                  </a:solidFill>
                </a:rPr>
                <a:t>÷</a:t>
              </a:r>
            </a:p>
          </p:txBody>
        </p:sp>
        <p:sp>
          <p:nvSpPr>
            <p:cNvPr id="33" name="TextBox 32"/>
            <p:cNvSpPr txBox="1"/>
            <p:nvPr/>
          </p:nvSpPr>
          <p:spPr>
            <a:xfrm>
              <a:off x="1331979" y="1379591"/>
              <a:ext cx="1219200" cy="769441"/>
            </a:xfrm>
            <a:prstGeom prst="rect">
              <a:avLst/>
            </a:prstGeom>
            <a:noFill/>
          </p:spPr>
          <p:txBody>
            <a:bodyPr wrap="square" rtlCol="0">
              <a:spAutoFit/>
            </a:bodyPr>
            <a:lstStyle/>
            <a:p>
              <a:pPr algn="ctr"/>
              <a:r>
                <a:rPr lang="en-IN" sz="4400" b="1" dirty="0">
                  <a:solidFill>
                    <a:srgbClr val="00A3EE"/>
                  </a:solidFill>
                </a:rPr>
                <a:t>2</a:t>
              </a:r>
              <a:endParaRPr lang="en-GB" sz="4400" b="1" dirty="0">
                <a:solidFill>
                  <a:srgbClr val="00A3EE"/>
                </a:solidFill>
              </a:endParaRPr>
            </a:p>
          </p:txBody>
        </p:sp>
      </p:grpSp>
      <p:grpSp>
        <p:nvGrpSpPr>
          <p:cNvPr id="71" name="Group 70"/>
          <p:cNvGrpSpPr/>
          <p:nvPr/>
        </p:nvGrpSpPr>
        <p:grpSpPr>
          <a:xfrm>
            <a:off x="1895629" y="1379591"/>
            <a:ext cx="1782850" cy="769441"/>
            <a:chOff x="1895629" y="1379591"/>
            <a:chExt cx="1782850" cy="769441"/>
          </a:xfrm>
        </p:grpSpPr>
        <p:sp>
          <p:nvSpPr>
            <p:cNvPr id="43" name="TextBox 42"/>
            <p:cNvSpPr txBox="1"/>
            <p:nvPr/>
          </p:nvSpPr>
          <p:spPr>
            <a:xfrm>
              <a:off x="1895629" y="1379591"/>
              <a:ext cx="1219200" cy="769441"/>
            </a:xfrm>
            <a:prstGeom prst="rect">
              <a:avLst/>
            </a:prstGeom>
            <a:noFill/>
          </p:spPr>
          <p:txBody>
            <a:bodyPr wrap="square" rtlCol="0">
              <a:spAutoFit/>
            </a:bodyPr>
            <a:lstStyle/>
            <a:p>
              <a:pPr algn="ctr"/>
              <a:r>
                <a:rPr lang="en-IN" sz="4400" b="1" dirty="0">
                  <a:solidFill>
                    <a:srgbClr val="FEB800"/>
                  </a:solidFill>
                </a:rPr>
                <a:t>=</a:t>
              </a:r>
              <a:endParaRPr lang="en-GB" sz="4400" b="1" dirty="0">
                <a:solidFill>
                  <a:srgbClr val="FEB800"/>
                </a:solidFill>
              </a:endParaRPr>
            </a:p>
          </p:txBody>
        </p:sp>
        <p:sp>
          <p:nvSpPr>
            <p:cNvPr id="44" name="TextBox 43"/>
            <p:cNvSpPr txBox="1"/>
            <p:nvPr/>
          </p:nvSpPr>
          <p:spPr>
            <a:xfrm>
              <a:off x="2459279" y="1379591"/>
              <a:ext cx="1219200" cy="769441"/>
            </a:xfrm>
            <a:prstGeom prst="rect">
              <a:avLst/>
            </a:prstGeom>
            <a:noFill/>
          </p:spPr>
          <p:txBody>
            <a:bodyPr wrap="square" rtlCol="0">
              <a:spAutoFit/>
            </a:bodyPr>
            <a:lstStyle/>
            <a:p>
              <a:pPr algn="ctr"/>
              <a:r>
                <a:rPr lang="en-IN" sz="4400" b="1" dirty="0" smtClean="0">
                  <a:solidFill>
                    <a:srgbClr val="EE266E"/>
                  </a:solidFill>
                </a:rPr>
                <a:t>6</a:t>
              </a:r>
              <a:endParaRPr lang="en-GB" sz="4400" b="1" dirty="0">
                <a:solidFill>
                  <a:srgbClr val="EE266E"/>
                </a:solidFill>
              </a:endParaRPr>
            </a:p>
          </p:txBody>
        </p:sp>
      </p:grpSp>
      <p:grpSp>
        <p:nvGrpSpPr>
          <p:cNvPr id="73" name="Group 72"/>
          <p:cNvGrpSpPr/>
          <p:nvPr/>
        </p:nvGrpSpPr>
        <p:grpSpPr>
          <a:xfrm>
            <a:off x="285750" y="2082388"/>
            <a:ext cx="3392729" cy="771060"/>
            <a:chOff x="285750" y="2082388"/>
            <a:chExt cx="3392729" cy="771060"/>
          </a:xfrm>
        </p:grpSpPr>
        <p:sp>
          <p:nvSpPr>
            <p:cNvPr id="34" name="TextBox 33"/>
            <p:cNvSpPr txBox="1"/>
            <p:nvPr/>
          </p:nvSpPr>
          <p:spPr>
            <a:xfrm>
              <a:off x="285750" y="2082739"/>
              <a:ext cx="1219200" cy="769441"/>
            </a:xfrm>
            <a:prstGeom prst="rect">
              <a:avLst/>
            </a:prstGeom>
            <a:noFill/>
          </p:spPr>
          <p:txBody>
            <a:bodyPr wrap="square" rtlCol="0">
              <a:spAutoFit/>
            </a:bodyPr>
            <a:lstStyle/>
            <a:p>
              <a:pPr algn="ctr"/>
              <a:r>
                <a:rPr lang="en-IN" sz="4400" b="1" dirty="0" smtClean="0">
                  <a:solidFill>
                    <a:srgbClr val="00A3EE"/>
                  </a:solidFill>
                </a:rPr>
                <a:t>6</a:t>
              </a:r>
              <a:endParaRPr lang="en-GB" sz="4400" b="1" dirty="0">
                <a:solidFill>
                  <a:srgbClr val="00A3EE"/>
                </a:solidFill>
              </a:endParaRPr>
            </a:p>
          </p:txBody>
        </p:sp>
        <p:sp>
          <p:nvSpPr>
            <p:cNvPr id="35" name="TextBox 34"/>
            <p:cNvSpPr txBox="1"/>
            <p:nvPr/>
          </p:nvSpPr>
          <p:spPr>
            <a:xfrm>
              <a:off x="852766" y="2082388"/>
              <a:ext cx="1219200" cy="769441"/>
            </a:xfrm>
            <a:prstGeom prst="rect">
              <a:avLst/>
            </a:prstGeom>
            <a:noFill/>
          </p:spPr>
          <p:txBody>
            <a:bodyPr wrap="square" rtlCol="0">
              <a:spAutoFit/>
            </a:bodyPr>
            <a:lstStyle/>
            <a:p>
              <a:pPr algn="ctr"/>
              <a:r>
                <a:rPr lang="en-GB" sz="4400" b="1" dirty="0">
                  <a:solidFill>
                    <a:srgbClr val="FEB800"/>
                  </a:solidFill>
                </a:rPr>
                <a:t>÷</a:t>
              </a:r>
            </a:p>
          </p:txBody>
        </p:sp>
        <p:sp>
          <p:nvSpPr>
            <p:cNvPr id="36" name="TextBox 35"/>
            <p:cNvSpPr txBox="1"/>
            <p:nvPr/>
          </p:nvSpPr>
          <p:spPr>
            <a:xfrm>
              <a:off x="1331979" y="2082388"/>
              <a:ext cx="1219200" cy="769441"/>
            </a:xfrm>
            <a:prstGeom prst="rect">
              <a:avLst/>
            </a:prstGeom>
            <a:noFill/>
          </p:spPr>
          <p:txBody>
            <a:bodyPr wrap="square" rtlCol="0">
              <a:spAutoFit/>
            </a:bodyPr>
            <a:lstStyle/>
            <a:p>
              <a:pPr algn="ctr"/>
              <a:r>
                <a:rPr lang="en-IN" sz="4400" b="1" dirty="0">
                  <a:solidFill>
                    <a:srgbClr val="00A3EE"/>
                  </a:solidFill>
                </a:rPr>
                <a:t>2</a:t>
              </a:r>
              <a:endParaRPr lang="en-GB" sz="4400" b="1" dirty="0">
                <a:solidFill>
                  <a:srgbClr val="00A3EE"/>
                </a:solidFill>
              </a:endParaRPr>
            </a:p>
          </p:txBody>
        </p:sp>
        <p:sp>
          <p:nvSpPr>
            <p:cNvPr id="45" name="TextBox 44"/>
            <p:cNvSpPr txBox="1"/>
            <p:nvPr/>
          </p:nvSpPr>
          <p:spPr>
            <a:xfrm>
              <a:off x="1895629" y="2084007"/>
              <a:ext cx="1219200" cy="769441"/>
            </a:xfrm>
            <a:prstGeom prst="rect">
              <a:avLst/>
            </a:prstGeom>
            <a:noFill/>
          </p:spPr>
          <p:txBody>
            <a:bodyPr wrap="square" rtlCol="0">
              <a:spAutoFit/>
            </a:bodyPr>
            <a:lstStyle/>
            <a:p>
              <a:pPr algn="ctr"/>
              <a:r>
                <a:rPr lang="en-IN" sz="4400" b="1" dirty="0">
                  <a:solidFill>
                    <a:srgbClr val="FEB800"/>
                  </a:solidFill>
                </a:rPr>
                <a:t>=</a:t>
              </a:r>
              <a:endParaRPr lang="en-GB" sz="4400" b="1" dirty="0">
                <a:solidFill>
                  <a:srgbClr val="FEB800"/>
                </a:solidFill>
              </a:endParaRPr>
            </a:p>
          </p:txBody>
        </p:sp>
        <p:sp>
          <p:nvSpPr>
            <p:cNvPr id="46" name="TextBox 45"/>
            <p:cNvSpPr txBox="1"/>
            <p:nvPr/>
          </p:nvSpPr>
          <p:spPr>
            <a:xfrm>
              <a:off x="2459279" y="2084007"/>
              <a:ext cx="1219200" cy="769441"/>
            </a:xfrm>
            <a:prstGeom prst="rect">
              <a:avLst/>
            </a:prstGeom>
            <a:noFill/>
          </p:spPr>
          <p:txBody>
            <a:bodyPr wrap="square" rtlCol="0">
              <a:spAutoFit/>
            </a:bodyPr>
            <a:lstStyle/>
            <a:p>
              <a:pPr algn="ctr"/>
              <a:r>
                <a:rPr lang="en-IN" sz="4400" b="1" dirty="0">
                  <a:solidFill>
                    <a:srgbClr val="EE266E"/>
                  </a:solidFill>
                </a:rPr>
                <a:t>3</a:t>
              </a:r>
              <a:endParaRPr lang="en-GB" sz="4400" b="1" dirty="0">
                <a:solidFill>
                  <a:srgbClr val="EE266E"/>
                </a:solidFill>
              </a:endParaRPr>
            </a:p>
          </p:txBody>
        </p:sp>
      </p:grpSp>
      <p:grpSp>
        <p:nvGrpSpPr>
          <p:cNvPr id="79" name="Group 78"/>
          <p:cNvGrpSpPr/>
          <p:nvPr/>
        </p:nvGrpSpPr>
        <p:grpSpPr>
          <a:xfrm>
            <a:off x="285750" y="2785185"/>
            <a:ext cx="3392729" cy="772679"/>
            <a:chOff x="285750" y="2785185"/>
            <a:chExt cx="3392729" cy="772679"/>
          </a:xfrm>
        </p:grpSpPr>
        <p:sp>
          <p:nvSpPr>
            <p:cNvPr id="37" name="TextBox 36"/>
            <p:cNvSpPr txBox="1"/>
            <p:nvPr/>
          </p:nvSpPr>
          <p:spPr>
            <a:xfrm>
              <a:off x="285750" y="2785536"/>
              <a:ext cx="1219200" cy="769441"/>
            </a:xfrm>
            <a:prstGeom prst="rect">
              <a:avLst/>
            </a:prstGeom>
            <a:noFill/>
          </p:spPr>
          <p:txBody>
            <a:bodyPr wrap="square" rtlCol="0">
              <a:spAutoFit/>
            </a:bodyPr>
            <a:lstStyle/>
            <a:p>
              <a:pPr algn="ctr"/>
              <a:r>
                <a:rPr lang="en-IN" sz="4400" b="1" dirty="0" smtClean="0">
                  <a:solidFill>
                    <a:srgbClr val="00A3EE"/>
                  </a:solidFill>
                </a:rPr>
                <a:t>3</a:t>
              </a:r>
              <a:endParaRPr lang="en-GB" sz="4400" b="1" dirty="0">
                <a:solidFill>
                  <a:srgbClr val="00A3EE"/>
                </a:solidFill>
              </a:endParaRPr>
            </a:p>
          </p:txBody>
        </p:sp>
        <p:sp>
          <p:nvSpPr>
            <p:cNvPr id="38" name="TextBox 37"/>
            <p:cNvSpPr txBox="1"/>
            <p:nvPr/>
          </p:nvSpPr>
          <p:spPr>
            <a:xfrm>
              <a:off x="852766" y="2785185"/>
              <a:ext cx="1219200" cy="769441"/>
            </a:xfrm>
            <a:prstGeom prst="rect">
              <a:avLst/>
            </a:prstGeom>
            <a:noFill/>
          </p:spPr>
          <p:txBody>
            <a:bodyPr wrap="square" rtlCol="0">
              <a:spAutoFit/>
            </a:bodyPr>
            <a:lstStyle/>
            <a:p>
              <a:pPr algn="ctr"/>
              <a:r>
                <a:rPr lang="en-GB" sz="4400" b="1" dirty="0">
                  <a:solidFill>
                    <a:srgbClr val="FEB800"/>
                  </a:solidFill>
                </a:rPr>
                <a:t>÷</a:t>
              </a:r>
            </a:p>
          </p:txBody>
        </p:sp>
        <p:sp>
          <p:nvSpPr>
            <p:cNvPr id="39" name="TextBox 38"/>
            <p:cNvSpPr txBox="1"/>
            <p:nvPr/>
          </p:nvSpPr>
          <p:spPr>
            <a:xfrm>
              <a:off x="1331979" y="2785185"/>
              <a:ext cx="1219200" cy="769441"/>
            </a:xfrm>
            <a:prstGeom prst="rect">
              <a:avLst/>
            </a:prstGeom>
            <a:noFill/>
          </p:spPr>
          <p:txBody>
            <a:bodyPr wrap="square" rtlCol="0">
              <a:spAutoFit/>
            </a:bodyPr>
            <a:lstStyle/>
            <a:p>
              <a:pPr algn="ctr"/>
              <a:r>
                <a:rPr lang="en-IN" sz="4400" b="1" dirty="0">
                  <a:solidFill>
                    <a:srgbClr val="00A3EE"/>
                  </a:solidFill>
                </a:rPr>
                <a:t>2</a:t>
              </a:r>
              <a:endParaRPr lang="en-GB" sz="4400" b="1" dirty="0">
                <a:solidFill>
                  <a:srgbClr val="00A3EE"/>
                </a:solidFill>
              </a:endParaRPr>
            </a:p>
          </p:txBody>
        </p:sp>
        <p:sp>
          <p:nvSpPr>
            <p:cNvPr id="47" name="TextBox 46"/>
            <p:cNvSpPr txBox="1"/>
            <p:nvPr/>
          </p:nvSpPr>
          <p:spPr>
            <a:xfrm>
              <a:off x="1895629" y="2788423"/>
              <a:ext cx="1219200" cy="769441"/>
            </a:xfrm>
            <a:prstGeom prst="rect">
              <a:avLst/>
            </a:prstGeom>
            <a:noFill/>
          </p:spPr>
          <p:txBody>
            <a:bodyPr wrap="square" rtlCol="0">
              <a:spAutoFit/>
            </a:bodyPr>
            <a:lstStyle/>
            <a:p>
              <a:pPr algn="ctr"/>
              <a:r>
                <a:rPr lang="en-IN" sz="4400" b="1" dirty="0">
                  <a:solidFill>
                    <a:srgbClr val="FEB800"/>
                  </a:solidFill>
                </a:rPr>
                <a:t>=</a:t>
              </a:r>
              <a:endParaRPr lang="en-GB" sz="4400" b="1" dirty="0">
                <a:solidFill>
                  <a:srgbClr val="FEB800"/>
                </a:solidFill>
              </a:endParaRPr>
            </a:p>
          </p:txBody>
        </p:sp>
        <p:sp>
          <p:nvSpPr>
            <p:cNvPr id="48" name="TextBox 47"/>
            <p:cNvSpPr txBox="1"/>
            <p:nvPr/>
          </p:nvSpPr>
          <p:spPr>
            <a:xfrm>
              <a:off x="2459279" y="2788423"/>
              <a:ext cx="1219200" cy="769441"/>
            </a:xfrm>
            <a:prstGeom prst="rect">
              <a:avLst/>
            </a:prstGeom>
            <a:noFill/>
          </p:spPr>
          <p:txBody>
            <a:bodyPr wrap="square" rtlCol="0">
              <a:spAutoFit/>
            </a:bodyPr>
            <a:lstStyle/>
            <a:p>
              <a:pPr algn="ctr"/>
              <a:r>
                <a:rPr lang="en-IN" sz="4400" b="1" dirty="0">
                  <a:solidFill>
                    <a:srgbClr val="EE266E"/>
                  </a:solidFill>
                </a:rPr>
                <a:t>1</a:t>
              </a:r>
              <a:endParaRPr lang="en-GB" sz="4400" b="1" dirty="0">
                <a:solidFill>
                  <a:srgbClr val="EE266E"/>
                </a:solidFill>
              </a:endParaRPr>
            </a:p>
          </p:txBody>
        </p:sp>
      </p:grpSp>
      <p:grpSp>
        <p:nvGrpSpPr>
          <p:cNvPr id="82" name="Group 81"/>
          <p:cNvGrpSpPr/>
          <p:nvPr/>
        </p:nvGrpSpPr>
        <p:grpSpPr>
          <a:xfrm>
            <a:off x="285750" y="3487982"/>
            <a:ext cx="3392729" cy="774298"/>
            <a:chOff x="285750" y="3487982"/>
            <a:chExt cx="3392729" cy="774298"/>
          </a:xfrm>
        </p:grpSpPr>
        <p:sp>
          <p:nvSpPr>
            <p:cNvPr id="40" name="TextBox 39"/>
            <p:cNvSpPr txBox="1"/>
            <p:nvPr/>
          </p:nvSpPr>
          <p:spPr>
            <a:xfrm>
              <a:off x="285750" y="3488333"/>
              <a:ext cx="1219200" cy="769441"/>
            </a:xfrm>
            <a:prstGeom prst="rect">
              <a:avLst/>
            </a:prstGeom>
            <a:noFill/>
          </p:spPr>
          <p:txBody>
            <a:bodyPr wrap="square" rtlCol="0">
              <a:spAutoFit/>
            </a:bodyPr>
            <a:lstStyle/>
            <a:p>
              <a:pPr algn="ctr"/>
              <a:r>
                <a:rPr lang="en-IN" sz="4400" b="1" dirty="0" smtClean="0">
                  <a:solidFill>
                    <a:srgbClr val="00A3EE"/>
                  </a:solidFill>
                </a:rPr>
                <a:t>1</a:t>
              </a:r>
              <a:endParaRPr lang="en-GB" sz="4400" b="1" dirty="0">
                <a:solidFill>
                  <a:srgbClr val="00A3EE"/>
                </a:solidFill>
              </a:endParaRPr>
            </a:p>
          </p:txBody>
        </p:sp>
        <p:sp>
          <p:nvSpPr>
            <p:cNvPr id="41" name="TextBox 40"/>
            <p:cNvSpPr txBox="1"/>
            <p:nvPr/>
          </p:nvSpPr>
          <p:spPr>
            <a:xfrm>
              <a:off x="852766" y="3487982"/>
              <a:ext cx="1219200" cy="769441"/>
            </a:xfrm>
            <a:prstGeom prst="rect">
              <a:avLst/>
            </a:prstGeom>
            <a:noFill/>
          </p:spPr>
          <p:txBody>
            <a:bodyPr wrap="square" rtlCol="0">
              <a:spAutoFit/>
            </a:bodyPr>
            <a:lstStyle/>
            <a:p>
              <a:pPr algn="ctr"/>
              <a:r>
                <a:rPr lang="en-GB" sz="4400" b="1" dirty="0">
                  <a:solidFill>
                    <a:srgbClr val="FEB800"/>
                  </a:solidFill>
                </a:rPr>
                <a:t>÷</a:t>
              </a:r>
            </a:p>
          </p:txBody>
        </p:sp>
        <p:sp>
          <p:nvSpPr>
            <p:cNvPr id="42" name="TextBox 41"/>
            <p:cNvSpPr txBox="1"/>
            <p:nvPr/>
          </p:nvSpPr>
          <p:spPr>
            <a:xfrm>
              <a:off x="1331979" y="3487982"/>
              <a:ext cx="1219200" cy="769441"/>
            </a:xfrm>
            <a:prstGeom prst="rect">
              <a:avLst/>
            </a:prstGeom>
            <a:noFill/>
          </p:spPr>
          <p:txBody>
            <a:bodyPr wrap="square" rtlCol="0">
              <a:spAutoFit/>
            </a:bodyPr>
            <a:lstStyle/>
            <a:p>
              <a:pPr algn="ctr"/>
              <a:r>
                <a:rPr lang="en-IN" sz="4400" b="1" dirty="0">
                  <a:solidFill>
                    <a:srgbClr val="00A3EE"/>
                  </a:solidFill>
                </a:rPr>
                <a:t>2</a:t>
              </a:r>
              <a:endParaRPr lang="en-GB" sz="4400" b="1" dirty="0">
                <a:solidFill>
                  <a:srgbClr val="00A3EE"/>
                </a:solidFill>
              </a:endParaRPr>
            </a:p>
          </p:txBody>
        </p:sp>
        <p:sp>
          <p:nvSpPr>
            <p:cNvPr id="49" name="TextBox 48"/>
            <p:cNvSpPr txBox="1"/>
            <p:nvPr/>
          </p:nvSpPr>
          <p:spPr>
            <a:xfrm>
              <a:off x="1895629" y="3492839"/>
              <a:ext cx="1219200" cy="769441"/>
            </a:xfrm>
            <a:prstGeom prst="rect">
              <a:avLst/>
            </a:prstGeom>
            <a:noFill/>
          </p:spPr>
          <p:txBody>
            <a:bodyPr wrap="square" rtlCol="0">
              <a:spAutoFit/>
            </a:bodyPr>
            <a:lstStyle/>
            <a:p>
              <a:pPr algn="ctr"/>
              <a:r>
                <a:rPr lang="en-IN" sz="4400" b="1" dirty="0">
                  <a:solidFill>
                    <a:srgbClr val="FEB800"/>
                  </a:solidFill>
                </a:rPr>
                <a:t>=</a:t>
              </a:r>
              <a:endParaRPr lang="en-GB" sz="4400" b="1" dirty="0">
                <a:solidFill>
                  <a:srgbClr val="FEB800"/>
                </a:solidFill>
              </a:endParaRPr>
            </a:p>
          </p:txBody>
        </p:sp>
        <p:sp>
          <p:nvSpPr>
            <p:cNvPr id="50" name="TextBox 49"/>
            <p:cNvSpPr txBox="1"/>
            <p:nvPr/>
          </p:nvSpPr>
          <p:spPr>
            <a:xfrm>
              <a:off x="2459279" y="3492839"/>
              <a:ext cx="1219200" cy="769441"/>
            </a:xfrm>
            <a:prstGeom prst="rect">
              <a:avLst/>
            </a:prstGeom>
            <a:noFill/>
          </p:spPr>
          <p:txBody>
            <a:bodyPr wrap="square" rtlCol="0">
              <a:spAutoFit/>
            </a:bodyPr>
            <a:lstStyle/>
            <a:p>
              <a:pPr algn="ctr"/>
              <a:r>
                <a:rPr lang="en-IN" sz="4400" b="1" dirty="0">
                  <a:solidFill>
                    <a:srgbClr val="EE266E"/>
                  </a:solidFill>
                </a:rPr>
                <a:t>1</a:t>
              </a:r>
              <a:endParaRPr lang="en-GB" sz="4400" b="1" dirty="0">
                <a:solidFill>
                  <a:srgbClr val="EE266E"/>
                </a:solidFill>
              </a:endParaRPr>
            </a:p>
          </p:txBody>
        </p:sp>
      </p:grpSp>
      <p:sp>
        <p:nvSpPr>
          <p:cNvPr id="51" name="TextBox 50"/>
          <p:cNvSpPr txBox="1"/>
          <p:nvPr/>
        </p:nvSpPr>
        <p:spPr>
          <a:xfrm>
            <a:off x="3173245" y="1566945"/>
            <a:ext cx="1875803" cy="400110"/>
          </a:xfrm>
          <a:prstGeom prst="rect">
            <a:avLst/>
          </a:prstGeom>
          <a:noFill/>
        </p:spPr>
        <p:txBody>
          <a:bodyPr wrap="square" rtlCol="0">
            <a:spAutoFit/>
          </a:bodyPr>
          <a:lstStyle/>
          <a:p>
            <a:pPr algn="ctr"/>
            <a:r>
              <a:rPr lang="en-IN" sz="2000" b="1" dirty="0" smtClean="0">
                <a:solidFill>
                  <a:schemeClr val="bg1"/>
                </a:solidFill>
              </a:rPr>
              <a:t>(Remainder 1)</a:t>
            </a:r>
            <a:endParaRPr lang="en-GB" sz="2000" b="1" dirty="0">
              <a:solidFill>
                <a:schemeClr val="bg1"/>
              </a:solidFill>
            </a:endParaRPr>
          </a:p>
        </p:txBody>
      </p:sp>
      <p:sp>
        <p:nvSpPr>
          <p:cNvPr id="52" name="TextBox 51"/>
          <p:cNvSpPr txBox="1"/>
          <p:nvPr/>
        </p:nvSpPr>
        <p:spPr>
          <a:xfrm>
            <a:off x="3173245" y="2255210"/>
            <a:ext cx="1875803" cy="400110"/>
          </a:xfrm>
          <a:prstGeom prst="rect">
            <a:avLst/>
          </a:prstGeom>
          <a:noFill/>
        </p:spPr>
        <p:txBody>
          <a:bodyPr wrap="square" rtlCol="0">
            <a:spAutoFit/>
          </a:bodyPr>
          <a:lstStyle/>
          <a:p>
            <a:pPr algn="ctr"/>
            <a:r>
              <a:rPr lang="en-IN" sz="2000" b="1" dirty="0" smtClean="0">
                <a:solidFill>
                  <a:schemeClr val="bg1"/>
                </a:solidFill>
              </a:rPr>
              <a:t>(Remainder 0)</a:t>
            </a:r>
            <a:endParaRPr lang="en-GB" sz="2000" b="1" dirty="0">
              <a:solidFill>
                <a:schemeClr val="bg1"/>
              </a:solidFill>
            </a:endParaRPr>
          </a:p>
        </p:txBody>
      </p:sp>
      <p:sp>
        <p:nvSpPr>
          <p:cNvPr id="54" name="TextBox 53"/>
          <p:cNvSpPr txBox="1"/>
          <p:nvPr/>
        </p:nvSpPr>
        <p:spPr>
          <a:xfrm>
            <a:off x="3219194" y="2980234"/>
            <a:ext cx="1875803" cy="400110"/>
          </a:xfrm>
          <a:prstGeom prst="rect">
            <a:avLst/>
          </a:prstGeom>
          <a:noFill/>
        </p:spPr>
        <p:txBody>
          <a:bodyPr wrap="square" rtlCol="0">
            <a:spAutoFit/>
          </a:bodyPr>
          <a:lstStyle/>
          <a:p>
            <a:pPr algn="ctr"/>
            <a:r>
              <a:rPr lang="en-IN" sz="2000" b="1" dirty="0" smtClean="0">
                <a:solidFill>
                  <a:schemeClr val="bg1"/>
                </a:solidFill>
              </a:rPr>
              <a:t>(Remainder 1)</a:t>
            </a:r>
            <a:endParaRPr lang="en-GB" sz="2000" b="1" dirty="0">
              <a:solidFill>
                <a:schemeClr val="bg1"/>
              </a:solidFill>
            </a:endParaRPr>
          </a:p>
        </p:txBody>
      </p:sp>
      <p:sp>
        <p:nvSpPr>
          <p:cNvPr id="55" name="TextBox 54"/>
          <p:cNvSpPr txBox="1"/>
          <p:nvPr/>
        </p:nvSpPr>
        <p:spPr>
          <a:xfrm>
            <a:off x="3192998" y="3666572"/>
            <a:ext cx="1875803" cy="400110"/>
          </a:xfrm>
          <a:prstGeom prst="rect">
            <a:avLst/>
          </a:prstGeom>
          <a:noFill/>
        </p:spPr>
        <p:txBody>
          <a:bodyPr wrap="square" rtlCol="0">
            <a:spAutoFit/>
          </a:bodyPr>
          <a:lstStyle/>
          <a:p>
            <a:pPr algn="ctr"/>
            <a:r>
              <a:rPr lang="en-IN" sz="2000" b="1" dirty="0" smtClean="0">
                <a:solidFill>
                  <a:schemeClr val="bg1"/>
                </a:solidFill>
              </a:rPr>
              <a:t>(Remainder 1)</a:t>
            </a:r>
            <a:endParaRPr lang="en-GB" sz="2000" b="1" dirty="0">
              <a:solidFill>
                <a:schemeClr val="bg1"/>
              </a:solidFill>
            </a:endParaRPr>
          </a:p>
        </p:txBody>
      </p:sp>
      <p:cxnSp>
        <p:nvCxnSpPr>
          <p:cNvPr id="14" name="Straight Arrow Connector 13"/>
          <p:cNvCxnSpPr/>
          <p:nvPr/>
        </p:nvCxnSpPr>
        <p:spPr>
          <a:xfrm>
            <a:off x="4740155" y="4066682"/>
            <a:ext cx="0" cy="3985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4955220" y="3159855"/>
            <a:ext cx="180097" cy="1305369"/>
            <a:chOff x="4955220" y="3159855"/>
            <a:chExt cx="180097" cy="1305369"/>
          </a:xfrm>
        </p:grpSpPr>
        <p:cxnSp>
          <p:nvCxnSpPr>
            <p:cNvPr id="8" name="Straight Connector 7"/>
            <p:cNvCxnSpPr/>
            <p:nvPr/>
          </p:nvCxnSpPr>
          <p:spPr>
            <a:xfrm>
              <a:off x="4955220" y="3159855"/>
              <a:ext cx="1800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135317" y="3181073"/>
              <a:ext cx="0" cy="12841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888704" y="2466094"/>
            <a:ext cx="652288" cy="1999130"/>
            <a:chOff x="4888704" y="2466094"/>
            <a:chExt cx="652288" cy="1999130"/>
          </a:xfrm>
        </p:grpSpPr>
        <p:cxnSp>
          <p:nvCxnSpPr>
            <p:cNvPr id="65" name="Straight Connector 64"/>
            <p:cNvCxnSpPr/>
            <p:nvPr/>
          </p:nvCxnSpPr>
          <p:spPr>
            <a:xfrm>
              <a:off x="4888704" y="2466094"/>
              <a:ext cx="652288" cy="3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40992" y="2469602"/>
              <a:ext cx="0" cy="19956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888704" y="1772333"/>
            <a:ext cx="1061720" cy="2692891"/>
            <a:chOff x="4888704" y="1772333"/>
            <a:chExt cx="1061720" cy="2692891"/>
          </a:xfrm>
        </p:grpSpPr>
        <p:cxnSp>
          <p:nvCxnSpPr>
            <p:cNvPr id="67" name="Straight Connector 66"/>
            <p:cNvCxnSpPr/>
            <p:nvPr/>
          </p:nvCxnSpPr>
          <p:spPr>
            <a:xfrm>
              <a:off x="4888704" y="1772333"/>
              <a:ext cx="10617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950424" y="1788106"/>
              <a:ext cx="0" cy="2677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4427621" y="4618763"/>
            <a:ext cx="1812758" cy="557932"/>
          </a:xfrm>
          <a:prstGeom prst="rect">
            <a:avLst/>
          </a:prstGeom>
          <a:solidFill>
            <a:srgbClr val="FEB800"/>
          </a:solidFill>
          <a:ln>
            <a:solidFill>
              <a:srgbClr val="FEB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TextBox 67"/>
          <p:cNvSpPr txBox="1"/>
          <p:nvPr/>
        </p:nvSpPr>
        <p:spPr>
          <a:xfrm>
            <a:off x="4539916" y="4697674"/>
            <a:ext cx="415304" cy="400110"/>
          </a:xfrm>
          <a:prstGeom prst="rect">
            <a:avLst/>
          </a:prstGeom>
          <a:noFill/>
        </p:spPr>
        <p:txBody>
          <a:bodyPr wrap="square" rtlCol="0">
            <a:spAutoFit/>
          </a:bodyPr>
          <a:lstStyle/>
          <a:p>
            <a:pPr algn="ctr"/>
            <a:r>
              <a:rPr lang="en-GB" sz="2000" b="1" dirty="0" smtClean="0"/>
              <a:t>1</a:t>
            </a:r>
            <a:endParaRPr lang="en-GB" sz="2000" b="1" dirty="0"/>
          </a:p>
        </p:txBody>
      </p:sp>
      <p:sp>
        <p:nvSpPr>
          <p:cNvPr id="75" name="TextBox 74"/>
          <p:cNvSpPr txBox="1"/>
          <p:nvPr/>
        </p:nvSpPr>
        <p:spPr>
          <a:xfrm>
            <a:off x="4941202" y="4689511"/>
            <a:ext cx="415304" cy="400110"/>
          </a:xfrm>
          <a:prstGeom prst="rect">
            <a:avLst/>
          </a:prstGeom>
          <a:noFill/>
        </p:spPr>
        <p:txBody>
          <a:bodyPr wrap="square" rtlCol="0">
            <a:spAutoFit/>
          </a:bodyPr>
          <a:lstStyle/>
          <a:p>
            <a:pPr algn="ctr"/>
            <a:r>
              <a:rPr lang="en-GB" sz="2000" b="1" dirty="0" smtClean="0"/>
              <a:t>1</a:t>
            </a:r>
            <a:endParaRPr lang="en-GB" sz="2000" b="1" dirty="0"/>
          </a:p>
        </p:txBody>
      </p:sp>
      <p:sp>
        <p:nvSpPr>
          <p:cNvPr id="76" name="TextBox 75"/>
          <p:cNvSpPr txBox="1"/>
          <p:nvPr/>
        </p:nvSpPr>
        <p:spPr>
          <a:xfrm>
            <a:off x="5342488" y="4681348"/>
            <a:ext cx="415304" cy="400110"/>
          </a:xfrm>
          <a:prstGeom prst="rect">
            <a:avLst/>
          </a:prstGeom>
          <a:noFill/>
        </p:spPr>
        <p:txBody>
          <a:bodyPr wrap="square" rtlCol="0">
            <a:spAutoFit/>
          </a:bodyPr>
          <a:lstStyle/>
          <a:p>
            <a:pPr algn="ctr"/>
            <a:r>
              <a:rPr lang="en-GB" sz="2000" b="1" dirty="0"/>
              <a:t>0</a:t>
            </a:r>
          </a:p>
        </p:txBody>
      </p:sp>
      <p:sp>
        <p:nvSpPr>
          <p:cNvPr id="78" name="TextBox 77"/>
          <p:cNvSpPr txBox="1"/>
          <p:nvPr/>
        </p:nvSpPr>
        <p:spPr>
          <a:xfrm>
            <a:off x="5743774" y="4689227"/>
            <a:ext cx="415304" cy="400110"/>
          </a:xfrm>
          <a:prstGeom prst="rect">
            <a:avLst/>
          </a:prstGeom>
          <a:noFill/>
        </p:spPr>
        <p:txBody>
          <a:bodyPr wrap="square" rtlCol="0">
            <a:spAutoFit/>
          </a:bodyPr>
          <a:lstStyle/>
          <a:p>
            <a:pPr algn="ctr"/>
            <a:r>
              <a:rPr lang="en-GB" sz="2000" b="1" dirty="0" smtClean="0"/>
              <a:t>1</a:t>
            </a:r>
            <a:endParaRPr lang="en-GB" sz="2000" b="1" dirty="0"/>
          </a:p>
        </p:txBody>
      </p:sp>
    </p:spTree>
    <p:extLst>
      <p:ext uri="{BB962C8B-B14F-4D97-AF65-F5344CB8AC3E}">
        <p14:creationId xmlns:p14="http://schemas.microsoft.com/office/powerpoint/2010/main" val="429119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wipe(up)">
                                      <p:cBhvr>
                                        <p:cTn id="29" dur="500"/>
                                        <p:tgtEl>
                                          <p:spTgt spid="7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1500"/>
                            </p:stCondLst>
                            <p:childTnLst>
                              <p:par>
                                <p:cTn id="48" presetID="22" presetClass="entr" presetSubtype="1" fill="hold" nodeType="after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up)">
                                      <p:cBhvr>
                                        <p:cTn id="50" dur="500"/>
                                        <p:tgtEl>
                                          <p:spTgt spid="74"/>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par>
                          <p:cTn id="69" fill="hold">
                            <p:stCondLst>
                              <p:cond delay="1000"/>
                            </p:stCondLst>
                            <p:childTnLst>
                              <p:par>
                                <p:cTn id="70" presetID="22" presetClass="entr" presetSubtype="1" fill="hold" nodeType="after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up)">
                                      <p:cBhvr>
                                        <p:cTn id="72" dur="500"/>
                                        <p:tgtEl>
                                          <p:spTgt spid="84"/>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childTnLst>
                          </p:cTn>
                        </p:par>
                        <p:par>
                          <p:cTn id="98" fill="hold">
                            <p:stCondLst>
                              <p:cond delay="1500"/>
                            </p:stCondLst>
                            <p:childTnLst>
                              <p:par>
                                <p:cTn id="99" presetID="10" presetClass="entr" presetSubtype="0" fill="hold" grpId="0"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P spid="30" grpId="0"/>
      <p:bldP spid="31" grpId="0"/>
      <p:bldP spid="4" grpId="0"/>
      <p:bldP spid="51" grpId="0"/>
      <p:bldP spid="52" grpId="0"/>
      <p:bldP spid="54" grpId="0"/>
      <p:bldP spid="55" grpId="0"/>
      <p:bldP spid="68" grpId="0"/>
      <p:bldP spid="75" grpId="0"/>
      <p:bldP spid="76" grpId="0"/>
      <p:bldP spid="78"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BINARY OF NEGATIVE</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460375" y="1245319"/>
            <a:ext cx="1219200" cy="769441"/>
          </a:xfrm>
          <a:prstGeom prst="rect">
            <a:avLst/>
          </a:prstGeom>
          <a:noFill/>
        </p:spPr>
        <p:txBody>
          <a:bodyPr wrap="square" rtlCol="0">
            <a:spAutoFit/>
          </a:bodyPr>
          <a:lstStyle/>
          <a:p>
            <a:pPr algn="ctr"/>
            <a:r>
              <a:rPr lang="en-IN" sz="4400" b="1" dirty="0" smtClean="0">
                <a:solidFill>
                  <a:srgbClr val="00A3EE"/>
                </a:solidFill>
              </a:rPr>
              <a:t>10</a:t>
            </a:r>
            <a:endParaRPr lang="en-GB" sz="4400" b="1" dirty="0">
              <a:solidFill>
                <a:srgbClr val="00A3EE"/>
              </a:solidFill>
            </a:endParaRPr>
          </a:p>
        </p:txBody>
      </p:sp>
      <p:cxnSp>
        <p:nvCxnSpPr>
          <p:cNvPr id="4" name="Straight Arrow Connector 3"/>
          <p:cNvCxnSpPr>
            <a:stCxn id="22" idx="3"/>
          </p:cNvCxnSpPr>
          <p:nvPr/>
        </p:nvCxnSpPr>
        <p:spPr>
          <a:xfrm flipV="1">
            <a:off x="1679575" y="1619250"/>
            <a:ext cx="2378075" cy="10790"/>
          </a:xfrm>
          <a:prstGeom prst="straightConnector1">
            <a:avLst/>
          </a:prstGeom>
          <a:ln w="63500">
            <a:solidFill>
              <a:srgbClr val="FEB8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57836" y="1197145"/>
            <a:ext cx="1219200" cy="769441"/>
          </a:xfrm>
          <a:prstGeom prst="rect">
            <a:avLst/>
          </a:prstGeom>
          <a:noFill/>
        </p:spPr>
        <p:txBody>
          <a:bodyPr wrap="square" rtlCol="0">
            <a:spAutoFit/>
          </a:bodyPr>
          <a:lstStyle/>
          <a:p>
            <a:pPr algn="ctr"/>
            <a:r>
              <a:rPr lang="en-GB" sz="4400" b="1" dirty="0">
                <a:solidFill>
                  <a:srgbClr val="00A3EE"/>
                </a:solidFill>
              </a:rPr>
              <a:t>1</a:t>
            </a:r>
          </a:p>
        </p:txBody>
      </p:sp>
      <p:sp>
        <p:nvSpPr>
          <p:cNvPr id="27" name="TextBox 26"/>
          <p:cNvSpPr txBox="1"/>
          <p:nvPr/>
        </p:nvSpPr>
        <p:spPr>
          <a:xfrm>
            <a:off x="5016030" y="1186355"/>
            <a:ext cx="1219200" cy="769441"/>
          </a:xfrm>
          <a:prstGeom prst="rect">
            <a:avLst/>
          </a:prstGeom>
          <a:noFill/>
        </p:spPr>
        <p:txBody>
          <a:bodyPr wrap="square" rtlCol="0">
            <a:spAutoFit/>
          </a:bodyPr>
          <a:lstStyle/>
          <a:p>
            <a:pPr algn="ctr"/>
            <a:r>
              <a:rPr lang="en-GB" sz="4400" b="1" dirty="0" smtClean="0">
                <a:solidFill>
                  <a:srgbClr val="00A3EE"/>
                </a:solidFill>
              </a:rPr>
              <a:t>0</a:t>
            </a:r>
            <a:endParaRPr lang="en-GB" sz="4400" b="1" dirty="0">
              <a:solidFill>
                <a:srgbClr val="00A3EE"/>
              </a:solidFill>
            </a:endParaRPr>
          </a:p>
        </p:txBody>
      </p:sp>
      <p:sp>
        <p:nvSpPr>
          <p:cNvPr id="30" name="TextBox 29"/>
          <p:cNvSpPr txBox="1"/>
          <p:nvPr/>
        </p:nvSpPr>
        <p:spPr>
          <a:xfrm>
            <a:off x="5874224" y="1175565"/>
            <a:ext cx="1219200" cy="769441"/>
          </a:xfrm>
          <a:prstGeom prst="rect">
            <a:avLst/>
          </a:prstGeom>
          <a:noFill/>
        </p:spPr>
        <p:txBody>
          <a:bodyPr wrap="square" rtlCol="0">
            <a:spAutoFit/>
          </a:bodyPr>
          <a:lstStyle/>
          <a:p>
            <a:pPr algn="ctr"/>
            <a:r>
              <a:rPr lang="en-GB" sz="4400" b="1" dirty="0">
                <a:solidFill>
                  <a:srgbClr val="00A3EE"/>
                </a:solidFill>
              </a:rPr>
              <a:t>1</a:t>
            </a:r>
          </a:p>
        </p:txBody>
      </p:sp>
      <p:sp>
        <p:nvSpPr>
          <p:cNvPr id="31" name="TextBox 30"/>
          <p:cNvSpPr txBox="1"/>
          <p:nvPr/>
        </p:nvSpPr>
        <p:spPr>
          <a:xfrm>
            <a:off x="6732418" y="1164775"/>
            <a:ext cx="1219200" cy="769441"/>
          </a:xfrm>
          <a:prstGeom prst="rect">
            <a:avLst/>
          </a:prstGeom>
          <a:noFill/>
        </p:spPr>
        <p:txBody>
          <a:bodyPr wrap="square" rtlCol="0">
            <a:spAutoFit/>
          </a:bodyPr>
          <a:lstStyle/>
          <a:p>
            <a:pPr algn="ctr"/>
            <a:r>
              <a:rPr lang="en-GB" sz="4400" b="1" dirty="0" smtClean="0">
                <a:solidFill>
                  <a:srgbClr val="00A3EE"/>
                </a:solidFill>
              </a:rPr>
              <a:t>0</a:t>
            </a:r>
            <a:endParaRPr lang="en-GB" sz="4400" b="1" dirty="0">
              <a:solidFill>
                <a:srgbClr val="00A3EE"/>
              </a:solidFill>
            </a:endParaRPr>
          </a:p>
        </p:txBody>
      </p:sp>
      <p:sp>
        <p:nvSpPr>
          <p:cNvPr id="32" name="TextBox 31"/>
          <p:cNvSpPr txBox="1"/>
          <p:nvPr/>
        </p:nvSpPr>
        <p:spPr>
          <a:xfrm>
            <a:off x="4157836" y="1998956"/>
            <a:ext cx="1219200" cy="769441"/>
          </a:xfrm>
          <a:prstGeom prst="rect">
            <a:avLst/>
          </a:prstGeom>
          <a:noFill/>
        </p:spPr>
        <p:txBody>
          <a:bodyPr wrap="square" rtlCol="0">
            <a:spAutoFit/>
          </a:bodyPr>
          <a:lstStyle/>
          <a:p>
            <a:pPr algn="ctr"/>
            <a:r>
              <a:rPr lang="en-GB" sz="4400" b="1" dirty="0">
                <a:solidFill>
                  <a:srgbClr val="00A3EE"/>
                </a:solidFill>
              </a:rPr>
              <a:t>0</a:t>
            </a:r>
          </a:p>
        </p:txBody>
      </p:sp>
      <p:sp>
        <p:nvSpPr>
          <p:cNvPr id="33" name="TextBox 32"/>
          <p:cNvSpPr txBox="1"/>
          <p:nvPr/>
        </p:nvSpPr>
        <p:spPr>
          <a:xfrm>
            <a:off x="5016030" y="1988166"/>
            <a:ext cx="1219200" cy="769441"/>
          </a:xfrm>
          <a:prstGeom prst="rect">
            <a:avLst/>
          </a:prstGeom>
          <a:noFill/>
        </p:spPr>
        <p:txBody>
          <a:bodyPr wrap="square" rtlCol="0">
            <a:spAutoFit/>
          </a:bodyPr>
          <a:lstStyle/>
          <a:p>
            <a:pPr algn="ctr"/>
            <a:r>
              <a:rPr lang="en-GB" sz="4400" b="1" dirty="0">
                <a:solidFill>
                  <a:srgbClr val="00A3EE"/>
                </a:solidFill>
              </a:rPr>
              <a:t>1</a:t>
            </a:r>
          </a:p>
        </p:txBody>
      </p:sp>
      <p:sp>
        <p:nvSpPr>
          <p:cNvPr id="34" name="TextBox 33"/>
          <p:cNvSpPr txBox="1"/>
          <p:nvPr/>
        </p:nvSpPr>
        <p:spPr>
          <a:xfrm>
            <a:off x="5874224" y="1977376"/>
            <a:ext cx="1219200" cy="769441"/>
          </a:xfrm>
          <a:prstGeom prst="rect">
            <a:avLst/>
          </a:prstGeom>
          <a:noFill/>
        </p:spPr>
        <p:txBody>
          <a:bodyPr wrap="square" rtlCol="0">
            <a:spAutoFit/>
          </a:bodyPr>
          <a:lstStyle/>
          <a:p>
            <a:pPr algn="ctr"/>
            <a:r>
              <a:rPr lang="en-GB" sz="4400" b="1" dirty="0" smtClean="0">
                <a:solidFill>
                  <a:srgbClr val="00A3EE"/>
                </a:solidFill>
              </a:rPr>
              <a:t>0</a:t>
            </a:r>
            <a:endParaRPr lang="en-GB" sz="4400" b="1" dirty="0">
              <a:solidFill>
                <a:srgbClr val="00A3EE"/>
              </a:solidFill>
            </a:endParaRPr>
          </a:p>
        </p:txBody>
      </p:sp>
      <p:sp>
        <p:nvSpPr>
          <p:cNvPr id="35" name="TextBox 34"/>
          <p:cNvSpPr txBox="1"/>
          <p:nvPr/>
        </p:nvSpPr>
        <p:spPr>
          <a:xfrm>
            <a:off x="6732418" y="1966586"/>
            <a:ext cx="1219200" cy="769441"/>
          </a:xfrm>
          <a:prstGeom prst="rect">
            <a:avLst/>
          </a:prstGeom>
          <a:noFill/>
        </p:spPr>
        <p:txBody>
          <a:bodyPr wrap="square" rtlCol="0">
            <a:spAutoFit/>
          </a:bodyPr>
          <a:lstStyle/>
          <a:p>
            <a:pPr algn="ctr"/>
            <a:r>
              <a:rPr lang="en-GB" sz="4400" b="1" dirty="0">
                <a:solidFill>
                  <a:srgbClr val="00A3EE"/>
                </a:solidFill>
              </a:rPr>
              <a:t>1</a:t>
            </a:r>
          </a:p>
        </p:txBody>
      </p:sp>
      <p:sp>
        <p:nvSpPr>
          <p:cNvPr id="36" name="TextBox 35"/>
          <p:cNvSpPr txBox="1"/>
          <p:nvPr/>
        </p:nvSpPr>
        <p:spPr>
          <a:xfrm>
            <a:off x="6732418" y="2783547"/>
            <a:ext cx="1219200" cy="769441"/>
          </a:xfrm>
          <a:prstGeom prst="rect">
            <a:avLst/>
          </a:prstGeom>
          <a:noFill/>
        </p:spPr>
        <p:txBody>
          <a:bodyPr wrap="square" rtlCol="0">
            <a:spAutoFit/>
          </a:bodyPr>
          <a:lstStyle/>
          <a:p>
            <a:pPr algn="ctr"/>
            <a:r>
              <a:rPr lang="en-GB" sz="4400" b="1" dirty="0">
                <a:solidFill>
                  <a:srgbClr val="00A3EE"/>
                </a:solidFill>
              </a:rPr>
              <a:t>1</a:t>
            </a:r>
          </a:p>
        </p:txBody>
      </p:sp>
      <p:cxnSp>
        <p:nvCxnSpPr>
          <p:cNvPr id="7" name="Straight Connector 6"/>
          <p:cNvCxnSpPr/>
          <p:nvPr/>
        </p:nvCxnSpPr>
        <p:spPr>
          <a:xfrm>
            <a:off x="4484518" y="3572038"/>
            <a:ext cx="3067050" cy="0"/>
          </a:xfrm>
          <a:prstGeom prst="line">
            <a:avLst/>
          </a:prstGeom>
          <a:ln w="63500">
            <a:solidFill>
              <a:srgbClr val="FEB8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732418" y="3645770"/>
            <a:ext cx="1219200" cy="769441"/>
          </a:xfrm>
          <a:prstGeom prst="rect">
            <a:avLst/>
          </a:prstGeom>
          <a:noFill/>
        </p:spPr>
        <p:txBody>
          <a:bodyPr wrap="square" rtlCol="0">
            <a:spAutoFit/>
          </a:bodyPr>
          <a:lstStyle/>
          <a:p>
            <a:pPr algn="ctr"/>
            <a:r>
              <a:rPr lang="en-GB" sz="4400" b="1" dirty="0" smtClean="0">
                <a:solidFill>
                  <a:srgbClr val="00A3EE"/>
                </a:solidFill>
              </a:rPr>
              <a:t>0</a:t>
            </a:r>
            <a:endParaRPr lang="en-GB" sz="4400" b="1" dirty="0">
              <a:solidFill>
                <a:srgbClr val="00A3EE"/>
              </a:solidFill>
            </a:endParaRPr>
          </a:p>
        </p:txBody>
      </p:sp>
      <p:sp>
        <p:nvSpPr>
          <p:cNvPr id="38" name="TextBox 37"/>
          <p:cNvSpPr txBox="1"/>
          <p:nvPr/>
        </p:nvSpPr>
        <p:spPr>
          <a:xfrm>
            <a:off x="5874224" y="3652249"/>
            <a:ext cx="1219200" cy="769441"/>
          </a:xfrm>
          <a:prstGeom prst="rect">
            <a:avLst/>
          </a:prstGeom>
          <a:noFill/>
        </p:spPr>
        <p:txBody>
          <a:bodyPr wrap="square" rtlCol="0">
            <a:spAutoFit/>
          </a:bodyPr>
          <a:lstStyle/>
          <a:p>
            <a:pPr algn="ctr"/>
            <a:r>
              <a:rPr lang="en-GB" sz="4400" b="1" dirty="0" smtClean="0">
                <a:solidFill>
                  <a:srgbClr val="00A3EE"/>
                </a:solidFill>
              </a:rPr>
              <a:t>1</a:t>
            </a:r>
            <a:endParaRPr lang="en-GB" sz="4400" b="1" dirty="0">
              <a:solidFill>
                <a:srgbClr val="00A3EE"/>
              </a:solidFill>
            </a:endParaRPr>
          </a:p>
        </p:txBody>
      </p:sp>
      <p:sp>
        <p:nvSpPr>
          <p:cNvPr id="39" name="TextBox 38"/>
          <p:cNvSpPr txBox="1"/>
          <p:nvPr/>
        </p:nvSpPr>
        <p:spPr>
          <a:xfrm>
            <a:off x="5016030" y="3658728"/>
            <a:ext cx="1219200" cy="769441"/>
          </a:xfrm>
          <a:prstGeom prst="rect">
            <a:avLst/>
          </a:prstGeom>
          <a:noFill/>
        </p:spPr>
        <p:txBody>
          <a:bodyPr wrap="square" rtlCol="0">
            <a:spAutoFit/>
          </a:bodyPr>
          <a:lstStyle/>
          <a:p>
            <a:pPr algn="ctr"/>
            <a:r>
              <a:rPr lang="en-GB" sz="4400" b="1" dirty="0">
                <a:solidFill>
                  <a:srgbClr val="00A3EE"/>
                </a:solidFill>
              </a:rPr>
              <a:t>1</a:t>
            </a:r>
          </a:p>
        </p:txBody>
      </p:sp>
      <p:sp>
        <p:nvSpPr>
          <p:cNvPr id="40" name="TextBox 39"/>
          <p:cNvSpPr txBox="1"/>
          <p:nvPr/>
        </p:nvSpPr>
        <p:spPr>
          <a:xfrm>
            <a:off x="4157836" y="3665207"/>
            <a:ext cx="1219200" cy="769441"/>
          </a:xfrm>
          <a:prstGeom prst="rect">
            <a:avLst/>
          </a:prstGeom>
          <a:noFill/>
        </p:spPr>
        <p:txBody>
          <a:bodyPr wrap="square" rtlCol="0">
            <a:spAutoFit/>
          </a:bodyPr>
          <a:lstStyle/>
          <a:p>
            <a:pPr algn="ctr"/>
            <a:r>
              <a:rPr lang="en-GB" sz="4400" b="1" dirty="0" smtClean="0">
                <a:solidFill>
                  <a:srgbClr val="00A3EE"/>
                </a:solidFill>
              </a:rPr>
              <a:t>0</a:t>
            </a:r>
            <a:endParaRPr lang="en-GB" sz="4400" b="1" dirty="0">
              <a:solidFill>
                <a:srgbClr val="00A3EE"/>
              </a:solidFill>
            </a:endParaRPr>
          </a:p>
        </p:txBody>
      </p:sp>
      <p:sp>
        <p:nvSpPr>
          <p:cNvPr id="45" name="TextBox 44"/>
          <p:cNvSpPr txBox="1"/>
          <p:nvPr/>
        </p:nvSpPr>
        <p:spPr>
          <a:xfrm>
            <a:off x="6054362" y="1777506"/>
            <a:ext cx="858921" cy="400110"/>
          </a:xfrm>
          <a:prstGeom prst="rect">
            <a:avLst/>
          </a:prstGeom>
          <a:noFill/>
        </p:spPr>
        <p:txBody>
          <a:bodyPr wrap="square" rtlCol="0">
            <a:spAutoFit/>
          </a:bodyPr>
          <a:lstStyle/>
          <a:p>
            <a:pPr algn="ctr"/>
            <a:r>
              <a:rPr lang="en-GB" sz="2000" b="1" dirty="0" smtClean="0">
                <a:solidFill>
                  <a:srgbClr val="FFC000"/>
                </a:solidFill>
              </a:rPr>
              <a:t>1</a:t>
            </a:r>
            <a:endParaRPr lang="en-GB" sz="2000" b="1" dirty="0">
              <a:solidFill>
                <a:srgbClr val="FFC000"/>
              </a:solidFill>
            </a:endParaRPr>
          </a:p>
        </p:txBody>
      </p:sp>
      <p:sp>
        <p:nvSpPr>
          <p:cNvPr id="46" name="TextBox 45"/>
          <p:cNvSpPr txBox="1"/>
          <p:nvPr/>
        </p:nvSpPr>
        <p:spPr>
          <a:xfrm>
            <a:off x="588599" y="4750401"/>
            <a:ext cx="10931525" cy="830997"/>
          </a:xfrm>
          <a:prstGeom prst="rect">
            <a:avLst/>
          </a:prstGeom>
          <a:noFill/>
        </p:spPr>
        <p:txBody>
          <a:bodyPr wrap="square" rtlCol="0">
            <a:spAutoFit/>
          </a:bodyPr>
          <a:lstStyle/>
          <a:p>
            <a:r>
              <a:rPr lang="en-GB" sz="2400" i="1" dirty="0" smtClean="0">
                <a:solidFill>
                  <a:schemeClr val="bg1"/>
                </a:solidFill>
              </a:rPr>
              <a:t>Since we learnt about converting a decimal number to binary, now we can move on to our actual question.</a:t>
            </a:r>
            <a:endParaRPr lang="en-GB" sz="2400" i="1" dirty="0">
              <a:solidFill>
                <a:schemeClr val="bg1"/>
              </a:solidFill>
            </a:endParaRPr>
          </a:p>
        </p:txBody>
      </p:sp>
    </p:spTree>
    <p:extLst>
      <p:ext uri="{BB962C8B-B14F-4D97-AF65-F5344CB8AC3E}">
        <p14:creationId xmlns:p14="http://schemas.microsoft.com/office/powerpoint/2010/main" val="35762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righ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par>
                          <p:cTn id="71" fill="hold">
                            <p:stCondLst>
                              <p:cond delay="500"/>
                            </p:stCondLst>
                            <p:childTnLst>
                              <p:par>
                                <p:cTn id="72" presetID="10" presetClass="entr" presetSubtype="0" fill="hold" grpId="0" nodeType="afterEffect">
                                  <p:stCondLst>
                                    <p:cond delay="150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7" grpId="0"/>
      <p:bldP spid="30" grpId="0"/>
      <p:bldP spid="31" grpId="0"/>
      <p:bldP spid="32" grpId="0"/>
      <p:bldP spid="33" grpId="0"/>
      <p:bldP spid="34" grpId="0"/>
      <p:bldP spid="35" grpId="0"/>
      <p:bldP spid="36" grpId="0"/>
      <p:bldP spid="37" grpId="0"/>
      <p:bldP spid="38" grpId="0"/>
      <p:bldP spid="39" grpId="0"/>
      <p:bldP spid="40" grpId="0"/>
      <p:bldP spid="45" grpId="0"/>
      <p:bldP spid="46"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THE BIG ANSWER</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pic>
        <p:nvPicPr>
          <p:cNvPr id="21506" name="Picture 2" descr="Image - 701223] | Reaction Images | Know Your Mem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755759" y="1391188"/>
            <a:ext cx="3473715" cy="385086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76935" y="1387852"/>
            <a:ext cx="6661150" cy="3854198"/>
            <a:chOff x="460375" y="1021602"/>
            <a:chExt cx="6661150" cy="3854198"/>
          </a:xfrm>
        </p:grpSpPr>
        <p:sp>
          <p:nvSpPr>
            <p:cNvPr id="3" name="Rectangle 2"/>
            <p:cNvSpPr/>
            <p:nvPr/>
          </p:nvSpPr>
          <p:spPr>
            <a:xfrm>
              <a:off x="460375" y="102160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Two’s Compliment Binary</a:t>
              </a:r>
              <a:endParaRPr lang="en-GB" dirty="0">
                <a:solidFill>
                  <a:srgbClr val="FEB800"/>
                </a:solidFill>
              </a:endParaRPr>
            </a:p>
          </p:txBody>
        </p:sp>
        <p:sp>
          <p:nvSpPr>
            <p:cNvPr id="43" name="Rectangle 42"/>
            <p:cNvSpPr/>
            <p:nvPr/>
          </p:nvSpPr>
          <p:spPr>
            <a:xfrm>
              <a:off x="3790950" y="102160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Decimal</a:t>
              </a:r>
              <a:endParaRPr lang="en-GB" dirty="0">
                <a:solidFill>
                  <a:srgbClr val="FEB800"/>
                </a:solidFill>
              </a:endParaRPr>
            </a:p>
          </p:txBody>
        </p:sp>
        <p:sp>
          <p:nvSpPr>
            <p:cNvPr id="44" name="Rectangle 43"/>
            <p:cNvSpPr/>
            <p:nvPr/>
          </p:nvSpPr>
          <p:spPr>
            <a:xfrm>
              <a:off x="460375" y="124850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0111</a:t>
              </a:r>
              <a:endParaRPr lang="en-GB" dirty="0">
                <a:solidFill>
                  <a:srgbClr val="FEB800"/>
                </a:solidFill>
              </a:endParaRPr>
            </a:p>
          </p:txBody>
        </p:sp>
        <p:sp>
          <p:nvSpPr>
            <p:cNvPr id="47" name="Rectangle 46"/>
            <p:cNvSpPr/>
            <p:nvPr/>
          </p:nvSpPr>
          <p:spPr>
            <a:xfrm>
              <a:off x="3790950" y="124850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+7</a:t>
              </a:r>
              <a:endParaRPr lang="en-GB" dirty="0">
                <a:solidFill>
                  <a:srgbClr val="FEB800"/>
                </a:solidFill>
              </a:endParaRPr>
            </a:p>
          </p:txBody>
        </p:sp>
        <p:sp>
          <p:nvSpPr>
            <p:cNvPr id="48" name="Rectangle 47"/>
            <p:cNvSpPr/>
            <p:nvPr/>
          </p:nvSpPr>
          <p:spPr>
            <a:xfrm>
              <a:off x="460375" y="147541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0110</a:t>
              </a:r>
              <a:endParaRPr lang="en-GB" dirty="0">
                <a:solidFill>
                  <a:srgbClr val="FEB800"/>
                </a:solidFill>
              </a:endParaRPr>
            </a:p>
          </p:txBody>
        </p:sp>
        <p:sp>
          <p:nvSpPr>
            <p:cNvPr id="49" name="Rectangle 48"/>
            <p:cNvSpPr/>
            <p:nvPr/>
          </p:nvSpPr>
          <p:spPr>
            <a:xfrm>
              <a:off x="3790950" y="147541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+6</a:t>
              </a:r>
              <a:endParaRPr lang="en-GB" dirty="0">
                <a:solidFill>
                  <a:srgbClr val="FEB800"/>
                </a:solidFill>
              </a:endParaRPr>
            </a:p>
          </p:txBody>
        </p:sp>
        <p:sp>
          <p:nvSpPr>
            <p:cNvPr id="50" name="Rectangle 49"/>
            <p:cNvSpPr/>
            <p:nvPr/>
          </p:nvSpPr>
          <p:spPr>
            <a:xfrm>
              <a:off x="460375" y="170231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0101</a:t>
              </a:r>
              <a:endParaRPr lang="en-GB" dirty="0">
                <a:solidFill>
                  <a:srgbClr val="FEB800"/>
                </a:solidFill>
              </a:endParaRPr>
            </a:p>
          </p:txBody>
        </p:sp>
        <p:sp>
          <p:nvSpPr>
            <p:cNvPr id="51" name="Rectangle 50"/>
            <p:cNvSpPr/>
            <p:nvPr/>
          </p:nvSpPr>
          <p:spPr>
            <a:xfrm>
              <a:off x="3790950" y="170231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+5</a:t>
              </a:r>
              <a:endParaRPr lang="en-GB" dirty="0">
                <a:solidFill>
                  <a:srgbClr val="FEB800"/>
                </a:solidFill>
              </a:endParaRPr>
            </a:p>
          </p:txBody>
        </p:sp>
        <p:sp>
          <p:nvSpPr>
            <p:cNvPr id="52" name="Rectangle 51"/>
            <p:cNvSpPr/>
            <p:nvPr/>
          </p:nvSpPr>
          <p:spPr>
            <a:xfrm>
              <a:off x="460375" y="192922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0100</a:t>
              </a:r>
              <a:endParaRPr lang="en-GB" dirty="0">
                <a:solidFill>
                  <a:srgbClr val="FEB800"/>
                </a:solidFill>
              </a:endParaRPr>
            </a:p>
          </p:txBody>
        </p:sp>
        <p:sp>
          <p:nvSpPr>
            <p:cNvPr id="53" name="Rectangle 52"/>
            <p:cNvSpPr/>
            <p:nvPr/>
          </p:nvSpPr>
          <p:spPr>
            <a:xfrm>
              <a:off x="3790950" y="192922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+4</a:t>
              </a:r>
              <a:endParaRPr lang="en-GB" dirty="0">
                <a:solidFill>
                  <a:srgbClr val="FEB800"/>
                </a:solidFill>
              </a:endParaRPr>
            </a:p>
          </p:txBody>
        </p:sp>
        <p:sp>
          <p:nvSpPr>
            <p:cNvPr id="54" name="Rectangle 53"/>
            <p:cNvSpPr/>
            <p:nvPr/>
          </p:nvSpPr>
          <p:spPr>
            <a:xfrm>
              <a:off x="460375" y="215612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0011</a:t>
              </a:r>
              <a:endParaRPr lang="en-GB" dirty="0">
                <a:solidFill>
                  <a:srgbClr val="FEB800"/>
                </a:solidFill>
              </a:endParaRPr>
            </a:p>
          </p:txBody>
        </p:sp>
        <p:sp>
          <p:nvSpPr>
            <p:cNvPr id="55" name="Rectangle 54"/>
            <p:cNvSpPr/>
            <p:nvPr/>
          </p:nvSpPr>
          <p:spPr>
            <a:xfrm>
              <a:off x="3790950" y="215612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+3</a:t>
              </a:r>
              <a:endParaRPr lang="en-GB" dirty="0">
                <a:solidFill>
                  <a:srgbClr val="FEB800"/>
                </a:solidFill>
              </a:endParaRPr>
            </a:p>
          </p:txBody>
        </p:sp>
        <p:sp>
          <p:nvSpPr>
            <p:cNvPr id="56" name="Rectangle 55"/>
            <p:cNvSpPr/>
            <p:nvPr/>
          </p:nvSpPr>
          <p:spPr>
            <a:xfrm>
              <a:off x="460375" y="238303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0010</a:t>
              </a:r>
              <a:endParaRPr lang="en-GB" dirty="0">
                <a:solidFill>
                  <a:srgbClr val="FEB800"/>
                </a:solidFill>
              </a:endParaRPr>
            </a:p>
          </p:txBody>
        </p:sp>
        <p:sp>
          <p:nvSpPr>
            <p:cNvPr id="57" name="Rectangle 56"/>
            <p:cNvSpPr/>
            <p:nvPr/>
          </p:nvSpPr>
          <p:spPr>
            <a:xfrm>
              <a:off x="3790950" y="238303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+2</a:t>
              </a:r>
              <a:endParaRPr lang="en-GB" dirty="0">
                <a:solidFill>
                  <a:srgbClr val="FEB800"/>
                </a:solidFill>
              </a:endParaRPr>
            </a:p>
          </p:txBody>
        </p:sp>
        <p:sp>
          <p:nvSpPr>
            <p:cNvPr id="58" name="Rectangle 57"/>
            <p:cNvSpPr/>
            <p:nvPr/>
          </p:nvSpPr>
          <p:spPr>
            <a:xfrm>
              <a:off x="460375" y="260993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0001</a:t>
              </a:r>
              <a:endParaRPr lang="en-GB" dirty="0">
                <a:solidFill>
                  <a:srgbClr val="FEB800"/>
                </a:solidFill>
              </a:endParaRPr>
            </a:p>
          </p:txBody>
        </p:sp>
        <p:sp>
          <p:nvSpPr>
            <p:cNvPr id="59" name="Rectangle 58"/>
            <p:cNvSpPr/>
            <p:nvPr/>
          </p:nvSpPr>
          <p:spPr>
            <a:xfrm>
              <a:off x="3790950" y="260993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a:t>
              </a:r>
              <a:endParaRPr lang="en-GB" dirty="0">
                <a:solidFill>
                  <a:srgbClr val="FEB800"/>
                </a:solidFill>
              </a:endParaRPr>
            </a:p>
          </p:txBody>
        </p:sp>
        <p:sp>
          <p:nvSpPr>
            <p:cNvPr id="60" name="Rectangle 59"/>
            <p:cNvSpPr/>
            <p:nvPr/>
          </p:nvSpPr>
          <p:spPr>
            <a:xfrm>
              <a:off x="460375" y="283684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0000</a:t>
              </a:r>
              <a:endParaRPr lang="en-GB" dirty="0">
                <a:solidFill>
                  <a:srgbClr val="FEB800"/>
                </a:solidFill>
              </a:endParaRPr>
            </a:p>
          </p:txBody>
        </p:sp>
        <p:sp>
          <p:nvSpPr>
            <p:cNvPr id="64" name="Rectangle 63"/>
            <p:cNvSpPr/>
            <p:nvPr/>
          </p:nvSpPr>
          <p:spPr>
            <a:xfrm>
              <a:off x="3790950" y="283684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0</a:t>
              </a:r>
              <a:endParaRPr lang="en-GB" dirty="0">
                <a:solidFill>
                  <a:srgbClr val="FEB800"/>
                </a:solidFill>
              </a:endParaRPr>
            </a:p>
          </p:txBody>
        </p:sp>
        <p:sp>
          <p:nvSpPr>
            <p:cNvPr id="65" name="Rectangle 64"/>
            <p:cNvSpPr/>
            <p:nvPr/>
          </p:nvSpPr>
          <p:spPr>
            <a:xfrm>
              <a:off x="460375" y="306374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1111</a:t>
              </a:r>
              <a:endParaRPr lang="en-GB" dirty="0">
                <a:solidFill>
                  <a:srgbClr val="FEB800"/>
                </a:solidFill>
              </a:endParaRPr>
            </a:p>
          </p:txBody>
        </p:sp>
        <p:sp>
          <p:nvSpPr>
            <p:cNvPr id="66" name="Rectangle 65"/>
            <p:cNvSpPr/>
            <p:nvPr/>
          </p:nvSpPr>
          <p:spPr>
            <a:xfrm>
              <a:off x="3790950" y="306374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a:t>
              </a:r>
              <a:endParaRPr lang="en-GB" dirty="0">
                <a:solidFill>
                  <a:srgbClr val="FEB800"/>
                </a:solidFill>
              </a:endParaRPr>
            </a:p>
          </p:txBody>
        </p:sp>
        <p:sp>
          <p:nvSpPr>
            <p:cNvPr id="67" name="Rectangle 66"/>
            <p:cNvSpPr/>
            <p:nvPr/>
          </p:nvSpPr>
          <p:spPr>
            <a:xfrm>
              <a:off x="460375" y="329065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1110</a:t>
              </a:r>
              <a:endParaRPr lang="en-GB" dirty="0">
                <a:solidFill>
                  <a:srgbClr val="FEB800"/>
                </a:solidFill>
              </a:endParaRPr>
            </a:p>
          </p:txBody>
        </p:sp>
        <p:sp>
          <p:nvSpPr>
            <p:cNvPr id="68" name="Rectangle 67"/>
            <p:cNvSpPr/>
            <p:nvPr/>
          </p:nvSpPr>
          <p:spPr>
            <a:xfrm>
              <a:off x="3790950" y="329065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-2</a:t>
              </a:r>
              <a:endParaRPr lang="en-GB" dirty="0">
                <a:solidFill>
                  <a:srgbClr val="FEB800"/>
                </a:solidFill>
              </a:endParaRPr>
            </a:p>
          </p:txBody>
        </p:sp>
        <p:sp>
          <p:nvSpPr>
            <p:cNvPr id="69" name="Rectangle 68"/>
            <p:cNvSpPr/>
            <p:nvPr/>
          </p:nvSpPr>
          <p:spPr>
            <a:xfrm>
              <a:off x="460375" y="351755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1101</a:t>
              </a:r>
              <a:endParaRPr lang="en-GB" dirty="0">
                <a:solidFill>
                  <a:srgbClr val="FEB800"/>
                </a:solidFill>
              </a:endParaRPr>
            </a:p>
          </p:txBody>
        </p:sp>
        <p:sp>
          <p:nvSpPr>
            <p:cNvPr id="70" name="Rectangle 69"/>
            <p:cNvSpPr/>
            <p:nvPr/>
          </p:nvSpPr>
          <p:spPr>
            <a:xfrm>
              <a:off x="3790950" y="351755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-3</a:t>
              </a:r>
              <a:endParaRPr lang="en-GB" dirty="0">
                <a:solidFill>
                  <a:srgbClr val="FEB800"/>
                </a:solidFill>
              </a:endParaRPr>
            </a:p>
          </p:txBody>
        </p:sp>
        <p:sp>
          <p:nvSpPr>
            <p:cNvPr id="71" name="Rectangle 70"/>
            <p:cNvSpPr/>
            <p:nvPr/>
          </p:nvSpPr>
          <p:spPr>
            <a:xfrm>
              <a:off x="460375" y="374446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1100</a:t>
              </a:r>
              <a:endParaRPr lang="en-GB" dirty="0">
                <a:solidFill>
                  <a:srgbClr val="FEB800"/>
                </a:solidFill>
              </a:endParaRPr>
            </a:p>
          </p:txBody>
        </p:sp>
        <p:sp>
          <p:nvSpPr>
            <p:cNvPr id="72" name="Rectangle 71"/>
            <p:cNvSpPr/>
            <p:nvPr/>
          </p:nvSpPr>
          <p:spPr>
            <a:xfrm>
              <a:off x="3790950" y="374446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-4</a:t>
              </a:r>
              <a:endParaRPr lang="en-GB" dirty="0">
                <a:solidFill>
                  <a:srgbClr val="FEB800"/>
                </a:solidFill>
              </a:endParaRPr>
            </a:p>
          </p:txBody>
        </p:sp>
        <p:sp>
          <p:nvSpPr>
            <p:cNvPr id="73" name="Rectangle 72"/>
            <p:cNvSpPr/>
            <p:nvPr/>
          </p:nvSpPr>
          <p:spPr>
            <a:xfrm>
              <a:off x="460375" y="397136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1011</a:t>
              </a:r>
              <a:endParaRPr lang="en-GB" dirty="0">
                <a:solidFill>
                  <a:srgbClr val="FEB800"/>
                </a:solidFill>
              </a:endParaRPr>
            </a:p>
          </p:txBody>
        </p:sp>
        <p:sp>
          <p:nvSpPr>
            <p:cNvPr id="74" name="Rectangle 73"/>
            <p:cNvSpPr/>
            <p:nvPr/>
          </p:nvSpPr>
          <p:spPr>
            <a:xfrm>
              <a:off x="3790950" y="397136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-5</a:t>
              </a:r>
              <a:endParaRPr lang="en-GB" dirty="0">
                <a:solidFill>
                  <a:srgbClr val="FEB800"/>
                </a:solidFill>
              </a:endParaRPr>
            </a:p>
          </p:txBody>
        </p:sp>
        <p:sp>
          <p:nvSpPr>
            <p:cNvPr id="75" name="Rectangle 74"/>
            <p:cNvSpPr/>
            <p:nvPr/>
          </p:nvSpPr>
          <p:spPr>
            <a:xfrm>
              <a:off x="460375" y="419827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1010</a:t>
              </a:r>
              <a:endParaRPr lang="en-GB" dirty="0">
                <a:solidFill>
                  <a:srgbClr val="FEB800"/>
                </a:solidFill>
              </a:endParaRPr>
            </a:p>
          </p:txBody>
        </p:sp>
        <p:sp>
          <p:nvSpPr>
            <p:cNvPr id="76" name="Rectangle 75"/>
            <p:cNvSpPr/>
            <p:nvPr/>
          </p:nvSpPr>
          <p:spPr>
            <a:xfrm>
              <a:off x="3790950" y="419827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-6</a:t>
              </a:r>
              <a:endParaRPr lang="en-GB" dirty="0">
                <a:solidFill>
                  <a:srgbClr val="FEB800"/>
                </a:solidFill>
              </a:endParaRPr>
            </a:p>
          </p:txBody>
        </p:sp>
        <p:sp>
          <p:nvSpPr>
            <p:cNvPr id="77" name="Rectangle 76"/>
            <p:cNvSpPr/>
            <p:nvPr/>
          </p:nvSpPr>
          <p:spPr>
            <a:xfrm>
              <a:off x="460375" y="442517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1001</a:t>
              </a:r>
              <a:endParaRPr lang="en-GB" dirty="0">
                <a:solidFill>
                  <a:srgbClr val="FEB800"/>
                </a:solidFill>
              </a:endParaRPr>
            </a:p>
          </p:txBody>
        </p:sp>
        <p:sp>
          <p:nvSpPr>
            <p:cNvPr id="78" name="Rectangle 77"/>
            <p:cNvSpPr/>
            <p:nvPr/>
          </p:nvSpPr>
          <p:spPr>
            <a:xfrm>
              <a:off x="3790950" y="4425177"/>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-7</a:t>
              </a:r>
              <a:endParaRPr lang="en-GB" dirty="0">
                <a:solidFill>
                  <a:srgbClr val="FEB800"/>
                </a:solidFill>
              </a:endParaRPr>
            </a:p>
          </p:txBody>
        </p:sp>
        <p:sp>
          <p:nvSpPr>
            <p:cNvPr id="79" name="Rectangle 78"/>
            <p:cNvSpPr/>
            <p:nvPr/>
          </p:nvSpPr>
          <p:spPr>
            <a:xfrm>
              <a:off x="460375" y="465208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1000</a:t>
              </a:r>
              <a:endParaRPr lang="en-GB" dirty="0">
                <a:solidFill>
                  <a:srgbClr val="FEB800"/>
                </a:solidFill>
              </a:endParaRPr>
            </a:p>
          </p:txBody>
        </p:sp>
        <p:sp>
          <p:nvSpPr>
            <p:cNvPr id="80" name="Rectangle 79"/>
            <p:cNvSpPr/>
            <p:nvPr/>
          </p:nvSpPr>
          <p:spPr>
            <a:xfrm>
              <a:off x="3790950" y="4652082"/>
              <a:ext cx="3330575" cy="22371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FEB800"/>
                  </a:solidFill>
                </a:rPr>
                <a:t>-8</a:t>
              </a:r>
              <a:endParaRPr lang="en-GB" dirty="0">
                <a:solidFill>
                  <a:srgbClr val="FEB800"/>
                </a:solidFill>
              </a:endParaRPr>
            </a:p>
          </p:txBody>
        </p:sp>
      </p:grpSp>
    </p:spTree>
    <p:extLst>
      <p:ext uri="{BB962C8B-B14F-4D97-AF65-F5344CB8AC3E}">
        <p14:creationId xmlns:p14="http://schemas.microsoft.com/office/powerpoint/2010/main" val="139025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 OVERFLOW</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grpSp>
        <p:nvGrpSpPr>
          <p:cNvPr id="4" name="Group 3"/>
          <p:cNvGrpSpPr/>
          <p:nvPr/>
        </p:nvGrpSpPr>
        <p:grpSpPr>
          <a:xfrm>
            <a:off x="460375" y="1137451"/>
            <a:ext cx="3812596" cy="1096828"/>
            <a:chOff x="460375" y="1137451"/>
            <a:chExt cx="3812596" cy="1096828"/>
          </a:xfrm>
        </p:grpSpPr>
        <p:sp>
          <p:nvSpPr>
            <p:cNvPr id="46" name="Rounded Rectangle 45"/>
            <p:cNvSpPr/>
            <p:nvPr/>
          </p:nvSpPr>
          <p:spPr>
            <a:xfrm>
              <a:off x="460375" y="1137451"/>
              <a:ext cx="3812596" cy="1096828"/>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61" name="TextBox 60"/>
            <p:cNvSpPr txBox="1"/>
            <p:nvPr/>
          </p:nvSpPr>
          <p:spPr>
            <a:xfrm>
              <a:off x="594939" y="1237315"/>
              <a:ext cx="1795335" cy="369332"/>
            </a:xfrm>
            <a:prstGeom prst="rect">
              <a:avLst/>
            </a:prstGeom>
            <a:noFill/>
          </p:spPr>
          <p:txBody>
            <a:bodyPr wrap="square" rtlCol="0">
              <a:spAutoFit/>
            </a:bodyPr>
            <a:lstStyle/>
            <a:p>
              <a:r>
                <a:rPr lang="en-GB" b="1" u="sng" dirty="0" smtClean="0">
                  <a:solidFill>
                    <a:schemeClr val="bg1"/>
                  </a:solidFill>
                </a:rPr>
                <a:t>DECLARATION:</a:t>
              </a:r>
              <a:endParaRPr lang="en-GB" b="1" u="sng" dirty="0">
                <a:solidFill>
                  <a:schemeClr val="bg1"/>
                </a:solidFill>
              </a:endParaRPr>
            </a:p>
          </p:txBody>
        </p:sp>
        <p:sp>
          <p:nvSpPr>
            <p:cNvPr id="62" name="TextBox 61"/>
            <p:cNvSpPr txBox="1"/>
            <p:nvPr/>
          </p:nvSpPr>
          <p:spPr>
            <a:xfrm>
              <a:off x="594938" y="1676389"/>
              <a:ext cx="2790499" cy="369332"/>
            </a:xfrm>
            <a:prstGeom prst="rect">
              <a:avLst/>
            </a:prstGeom>
            <a:noFill/>
          </p:spPr>
          <p:txBody>
            <a:bodyPr wrap="square" rtlCol="0">
              <a:spAutoFit/>
            </a:bodyPr>
            <a:lstStyle/>
            <a:p>
              <a:r>
                <a:rPr lang="en-GB" b="1" dirty="0" err="1">
                  <a:solidFill>
                    <a:schemeClr val="bg1"/>
                  </a:solidFill>
                </a:rPr>
                <a:t>i</a:t>
              </a:r>
              <a:r>
                <a:rPr lang="en-GB" b="1" dirty="0" err="1" smtClean="0">
                  <a:solidFill>
                    <a:schemeClr val="bg1"/>
                  </a:solidFill>
                </a:rPr>
                <a:t>nt</a:t>
              </a:r>
              <a:r>
                <a:rPr lang="en-GB" b="1" dirty="0" smtClean="0">
                  <a:solidFill>
                    <a:schemeClr val="bg1"/>
                  </a:solidFill>
                </a:rPr>
                <a:t>  n = 5;</a:t>
              </a:r>
              <a:endParaRPr lang="en-GB" b="1" dirty="0">
                <a:solidFill>
                  <a:schemeClr val="bg1"/>
                </a:solidFill>
              </a:endParaRPr>
            </a:p>
          </p:txBody>
        </p:sp>
      </p:grpSp>
      <p:grpSp>
        <p:nvGrpSpPr>
          <p:cNvPr id="6" name="Group 5"/>
          <p:cNvGrpSpPr/>
          <p:nvPr/>
        </p:nvGrpSpPr>
        <p:grpSpPr>
          <a:xfrm>
            <a:off x="483976" y="2691628"/>
            <a:ext cx="3812596" cy="785956"/>
            <a:chOff x="483976" y="2691628"/>
            <a:chExt cx="3812596" cy="785956"/>
          </a:xfrm>
        </p:grpSpPr>
        <p:sp>
          <p:nvSpPr>
            <p:cNvPr id="63" name="Rounded Rectangle 62"/>
            <p:cNvSpPr/>
            <p:nvPr/>
          </p:nvSpPr>
          <p:spPr>
            <a:xfrm>
              <a:off x="483976" y="2691628"/>
              <a:ext cx="3812596" cy="785956"/>
            </a:xfrm>
            <a:prstGeom prst="roundRect">
              <a:avLst/>
            </a:prstGeom>
            <a:solidFill>
              <a:srgbClr val="262626"/>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dirty="0"/>
            </a:p>
          </p:txBody>
        </p:sp>
        <p:sp>
          <p:nvSpPr>
            <p:cNvPr id="81" name="TextBox 80"/>
            <p:cNvSpPr txBox="1"/>
            <p:nvPr/>
          </p:nvSpPr>
          <p:spPr>
            <a:xfrm>
              <a:off x="594938" y="2921230"/>
              <a:ext cx="2790499" cy="369332"/>
            </a:xfrm>
            <a:prstGeom prst="rect">
              <a:avLst/>
            </a:prstGeom>
            <a:noFill/>
          </p:spPr>
          <p:txBody>
            <a:bodyPr wrap="square" rtlCol="0">
              <a:spAutoFit/>
            </a:bodyPr>
            <a:lstStyle/>
            <a:p>
              <a:r>
                <a:rPr lang="en-GB" b="1" dirty="0" err="1" smtClean="0">
                  <a:solidFill>
                    <a:schemeClr val="bg1"/>
                  </a:solidFill>
                </a:rPr>
                <a:t>int</a:t>
              </a:r>
              <a:r>
                <a:rPr lang="en-GB" b="1" dirty="0" smtClean="0">
                  <a:solidFill>
                    <a:schemeClr val="bg1"/>
                  </a:solidFill>
                </a:rPr>
                <a:t> n = </a:t>
              </a:r>
              <a:r>
                <a:rPr lang="en-GB" b="1" i="1" dirty="0" smtClean="0">
                  <a:solidFill>
                    <a:srgbClr val="FF0000"/>
                  </a:solidFill>
                </a:rPr>
                <a:t>2,147,483,648</a:t>
              </a:r>
              <a:r>
                <a:rPr lang="en-GB" i="1" dirty="0" smtClean="0">
                  <a:solidFill>
                    <a:srgbClr val="FFC000"/>
                  </a:solidFill>
                </a:rPr>
                <a:t>;</a:t>
              </a:r>
              <a:r>
                <a:rPr lang="en-GB" b="1" dirty="0" smtClean="0">
                  <a:solidFill>
                    <a:schemeClr val="bg1"/>
                  </a:solidFill>
                </a:rPr>
                <a:t> </a:t>
              </a:r>
              <a:endParaRPr lang="en-GB" b="1" dirty="0">
                <a:solidFill>
                  <a:schemeClr val="bg1"/>
                </a:solidFill>
              </a:endParaRPr>
            </a:p>
          </p:txBody>
        </p:sp>
      </p:grpSp>
      <p:pic>
        <p:nvPicPr>
          <p:cNvPr id="24578" name="Picture 2" descr="VID Glass Overflow FINAL 102609A SD4x3 GIF | Gfyca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625630" y="1137451"/>
            <a:ext cx="5918554" cy="4397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3388" y="4273802"/>
            <a:ext cx="4154906" cy="584775"/>
          </a:xfrm>
          <a:prstGeom prst="rect">
            <a:avLst/>
          </a:prstGeom>
          <a:noFill/>
        </p:spPr>
        <p:txBody>
          <a:bodyPr wrap="square" rtlCol="0">
            <a:spAutoFit/>
          </a:bodyPr>
          <a:lstStyle/>
          <a:p>
            <a:pPr algn="ctr"/>
            <a:r>
              <a:rPr lang="en-GB" sz="3200" b="1" dirty="0" smtClean="0">
                <a:solidFill>
                  <a:schemeClr val="bg1"/>
                </a:solidFill>
              </a:rPr>
              <a:t>How it works?</a:t>
            </a:r>
            <a:endParaRPr lang="en-GB" sz="3200" b="1" dirty="0">
              <a:solidFill>
                <a:schemeClr val="bg1"/>
              </a:solidFill>
            </a:endParaRPr>
          </a:p>
        </p:txBody>
      </p:sp>
    </p:spTree>
    <p:extLst>
      <p:ext uri="{BB962C8B-B14F-4D97-AF65-F5344CB8AC3E}">
        <p14:creationId xmlns:p14="http://schemas.microsoft.com/office/powerpoint/2010/main" val="7632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4578"/>
                                        </p:tgtEl>
                                        <p:attrNameLst>
                                          <p:attrName>style.visibility</p:attrName>
                                        </p:attrNameLst>
                                      </p:cBhvr>
                                      <p:to>
                                        <p:strVal val="visible"/>
                                      </p:to>
                                    </p:set>
                                    <p:animEffect transition="in" filter="fade">
                                      <p:cBhvr>
                                        <p:cTn id="16" dur="500"/>
                                        <p:tgtEl>
                                          <p:spTgt spid="24578"/>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5" name="Straight Connector 4"/>
          <p:cNvCxnSpPr/>
          <p:nvPr/>
        </p:nvCxnSpPr>
        <p:spPr>
          <a:xfrm>
            <a:off x="144379" y="848608"/>
            <a:ext cx="1180392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30102" y="194712"/>
            <a:ext cx="7648521" cy="584775"/>
          </a:xfrm>
          <a:prstGeom prst="rect">
            <a:avLst/>
          </a:prstGeom>
          <a:noFill/>
        </p:spPr>
        <p:txBody>
          <a:bodyPr wrap="square" rtlCol="0">
            <a:spAutoFit/>
          </a:bodyPr>
          <a:lstStyle/>
          <a:p>
            <a:pPr algn="ctr"/>
            <a:r>
              <a:rPr lang="en-IN" sz="3200" b="1" dirty="0" smtClean="0">
                <a:solidFill>
                  <a:schemeClr val="bg1"/>
                </a:solidFill>
                <a:latin typeface="Agency FB" panose="020B0503020202020204" pitchFamily="34" charset="0"/>
              </a:rPr>
              <a:t>INTEGER OVERFLOW</a:t>
            </a:r>
            <a:endParaRPr lang="en-GB" sz="3200" b="1" dirty="0">
              <a:solidFill>
                <a:schemeClr val="bg1"/>
              </a:solidFill>
              <a:latin typeface="Agency FB" panose="020B0503020202020204" pitchFamily="34" charset="0"/>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grpSp>
        <p:nvGrpSpPr>
          <p:cNvPr id="18" name="Group 17"/>
          <p:cNvGrpSpPr/>
          <p:nvPr/>
        </p:nvGrpSpPr>
        <p:grpSpPr>
          <a:xfrm>
            <a:off x="594938" y="4448169"/>
            <a:ext cx="11002123" cy="909333"/>
            <a:chOff x="594938" y="4124319"/>
            <a:chExt cx="11002123" cy="909333"/>
          </a:xfrm>
        </p:grpSpPr>
        <p:cxnSp>
          <p:nvCxnSpPr>
            <p:cNvPr id="19" name="Straight Connector 18"/>
            <p:cNvCxnSpPr/>
            <p:nvPr/>
          </p:nvCxnSpPr>
          <p:spPr>
            <a:xfrm>
              <a:off x="1596000" y="4125829"/>
              <a:ext cx="9000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1" idx="0"/>
            </p:cNvCxnSpPr>
            <p:nvPr/>
          </p:nvCxnSpPr>
          <p:spPr>
            <a:xfrm flipV="1">
              <a:off x="6096000" y="4173955"/>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582652" y="4571987"/>
              <a:ext cx="1026695" cy="461665"/>
            </a:xfrm>
            <a:prstGeom prst="rect">
              <a:avLst/>
            </a:prstGeom>
            <a:noFill/>
          </p:spPr>
          <p:txBody>
            <a:bodyPr wrap="square" rtlCol="0">
              <a:spAutoFit/>
            </a:bodyPr>
            <a:lstStyle/>
            <a:p>
              <a:pPr algn="ctr"/>
              <a:r>
                <a:rPr lang="en-IN" sz="2400" b="1" dirty="0" smtClean="0">
                  <a:solidFill>
                    <a:schemeClr val="bg1"/>
                  </a:solidFill>
                </a:rPr>
                <a:t>0</a:t>
              </a:r>
              <a:endParaRPr lang="en-GB" sz="2400" b="1" dirty="0">
                <a:solidFill>
                  <a:schemeClr val="bg1"/>
                </a:solidFill>
              </a:endParaRPr>
            </a:p>
          </p:txBody>
        </p:sp>
        <p:sp>
          <p:nvSpPr>
            <p:cNvPr id="22" name="TextBox 21"/>
            <p:cNvSpPr txBox="1"/>
            <p:nvPr/>
          </p:nvSpPr>
          <p:spPr>
            <a:xfrm>
              <a:off x="594938" y="457198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57198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24" name="Straight Connector 23"/>
            <p:cNvCxnSpPr/>
            <p:nvPr/>
          </p:nvCxnSpPr>
          <p:spPr>
            <a:xfrm flipV="1">
              <a:off x="1596000" y="4125829"/>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V="1">
              <a:off x="10595811" y="4124319"/>
              <a:ext cx="0" cy="398032"/>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17216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cxnSp>
        <p:nvCxnSpPr>
          <p:cNvPr id="19" name="Straight Connector 18"/>
          <p:cNvCxnSpPr/>
          <p:nvPr/>
        </p:nvCxnSpPr>
        <p:spPr>
          <a:xfrm>
            <a:off x="2136000" y="5492990"/>
            <a:ext cx="7920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spTree>
    <p:extLst>
      <p:ext uri="{BB962C8B-B14F-4D97-AF65-F5344CB8AC3E}">
        <p14:creationId xmlns:p14="http://schemas.microsoft.com/office/powerpoint/2010/main" val="3909712137"/>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98272310-1979-4375-A4CF-AE16DA8E1D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630" y="6368715"/>
            <a:ext cx="857467" cy="4042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60421" y="144379"/>
            <a:ext cx="11787886" cy="61441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2" name="Rectangle 11"/>
          <p:cNvSpPr/>
          <p:nvPr/>
        </p:nvSpPr>
        <p:spPr>
          <a:xfrm>
            <a:off x="144379" y="5919537"/>
            <a:ext cx="11803928" cy="36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AutoShape 2" descr="data:image/png;base64,iVBORw0KGgoAAAANSUhEUgAAAGsAAABfCAIAAABgNq7gAAARoUlEQVR42u2d+VcVRxbH8zflh8zvORrjERcQV1wGFEXRaFRURAIuCEYEA1EUQaLGLUacqOAWNRrHmKiAiVnJnuA2OqMQEbfMfE7f8+6pVPd7vAevCGTe/aFOverq6upv37r3e6ur6z337Nmzp0+fPnny5LEnjwzp6up6+PBhZ2fnA09+++23Dk/aPbl///69kGj+P/8HYt3ycyZ8gqAAJ9gJfCZ29z0RsP4dkrt370qK3PmLyt2QmLcMCM/9NyG9kwSCCQQTCCYQTCCYkASCCQQTCCYQjFUIY4hSIOX/+qNY9N3k8XpIa2oYo6cI1/dHAmYAoKmIFWzpISt+kBKtqRXM1iQj4ZqEXtwjQRpRr9z172GkJwgCwZkzZ2praysrK998883Nmzdv2rSpqqqqurq6pqZmqydktmzZQlpXV7dt27YaT6hQ5QkVKN+xYweHpD6ZHZ5oC1ouLXBo165db7/9NunOnTu3b99Ounv37r2e7NmzZ9++fWQofOutt+Ry9JCzKCGlPidSjZQKHKJNMjsNoXEaOXjw4KFDh+rr699///3W1lai2/jrYHNz86JFi5KTk8eOHTvFk8meTPUkLS1tvCcTJ04kP2nSJCpQTjrJEzJ/9yQjI4OUEymkJuXp6elSU9pM80RbFuEsKyNCNWmZzLhx48aMGUMfpCTDk2nTpvGT8hRPRo8enZqayi1M9IRy8hMmTOB0ukHJvHnzgBt1iT+CZ8+e5dpcrKioSFQGdav2hMzGjRsrKireeOMNFJM8eorSbfaEjNbcbAjl6DKVrUJKpFzziORF62mcC3E5MuXl5WQop86GDRvKysqknBJtk5K1nrz++uvrQlLuiZaXlpaWlJQI1sXFxb/88kv8ETx37hwPimt/+eWXXV1dMp3z6E+SLk+sPmhhuPoqD0MiM3idnZ0UYiJ5PJmZmWvWrPn555+d6CBDg0fa7fMZoAKgGMoZM2aAoBMd/OCDD9BBBsj333//zBO8M6n4pgGNndwFXhg7IzroBEGcFEaQUfzNN988C8lAx04RJO3o6MC4o4MY+viPYq5x7NgxnN369eu//fZb0bu/EoLcCAaRUTxz5kwnCDJgGxoaIAo4RGldESR98uQJlrjzj/LAJxRaLxKkxF/N34LZsrZARl2H6R/0VY/mNZX6dNh89jqKHSLINRobG0EQO/jjjz/qKOYQDP7mzZsff/xxgydHjhyR9B+ewFTrPRHKeswTmqICPxs9IfPee+9RWaodPnyYQhqRFjhEidm4tICcPHkShvBPT86fP3/q1ClKSGH+UudMSHCDpFQmQ2UMEeGHBhjoBzfiFkGEzkF0oV0//fSTehIuzyP94YcfYIizZ8+GvsJLMcZYEzIQ2kxPpnlChv7JUSnk56xZs7KysvhJ5enTp2eFhBJaEGJMudJj8noK7cyZMwcO/Morr5ChNUo4lJ2dTYbKdIk8KUfnesLPhQsXEopgizRoE1Vw7knwxRBOEFQdFAQZEejg/v37ucO/eQLQubm5BDBLlizJy8vLz88npWTp0qU5OTmvvvoqKfnFixeTcmj58uWk5JctW1ZYWMhPqUkL3G2OJ/M8WbBgASVUowLtUDJ//nwypIAIQKT8pA415dACT8iA6eDBg59//vkhQ4ZgiwjdrBsEQbgad7F69WonCKL/xGHQ96+//tr0xWIHic8ZcWD30ksvQe6vXbsGrBrGa2BPtEQ5qc5BaAUJ+2WmQI5S7fbt2zIr0dbWdv36dc69deuWtHPjxg1KSCkkpcKvv/6qdUTkEJXBi1gNLjFo0CAeTFNTE1YyAoJORvHp06cJG0GHmMRCUEYBz40oXWLMuro6br6fuFoe8KVLl1DDYcOGoewXLlyAuPhprCDI2McOOtFBEETFYDMWH1SnTEe5MNhhvAjXsYxYTPV0Vnf1Z+DcUWDNCCV+0XZwvhcvXsQyJCcnFxQUfPLJJzLv4r8QHh87yGBHSxzGJIT03333ncWoVRMBkaG0Z88e7DEKC0HFyYi5NBHXswKxCCwPB67ZlIp2D4NAtzHHPFHGZktLC35PH7n5FEUHeeq4I7cIVlRUaFRnMmqz34xf+MfUqVMZ0dhsegOyfmUMp0qxlushCz7M5fHjx/EtMnivXr0q3fAru8kHXcUkEtXhSUxfbCJi9h6lA8QDBw6giaNHj0ZtcT5CYi01DLyfWMXfATK4EYgkboE4qri4+MqVK4GTpqYVcs4HYarYwbKyMphUYFxs3oNQHDQRwpGamgrD+vTTT83uCo815yZ6hqD5CPXSwLdv3z58wpgxY3AOPL8Ic87aJbdRnSDIqOR5fvHFF3476FcEfkJNiA2guElJSYCIExf2LyfGimAE46isGL+Bmd6+fTsGZ+jQoevWrRPmHGVcjB1k3LhiM4xiRgTPJxBB/1MVdADxxIkTRBGjRo3CQn/++efcZKBjiXK0BsKnzwN127RpE6YDz0tXoaXgEv3sFq6PmGfVqlXCIpzooJ9R+32lDCXVLyw6ISqhFWNK7kocYqwWMNAFmYMXxQEC4IMGwEtk8EYzgaQIooMOPQkI0rNwdjAcnxDtIPAgrCY4QxNXrFgBKTO9cwRmE4HQWFSUe66qqpKXXO+88w6kKvrZX42Lt2zZgg66iouVUYfzJH42Z6J5//59WiCeRRMxNDhHNNECMUqn4Xf92D7go+X09HTgI4yzvFaUCGIBaMHVe5IzZ87weMvLyy0ErS4GWivpYnt7OxEV0dX48ePRxM8++wybaNKR6EexNstjoD/oTkpKCk6fiAh9F1AsNxXBaFgIMoqd2EEQjMCou9UduSVAxBosXryYG5bhLI4leipjKhdmDqvKQ8XF4UNhMG1tbeY7nEAEA2msGRe70kHGIDq4YcMGK6qLEkS9MXSEpvLz8xl0ubm5PBjcZUwPQ6SzsxNTgL4QsS1cuJA2cVmyYONpSCw0Lf5k8UHndpBbnTJlSmVlJaFuNAj6B44+bWwi2ge5YThz8x999BG919HU7WMQ+JqampYvXz548OAXX3yRJ3H06NGLFy8Sep725OzZsx9++KHMXZ87d+68JxSSv3TpEoOUK1paKWwGHXTFZrg8oW64qC6mASj266uvvqKvxACMvjt37sjbmGjOlaBt7969cOYXXngBBFFDdCc7O1vmrqGfc+bMISImIpobEn7CqDi0aNEidA1marFx0UGHCPJIQdA/NxNTNGb2GD2iTYBAU7CP3c4dWAgeOnQIyGTdDOYFrgpVgG+RkbU4ujpHUlnQg/0dNGgQnJGo2VRtQXDjxo0gCOeFDDmc5bdGcW/mPmU5HYPaennWrVlAhaEshIktLS3NnjSFBON49epVHD2ReIsn/KTC5cuXyfPAUNLhw4dDevwIcncZGRnEgk4QlLkZ/D1+ylSHgfVqGDTz8vLQwf379/sR5O7QQSfzg1zj+PHjDBB529mzwLbb6amYQrpYrYfAhGK+9tprIGjpoHoSV+/quMCJEydAkKjOP0fdS4lmBcTvvRMJnAXBgoICrCHuK9zslsN1M5hkvy+Oy+DqwdRWrFiLDmIfYfLJyckYxMA1C27nqPEkuvqtL9fN9MxQWPAJVRIdBEG/DiqCDt92KoJ9vPKo91fRUYwnIRyKYAcZxa7WsOoKTPHF/RbBcHMHMopBEE9CQPnuu+8GRnXooCs+SDwEgvj7aOxgzzxm3O2g9VJb7ODKlSuJJg8cOBDIqOGDa9eudYIgcbGuAu7P6wetqX8/ggRtxCf19fUWgh0dHW4ZNQgS1aHn0vqAQNBkrCaC4XQQBAkHXY1imVmoqqrCDprrB/sMl156EunttWvXQHDs2LGBMQmjGARdeRLiYhDEDur6wf6JYLd8EAQJDSwdFE/ifOURbAYdFDvYxwj2ns1oVAejJsA/ePCgXwdBcPr06a50UGYW0PM/RQd7j6AwathMYWFhWlpaIILoBzroCsFTp05JVGfObg1EBIlJGMWBvriiogK+4ZBRYwfRQWsl+kBB0IxJ8CQWoxYEy8rKGGclJSVOfDF2UL5p6j86aL3/jOBzTB0EQf/cjDnDCqN2ooMnT56EiPrfF/cHAtitO7YQ9MfFagfxJOigk5kFmR8sLS1tbW0dWF+FmfODERB88OABvjgzM9MVgvI9if99ce8jh7hMdIdTSb8OyppqnR80v8iprq6eOXOmw5gEP2V5kmhmFgJhirDcvDdQBg5eXdxl6iAIiuqZngQdBEHGmau4WBi1GdXFutDA9aiPgKBpB1NTU/Ek+jWH6iAIzpgxwxWCMGpGsXyZGLj6LUImAoJxhzVyVNfc3Lxs2TKZH7QGODrIKM7KynIyNyNvmkBQ3naGm5vxL/Po2dcgLjyJwCQIjhs3zoyLVQe3bt0Kgk7soCAI24xydqvPhm2sOihz1OFmt+R9sStPQlSXnp5eV1d348YNP4J9YOBiJdjhRnFeXh46qFGdhgbt7e1EdTBqIpO2trb46yBshqiupqZGWu9jBKPUu27nZpqamnJzc/Ek5vygftOEDsIHnXgSWbNATCKexL/qI+4IRj8H7v+wIjKCS5cuhQ8qo1Zx/l1duG+aXES4GkVEs7BE6Z58QBBoghXBy5cv5+TkwAd1ZkFF3zS5QlBiEixFlCswe4Cg/xORaBC0qF8ge1cEr1y5smTJkkAEYTOMX+4RNuPEDsootvZZCPdqMfA7E+tDCevjWv+a53Cfg/or+Nu0KoiGig4yik07aOogMStRgxNfLLul8Hxg7f38XV1kaWlpIS62ZljlLtBB9MPVDKt4ksmTJ8M5/b6YtKur6969e7dDcuvWLfl+n4yW6Jf7mtdDeuJNQ6QyYlaTrQNUZA8Bs7VwQgXZABA7CB80Z/kVwfXr16MlDhH0M2r9aqm1tZVxgQVZ48nKlSuh/kSgq1atKvZkxYoVhYWFBQUF0DHSoqKi1Z5QgUOcgv2mkDowXtSEc8nne0JrVJD6VCNPTdosCUnxH4Wj1JG8VuBClM+dO/fll19OSkoKZNQyP+hkzQIYNTY2ovz4YnPdjPpBuD5GhCHA49W1zfKNFj9lpz/Z+I8MP2WrQVn/zClQXDKy1Jk6qZ5IRnYMpEJKSsqoUaOknFOoLxVkw0FOpESuQmXZXnCCIbI9Iq3RyOzZswkQrKhOdo1y9W0nGB05coQeYynMd3XqNLkkSoqVlO0xId6yKaXsOSg7EsrmmbIdoexgKBtpIhySbQQplK0GdedB2W0QIVTAV5KSl0Pl5eWMOypIO7RAiWxBqC1UhkT3Mdy2bRv3AqOwRhIxCUdRAsZE/NfyP378+PDhw4qgn1ED4qNHjzpjEd38yS/WNlHmDlKBR/11Il+XrprM0XxXR9zlhA8KgowRnn+Ua/l75qb73r9bb5oYxShy/Pkg1zh69Ch2BASt7+oizIWEY3YRTomm5biL6iAjDAQx6NevX3cV1ZlrFqwQKvKE/u/9VcwZVnSQuNiJDiqC2Oxun88AFewjfm/WrFn4ovizGXxxQ0MDngSeBa2X/a8t0f9y6o10GBK5MHIj/jbDXUUEIwjlxkaJDsYfQfEkSZ7Mnz8fxgTtVJZLhp/QaSJKYdQwWGHLpEKepVD4sGSE9xZ5otyYdko9oSktlN2OEY4qlyalfK0h2oLkhVGb51pXQdcgQ+CF4QM7+i+7auOR428HMRYXLlzIzs4eOnTosGHDkpOThZqOHDmSNNkT2TJ7pCf8HDFiBHAPHz6cn+SpJhUkI8QY6ktGKtPykCFDqC8UmjojPKERrkhG2uGntCZ9oBoZfnKitEyqFeSodElrkpdeIdKyFCJ0AE+ya9cu+dY0znaQOJewpLa2FtopNFi33tbtvCtCIgxW8yanlbNopNYTTA9NoQ6ij6iGtiP0GNVAa0hFa6QQrdFmqclPjpJK3mTdZEQHpSccpQV+SrNW/IdK7t69u6mpqds9Vnr4zwbQUesv60zRP3WLRtSS6p+4mXsRmn+DF/iHBta1rD868Dfi/2n+GYJ5CWwifLvbRVWJf9forSQQTCCYQDCBYALBhPRO/gfaxdGV9huky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TextBox 24"/>
          <p:cNvSpPr txBox="1"/>
          <p:nvPr/>
        </p:nvSpPr>
        <p:spPr>
          <a:xfrm>
            <a:off x="11692076" y="4465224"/>
            <a:ext cx="1988330" cy="369332"/>
          </a:xfrm>
          <a:prstGeom prst="rect">
            <a:avLst/>
          </a:prstGeom>
          <a:noFill/>
        </p:spPr>
        <p:txBody>
          <a:bodyPr wrap="square" rtlCol="0">
            <a:spAutoFit/>
          </a:bodyPr>
          <a:lstStyle/>
          <a:p>
            <a:pPr algn="just"/>
            <a:endParaRPr lang="en-GB" dirty="0">
              <a:solidFill>
                <a:srgbClr val="FF0000"/>
              </a:solidFill>
            </a:endParaRPr>
          </a:p>
        </p:txBody>
      </p:sp>
      <p:sp>
        <p:nvSpPr>
          <p:cNvPr id="22" name="TextBox 21"/>
          <p:cNvSpPr txBox="1"/>
          <p:nvPr/>
        </p:nvSpPr>
        <p:spPr>
          <a:xfrm>
            <a:off x="594938" y="4895836"/>
            <a:ext cx="2244362" cy="461665"/>
          </a:xfrm>
          <a:prstGeom prst="rect">
            <a:avLst/>
          </a:prstGeom>
          <a:noFill/>
        </p:spPr>
        <p:txBody>
          <a:bodyPr wrap="square" rtlCol="0">
            <a:spAutoFit/>
          </a:bodyPr>
          <a:lstStyle/>
          <a:p>
            <a:pPr algn="ctr"/>
            <a:r>
              <a:rPr lang="en-GB" sz="2400" i="1" dirty="0">
                <a:solidFill>
                  <a:srgbClr val="FFC000"/>
                </a:solidFill>
              </a:rPr>
              <a:t>-2,147,483,648</a:t>
            </a:r>
            <a:endParaRPr lang="en-GB" sz="2400" b="1" dirty="0">
              <a:solidFill>
                <a:schemeClr val="bg1"/>
              </a:solidFill>
            </a:endParaRPr>
          </a:p>
        </p:txBody>
      </p:sp>
      <p:sp>
        <p:nvSpPr>
          <p:cNvPr id="23" name="TextBox 22"/>
          <p:cNvSpPr txBox="1"/>
          <p:nvPr/>
        </p:nvSpPr>
        <p:spPr>
          <a:xfrm>
            <a:off x="9352699" y="4895835"/>
            <a:ext cx="2244362" cy="461665"/>
          </a:xfrm>
          <a:prstGeom prst="rect">
            <a:avLst/>
          </a:prstGeom>
          <a:noFill/>
        </p:spPr>
        <p:txBody>
          <a:bodyPr wrap="square" rtlCol="0">
            <a:spAutoFit/>
          </a:bodyPr>
          <a:lstStyle/>
          <a:p>
            <a:pPr algn="ctr"/>
            <a:r>
              <a:rPr lang="en-GB" sz="2400" i="1" dirty="0">
                <a:solidFill>
                  <a:srgbClr val="FFC000"/>
                </a:solidFill>
              </a:rPr>
              <a:t>2,147,483,647</a:t>
            </a:r>
            <a:endParaRPr lang="en-GB" sz="2400" b="1" dirty="0">
              <a:solidFill>
                <a:schemeClr val="bg1"/>
              </a:solidFill>
            </a:endParaRPr>
          </a:p>
        </p:txBody>
      </p:sp>
      <p:cxnSp>
        <p:nvCxnSpPr>
          <p:cNvPr id="4" name="Straight Connector 3"/>
          <p:cNvCxnSpPr/>
          <p:nvPr/>
        </p:nvCxnSpPr>
        <p:spPr>
          <a:xfrm>
            <a:off x="2136000" y="5499580"/>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096000" y="5504739"/>
            <a:ext cx="3960000" cy="0"/>
          </a:xfrm>
          <a:prstGeom prst="line">
            <a:avLst/>
          </a:prstGeom>
          <a:ln w="50800">
            <a:solidFill>
              <a:srgbClr val="FEB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827822"/>
      </p:ext>
    </p:extLst>
  </p:cSld>
  <p:clrMapOvr>
    <a:masterClrMapping/>
  </p:clrMapOvr>
  <mc:AlternateContent xmlns:mc="http://schemas.openxmlformats.org/markup-compatibility/2006" xmlns:p14="http://schemas.microsoft.com/office/powerpoint/2010/main">
    <mc:Choice Requires="p14">
      <p:transition p14:dur="200" advClick="0" advTm="50"/>
    </mc:Choice>
    <mc:Fallback xmlns="">
      <p:transition advClick="0" advTm="5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67510</TotalTime>
  <Words>5097</Words>
  <Application>Microsoft Office PowerPoint</Application>
  <PresentationFormat>Widescreen</PresentationFormat>
  <Paragraphs>1312</Paragraphs>
  <Slides>133</Slides>
  <Notes>82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133</vt:i4>
      </vt:variant>
    </vt:vector>
  </HeadingPairs>
  <TitlesOfParts>
    <vt:vector size="141" baseType="lpstr">
      <vt:lpstr>Acratica</vt:lpstr>
      <vt:lpstr>Agency FB</vt:lpstr>
      <vt:lpstr>Arial</vt:lpstr>
      <vt:lpstr>Berlin Sans FB Demi</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NAVEENRAJ.J</cp:lastModifiedBy>
  <cp:revision>513</cp:revision>
  <dcterms:created xsi:type="dcterms:W3CDTF">2021-12-29T18:19:24Z</dcterms:created>
  <dcterms:modified xsi:type="dcterms:W3CDTF">2022-02-14T19:28:46Z</dcterms:modified>
</cp:coreProperties>
</file>